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0.svg" ContentType="image/svg+xml"/>
  <Override PartName="/ppt/media/image102.svg" ContentType="image/svg+xml"/>
  <Override PartName="/ppt/media/image104.svg" ContentType="image/svg+xml"/>
  <Override PartName="/ppt/media/image106.svg" ContentType="image/svg+xml"/>
  <Override PartName="/ppt/media/image108.svg" ContentType="image/svg+xml"/>
  <Override PartName="/ppt/media/image110.svg" ContentType="image/svg+xml"/>
  <Override PartName="/ppt/media/image113.svg" ContentType="image/svg+xml"/>
  <Override PartName="/ppt/media/image115.svg" ContentType="image/svg+xml"/>
  <Override PartName="/ppt/media/image117.svg" ContentType="image/svg+xml"/>
  <Override PartName="/ppt/media/image119.svg" ContentType="image/svg+xml"/>
  <Override PartName="/ppt/media/image123.svg" ContentType="image/svg+xml"/>
  <Override PartName="/ppt/media/image125.svg" ContentType="image/svg+xml"/>
  <Override PartName="/ppt/media/image127.svg" ContentType="image/svg+xml"/>
  <Override PartName="/ppt/media/image129.svg" ContentType="image/svg+xml"/>
  <Override PartName="/ppt/media/image131.svg" ContentType="image/svg+xml"/>
  <Override PartName="/ppt/media/image133.svg" ContentType="image/svg+xml"/>
  <Override PartName="/ppt/media/image135.svg" ContentType="image/svg+xml"/>
  <Override PartName="/ppt/media/image137.svg" ContentType="image/svg+xml"/>
  <Override PartName="/ppt/media/image139.svg" ContentType="image/svg+xml"/>
  <Override PartName="/ppt/media/image141.svg" ContentType="image/svg+xml"/>
  <Override PartName="/ppt/media/image143.svg" ContentType="image/svg+xml"/>
  <Override PartName="/ppt/media/image145.svg" ContentType="image/svg+xml"/>
  <Override PartName="/ppt/media/image147.svg" ContentType="image/svg+xml"/>
  <Override PartName="/ppt/media/image149.svg" ContentType="image/svg+xml"/>
  <Override PartName="/ppt/media/image22.svg" ContentType="image/svg+xml"/>
  <Override PartName="/ppt/media/image24.svg" ContentType="image/svg+xml"/>
  <Override PartName="/ppt/media/image26.svg" ContentType="image/svg+xml"/>
  <Override PartName="/ppt/media/image31.svg" ContentType="image/svg+xml"/>
  <Override PartName="/ppt/media/image4.svg" ContentType="image/svg+xml"/>
  <Override PartName="/ppt/media/image40.svg" ContentType="image/svg+xml"/>
  <Override PartName="/ppt/media/image42.svg" ContentType="image/svg+xml"/>
  <Override PartName="/ppt/media/image56.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0.svg" ContentType="image/svg+xml"/>
  <Override PartName="/ppt/media/image82.svg" ContentType="image/svg+xml"/>
  <Override PartName="/ppt/media/image90.svg" ContentType="image/svg+xml"/>
  <Override PartName="/ppt/media/image92.svg" ContentType="image/svg+xml"/>
  <Override PartName="/ppt/media/image94.svg" ContentType="image/svg+xml"/>
  <Override PartName="/ppt/media/image96.svg" ContentType="image/svg+xml"/>
  <Override PartName="/ppt/media/image9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58" r:id="rId3"/>
    <p:sldMasterId id="2147483668" r:id="rId4"/>
    <p:sldMasterId id="2147483676" r:id="rId5"/>
    <p:sldMasterId id="2147483684" r:id="rId6"/>
  </p:sldMasterIdLst>
  <p:notesMasterIdLst>
    <p:notesMasterId r:id="rId9"/>
  </p:notesMasterIdLst>
  <p:handoutMasterIdLst>
    <p:handoutMasterId r:id="rId102"/>
  </p:handoutMasterIdLst>
  <p:sldIdLst>
    <p:sldId id="16764969" r:id="rId7"/>
    <p:sldId id="16765231" r:id="rId8"/>
    <p:sldId id="16765126" r:id="rId10"/>
    <p:sldId id="16765232" r:id="rId11"/>
    <p:sldId id="16764872" r:id="rId12"/>
    <p:sldId id="16765058" r:id="rId13"/>
    <p:sldId id="16765233" r:id="rId14"/>
    <p:sldId id="16764898" r:id="rId15"/>
    <p:sldId id="16765234" r:id="rId16"/>
    <p:sldId id="16765127" r:id="rId17"/>
    <p:sldId id="16765235" r:id="rId18"/>
    <p:sldId id="16765128" r:id="rId19"/>
    <p:sldId id="16765239" r:id="rId20"/>
    <p:sldId id="16765130" r:id="rId21"/>
    <p:sldId id="16765237" r:id="rId22"/>
    <p:sldId id="16764906" r:id="rId23"/>
    <p:sldId id="16765380" r:id="rId24"/>
    <p:sldId id="16765381" r:id="rId25"/>
    <p:sldId id="16765238" r:id="rId26"/>
    <p:sldId id="16765132" r:id="rId27"/>
    <p:sldId id="16765240" r:id="rId28"/>
    <p:sldId id="16765069" r:id="rId29"/>
    <p:sldId id="16765379" r:id="rId30"/>
    <p:sldId id="16765191" r:id="rId31"/>
    <p:sldId id="16765192" r:id="rId32"/>
    <p:sldId id="16765241" r:id="rId33"/>
    <p:sldId id="16765134" r:id="rId34"/>
    <p:sldId id="16765242" r:id="rId35"/>
    <p:sldId id="16765316" r:id="rId36"/>
    <p:sldId id="16765378" r:id="rId37"/>
    <p:sldId id="16765189" r:id="rId38"/>
    <p:sldId id="16765190" r:id="rId39"/>
    <p:sldId id="16765243" r:id="rId40"/>
    <p:sldId id="16765141" r:id="rId41"/>
    <p:sldId id="16765244" r:id="rId42"/>
    <p:sldId id="16765384" r:id="rId43"/>
    <p:sldId id="16765385" r:id="rId44"/>
    <p:sldId id="16765140" r:id="rId45"/>
    <p:sldId id="16765245" r:id="rId46"/>
    <p:sldId id="16765246" r:id="rId47"/>
    <p:sldId id="16765314" r:id="rId48"/>
    <p:sldId id="16765247" r:id="rId49"/>
    <p:sldId id="16765315" r:id="rId50"/>
    <p:sldId id="16765248" r:id="rId51"/>
    <p:sldId id="16765249" r:id="rId52"/>
    <p:sldId id="16765136" r:id="rId53"/>
    <p:sldId id="16765250" r:id="rId54"/>
    <p:sldId id="16765138" r:id="rId55"/>
    <p:sldId id="16765383" r:id="rId56"/>
    <p:sldId id="16765252" r:id="rId57"/>
    <p:sldId id="16765143" r:id="rId58"/>
    <p:sldId id="16765253" r:id="rId59"/>
    <p:sldId id="16765144" r:id="rId60"/>
    <p:sldId id="16765251" r:id="rId61"/>
    <p:sldId id="16765139" r:id="rId62"/>
    <p:sldId id="16765254" r:id="rId63"/>
    <p:sldId id="16765149" r:id="rId64"/>
    <p:sldId id="16765255" r:id="rId65"/>
    <p:sldId id="16765146" r:id="rId66"/>
    <p:sldId id="16765256" r:id="rId67"/>
    <p:sldId id="16765072" r:id="rId68"/>
    <p:sldId id="16765257" r:id="rId69"/>
    <p:sldId id="16765147" r:id="rId70"/>
    <p:sldId id="16765258" r:id="rId71"/>
    <p:sldId id="16765148" r:id="rId72"/>
    <p:sldId id="16765261" r:id="rId73"/>
    <p:sldId id="16765274" r:id="rId74"/>
    <p:sldId id="16765260" r:id="rId75"/>
    <p:sldId id="16765275" r:id="rId76"/>
    <p:sldId id="16765262" r:id="rId77"/>
    <p:sldId id="16765276" r:id="rId78"/>
    <p:sldId id="16765263" r:id="rId79"/>
    <p:sldId id="16765277" r:id="rId80"/>
    <p:sldId id="16765264" r:id="rId81"/>
    <p:sldId id="16765278" r:id="rId82"/>
    <p:sldId id="16765265" r:id="rId83"/>
    <p:sldId id="16765279" r:id="rId84"/>
    <p:sldId id="16765266" r:id="rId85"/>
    <p:sldId id="16765280" r:id="rId86"/>
    <p:sldId id="16765267" r:id="rId87"/>
    <p:sldId id="16765281" r:id="rId88"/>
    <p:sldId id="16765268" r:id="rId89"/>
    <p:sldId id="16765282" r:id="rId90"/>
    <p:sldId id="16765269" r:id="rId91"/>
    <p:sldId id="16765283" r:id="rId92"/>
    <p:sldId id="16765270" r:id="rId93"/>
    <p:sldId id="16765284" r:id="rId94"/>
    <p:sldId id="16765271" r:id="rId95"/>
    <p:sldId id="16765285" r:id="rId96"/>
    <p:sldId id="16765272" r:id="rId97"/>
    <p:sldId id="16765286" r:id="rId98"/>
    <p:sldId id="16765273" r:id="rId99"/>
    <p:sldId id="16765287" r:id="rId100"/>
    <p:sldId id="527" r:id="rId101"/>
  </p:sldIdLst>
  <p:sldSz cx="9144000" cy="5143500" type="screen16x9"/>
  <p:notesSz cx="6858000" cy="9144000"/>
  <p:custDataLst>
    <p:tags r:id="rId10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70FACF4-7991-46DC-BE2A-ABBBBB827F30}">
          <p14:sldIdLst>
            <p14:sldId id="16764969"/>
            <p14:sldId id="16765231"/>
            <p14:sldId id="16765126"/>
            <p14:sldId id="16765232"/>
            <p14:sldId id="16764872"/>
            <p14:sldId id="16765058"/>
            <p14:sldId id="16765233"/>
            <p14:sldId id="16764898"/>
            <p14:sldId id="16765234"/>
            <p14:sldId id="16765127"/>
            <p14:sldId id="16765235"/>
            <p14:sldId id="16765128"/>
            <p14:sldId id="16765239"/>
            <p14:sldId id="16765130"/>
            <p14:sldId id="16765237"/>
            <p14:sldId id="16764906"/>
            <p14:sldId id="16765380"/>
            <p14:sldId id="16765381"/>
            <p14:sldId id="16765238"/>
            <p14:sldId id="16765132"/>
            <p14:sldId id="16765240"/>
            <p14:sldId id="16765069"/>
            <p14:sldId id="16765379"/>
            <p14:sldId id="16765191"/>
            <p14:sldId id="16765192"/>
            <p14:sldId id="16765241"/>
            <p14:sldId id="16765134"/>
            <p14:sldId id="16765242"/>
            <p14:sldId id="16765316"/>
            <p14:sldId id="16765378"/>
            <p14:sldId id="16765189"/>
            <p14:sldId id="16765190"/>
            <p14:sldId id="16765243"/>
            <p14:sldId id="16765141"/>
            <p14:sldId id="16765244"/>
            <p14:sldId id="16765384"/>
            <p14:sldId id="16765385"/>
            <p14:sldId id="16765140"/>
            <p14:sldId id="16765245"/>
            <p14:sldId id="16765246"/>
            <p14:sldId id="16765314"/>
            <p14:sldId id="16765247"/>
            <p14:sldId id="16765315"/>
            <p14:sldId id="16765248"/>
            <p14:sldId id="16765249"/>
            <p14:sldId id="16765136"/>
            <p14:sldId id="16765250"/>
            <p14:sldId id="16765138"/>
            <p14:sldId id="16765383"/>
            <p14:sldId id="16765252"/>
            <p14:sldId id="16765143"/>
            <p14:sldId id="16765253"/>
            <p14:sldId id="16765144"/>
            <p14:sldId id="16765251"/>
            <p14:sldId id="16765139"/>
            <p14:sldId id="16765254"/>
            <p14:sldId id="16765149"/>
            <p14:sldId id="16765255"/>
            <p14:sldId id="16765146"/>
            <p14:sldId id="16765256"/>
            <p14:sldId id="16765072"/>
            <p14:sldId id="16765257"/>
            <p14:sldId id="16765147"/>
            <p14:sldId id="16765258"/>
            <p14:sldId id="16765148"/>
            <p14:sldId id="16765261"/>
            <p14:sldId id="16765274"/>
            <p14:sldId id="16765260"/>
            <p14:sldId id="16765275"/>
            <p14:sldId id="16765262"/>
            <p14:sldId id="16765276"/>
            <p14:sldId id="16765263"/>
            <p14:sldId id="16765277"/>
            <p14:sldId id="16765264"/>
            <p14:sldId id="16765278"/>
            <p14:sldId id="16765265"/>
            <p14:sldId id="16765279"/>
            <p14:sldId id="16765266"/>
            <p14:sldId id="16765280"/>
            <p14:sldId id="16765267"/>
            <p14:sldId id="16765281"/>
            <p14:sldId id="16765268"/>
            <p14:sldId id="16765282"/>
            <p14:sldId id="16765269"/>
            <p14:sldId id="16765283"/>
            <p14:sldId id="16765270"/>
            <p14:sldId id="16765284"/>
            <p14:sldId id="16765271"/>
            <p14:sldId id="16765285"/>
            <p14:sldId id="16765272"/>
            <p14:sldId id="16765286"/>
            <p14:sldId id="16765273"/>
            <p14:sldId id="16765287"/>
            <p14:sldId id="527"/>
          </p14:sldIdLst>
        </p14:section>
      </p14:sectionLst>
    </p:ext>
    <p:ext uri="{EFAFB233-063F-42B5-8137-9DF3F51BA10A}">
      <p15:sldGuideLst xmlns:p15="http://schemas.microsoft.com/office/powerpoint/2012/main">
        <p15:guide id="2" pos="2860" userDrawn="1">
          <p15:clr>
            <a:srgbClr val="A4A3A4"/>
          </p15:clr>
        </p15:guide>
        <p15:guide id="3" pos="215" userDrawn="1">
          <p15:clr>
            <a:srgbClr val="A4A3A4"/>
          </p15:clr>
        </p15:guide>
        <p15:guide id="4" pos="1534" userDrawn="1">
          <p15:clr>
            <a:srgbClr val="A4A3A4"/>
          </p15:clr>
        </p15:guide>
        <p15:guide id="5" pos="4201" userDrawn="1">
          <p15:clr>
            <a:srgbClr val="A4A3A4"/>
          </p15:clr>
        </p15:guide>
        <p15:guide id="6" pos="5525" userDrawn="1">
          <p15:clr>
            <a:srgbClr val="A4A3A4"/>
          </p15:clr>
        </p15:guide>
        <p15:guide id="7" orient="horz" pos="566" userDrawn="1">
          <p15:clr>
            <a:srgbClr val="A4A3A4"/>
          </p15:clr>
        </p15:guide>
        <p15:guide id="8" orient="horz" pos="242" userDrawn="1">
          <p15:clr>
            <a:srgbClr val="A4A3A4"/>
          </p15:clr>
        </p15:guide>
        <p15:guide id="9" orient="horz" pos="1706" userDrawn="1">
          <p15:clr>
            <a:srgbClr val="A4A3A4"/>
          </p15:clr>
        </p15:guide>
        <p15:guide id="10" orient="horz" pos="31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 id="2" name="Melvin Ong" initials="MO"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D"/>
    <a:srgbClr val="00ADEF"/>
    <a:srgbClr val="FFFFFF"/>
    <a:srgbClr val="00B0F0"/>
    <a:srgbClr val="EC008B"/>
    <a:srgbClr val="BFBFBF"/>
    <a:srgbClr val="93E1FF"/>
    <a:srgbClr val="FFC8E8"/>
    <a:srgbClr val="5CD2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1345" autoAdjust="0"/>
  </p:normalViewPr>
  <p:slideViewPr>
    <p:cSldViewPr snapToGrid="0" snapToObjects="1" showGuides="1">
      <p:cViewPr varScale="1">
        <p:scale>
          <a:sx n="153" d="100"/>
          <a:sy n="153" d="100"/>
        </p:scale>
        <p:origin x="880" y="176"/>
      </p:cViewPr>
      <p:guideLst>
        <p:guide pos="2860"/>
        <p:guide pos="215"/>
        <p:guide pos="1534"/>
        <p:guide pos="4201"/>
        <p:guide pos="5525"/>
        <p:guide orient="horz" pos="566"/>
        <p:guide orient="horz" pos="242"/>
        <p:guide orient="horz" pos="1706"/>
        <p:guide orient="horz" pos="311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3080" y="22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notesMaster" Target="notesMasters/notesMaster1.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7" Type="http://schemas.openxmlformats.org/officeDocument/2006/relationships/tags" Target="tags/tag177.xml"/><Relationship Id="rId106" Type="http://schemas.openxmlformats.org/officeDocument/2006/relationships/commentAuthors" Target="commentAuthors.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handoutMaster" Target="handoutMasters/handoutMaster1.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mn-lt"/>
                <a:ea typeface="+mn-ea"/>
                <a:cs typeface="+mn-cs"/>
              </a:defRPr>
            </a:pPr>
            <a:r>
              <a:rPr lang="zh-CN" altLang="en-US" sz="1000" b="1" dirty="0"/>
              <a:t>Advertisers score the overall economic situation（</a:t>
            </a:r>
            <a:r>
              <a:rPr lang="en-US" altLang="zh-CN" sz="1000" b="1" dirty="0"/>
              <a:t>1-10</a:t>
            </a:r>
            <a:r>
              <a:rPr lang="zh-CN" altLang="en-US" sz="1000" b="1" dirty="0"/>
              <a:t>）</a:t>
            </a:r>
            <a:endParaRPr lang="zh-CN" altLang="en-US" sz="1000" b="1" dirty="0"/>
          </a:p>
        </c:rich>
      </c:tx>
      <c:layout/>
      <c:overlay val="0"/>
      <c:spPr>
        <a:noFill/>
        <a:ln>
          <a:noFill/>
        </a:ln>
        <a:effectLst/>
      </c:spPr>
    </c:title>
    <c:autoTitleDeleted val="0"/>
    <c:plotArea>
      <c:layout>
        <c:manualLayout>
          <c:layoutTarget val="inner"/>
          <c:xMode val="edge"/>
          <c:yMode val="edge"/>
          <c:x val="0.0603679461942257"/>
          <c:y val="0.156078248031496"/>
          <c:w val="0.954166666666667"/>
          <c:h val="0.666460875984252"/>
        </c:manualLayout>
      </c:layout>
      <c:lineChart>
        <c:grouping val="standard"/>
        <c:varyColors val="0"/>
        <c:ser>
          <c:idx val="0"/>
          <c:order val="0"/>
          <c:tx>
            <c:strRef>
              <c:f>Sheet1!$B$1</c:f>
              <c:strCache>
                <c:ptCount val="1"/>
                <c:pt idx="0">
                  <c:v>Overall domestic economic situation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0374999925373446"/>
                  <c:y val="0.042588462558458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08333457710923"/>
                  <c:y val="0.04360620155342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95833333333333"/>
                  <c:y val="0.028125"/>
                </c:manualLayout>
              </c:layout>
              <c:tx>
                <c:rich>
                  <a:bodyPr rot="0" spcFirstLastPara="1" vertOverflow="ellipsis" vert="horz" wrap="square" lIns="38100" tIns="19050" rIns="38100" bIns="19050" anchor="ctr" anchorCtr="1"/>
                  <a:lstStyle/>
                  <a:p>
                    <a:fld id="{591baafb-5cf6-48a8-8a7c-8426b26798d7}"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81864911609325"/>
                  <c:y val="-0.0321957816675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85621612327591"/>
                  <c:y val="0.03423125965751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70833333333333"/>
                  <c:y val="0.03437499999999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145833333333334"/>
                  <c:y val="-0.012500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291666666666667"/>
                  <c:y val="-0.031250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145833333333333"/>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3125"/>
                  <c:y val="0.0406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25"/>
                  <c:y val="0.03124999999999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104166666666667"/>
                  <c:y val="0.006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7271080061158"/>
                  <c:y val="0.04782101102583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354166666666667"/>
                  <c:y val="0.02812499999999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1875"/>
                  <c:y val="0.0343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rgbClr val="00ADEF"/>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 09</c:v>
                </c:pt>
                <c:pt idx="1">
                  <c:v>Yr 10</c:v>
                </c:pt>
                <c:pt idx="2">
                  <c:v>Yr 11</c:v>
                </c:pt>
                <c:pt idx="3">
                  <c:v>Yr 12</c:v>
                </c:pt>
                <c:pt idx="4">
                  <c:v>Yr 13</c:v>
                </c:pt>
                <c:pt idx="5">
                  <c:v>Yr 14</c:v>
                </c:pt>
                <c:pt idx="6">
                  <c:v>Yr 15</c:v>
                </c:pt>
                <c:pt idx="7">
                  <c:v>Yr 16</c:v>
                </c:pt>
                <c:pt idx="8">
                  <c:v>Yr 17</c:v>
                </c:pt>
                <c:pt idx="9">
                  <c:v>Yr 18</c:v>
                </c:pt>
                <c:pt idx="10">
                  <c:v>Yr 19</c:v>
                </c:pt>
                <c:pt idx="11">
                  <c:v>Yr 20</c:v>
                </c:pt>
                <c:pt idx="12">
                  <c:v>Yr 21</c:v>
                </c:pt>
                <c:pt idx="13">
                  <c:v>Yr 22</c:v>
                </c:pt>
                <c:pt idx="14">
                  <c:v>Yr 23</c:v>
                </c:pt>
              </c:strCache>
            </c:strRef>
          </c:cat>
          <c:val>
            <c:numRef>
              <c:f>Sheet1!$B$2:$B$16</c:f>
              <c:numCache>
                <c:formatCode>General</c:formatCode>
                <c:ptCount val="15"/>
                <c:pt idx="0">
                  <c:v>6.5</c:v>
                </c:pt>
                <c:pt idx="1">
                  <c:v>7.1</c:v>
                </c:pt>
                <c:pt idx="2">
                  <c:v>7</c:v>
                </c:pt>
                <c:pt idx="3">
                  <c:v>5.9</c:v>
                </c:pt>
                <c:pt idx="4">
                  <c:v>6.1</c:v>
                </c:pt>
                <c:pt idx="5">
                  <c:v>6.9</c:v>
                </c:pt>
                <c:pt idx="6">
                  <c:v>6.1</c:v>
                </c:pt>
                <c:pt idx="7">
                  <c:v>5.6</c:v>
                </c:pt>
                <c:pt idx="8">
                  <c:v>6.2</c:v>
                </c:pt>
                <c:pt idx="9">
                  <c:v>7.4</c:v>
                </c:pt>
                <c:pt idx="10">
                  <c:v>6.2</c:v>
                </c:pt>
                <c:pt idx="11">
                  <c:v>6.5</c:v>
                </c:pt>
                <c:pt idx="12">
                  <c:v>7.5</c:v>
                </c:pt>
                <c:pt idx="13">
                  <c:v>6.8</c:v>
                </c:pt>
                <c:pt idx="14">
                  <c:v>6.8</c:v>
                </c:pt>
              </c:numCache>
            </c:numRef>
          </c:val>
          <c:smooth val="1"/>
        </c:ser>
        <c:ser>
          <c:idx val="1"/>
          <c:order val="1"/>
          <c:tx>
            <c:strRef>
              <c:f>Sheet1!$C$1</c:f>
              <c:strCache>
                <c:ptCount val="1"/>
                <c:pt idx="0">
                  <c:v>Industry Prospects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044894289994012"/>
                  <c:y val="-0.01874988379182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375"/>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91666666666667"/>
                  <c:y val="0.04062499999999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5"/>
                  <c:y val="0.021875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270833333333334"/>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208333333333333"/>
                  <c:y val="-5.729100483609e-1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70833333333333"/>
                  <c:y val="-0.028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208333333333333"/>
                  <c:y val="-0.0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333333333333333"/>
                  <c:y val="0.04375"/>
                </c:manualLayout>
              </c:layout>
              <c:tx>
                <c:rich>
                  <a:bodyPr rot="0" spcFirstLastPara="1" vertOverflow="ellipsis" vert="horz" wrap="square" lIns="38100" tIns="19050" rIns="38100" bIns="19050" anchor="ctr" anchorCtr="1"/>
                  <a:lstStyle/>
                  <a:p>
                    <a:fld id="{32b8ee53-580c-4c2a-860c-067aa3af2e6d}"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27458989723625"/>
                  <c:y val="0.051963730652765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25"/>
                  <c:y val="0.02812499999999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4375"/>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371243224655181"/>
                  <c:y val="-0.03742800393656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270833333333333"/>
                  <c:y val="0.028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17042316838079"/>
                  <c:y val="0.032267871513061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 09</c:v>
                </c:pt>
                <c:pt idx="1">
                  <c:v>Yr 10</c:v>
                </c:pt>
                <c:pt idx="2">
                  <c:v>Yr 11</c:v>
                </c:pt>
                <c:pt idx="3">
                  <c:v>Yr 12</c:v>
                </c:pt>
                <c:pt idx="4">
                  <c:v>Yr 13</c:v>
                </c:pt>
                <c:pt idx="5">
                  <c:v>Yr 14</c:v>
                </c:pt>
                <c:pt idx="6">
                  <c:v>Yr 15</c:v>
                </c:pt>
                <c:pt idx="7">
                  <c:v>Yr 16</c:v>
                </c:pt>
                <c:pt idx="8">
                  <c:v>Yr 17</c:v>
                </c:pt>
                <c:pt idx="9">
                  <c:v>Yr 18</c:v>
                </c:pt>
                <c:pt idx="10">
                  <c:v>Yr 19</c:v>
                </c:pt>
                <c:pt idx="11">
                  <c:v>Yr 20</c:v>
                </c:pt>
                <c:pt idx="12">
                  <c:v>Yr 21</c:v>
                </c:pt>
                <c:pt idx="13">
                  <c:v>Yr 22</c:v>
                </c:pt>
                <c:pt idx="14">
                  <c:v>Yr 23</c:v>
                </c:pt>
              </c:strCache>
            </c:strRef>
          </c:cat>
          <c:val>
            <c:numRef>
              <c:f>Sheet1!$C$2:$C$16</c:f>
              <c:numCache>
                <c:formatCode>General</c:formatCode>
                <c:ptCount val="15"/>
                <c:pt idx="0">
                  <c:v>7.1</c:v>
                </c:pt>
                <c:pt idx="1">
                  <c:v>7.3</c:v>
                </c:pt>
                <c:pt idx="2">
                  <c:v>7.9</c:v>
                </c:pt>
                <c:pt idx="3">
                  <c:v>7.2</c:v>
                </c:pt>
                <c:pt idx="4">
                  <c:v>6.4</c:v>
                </c:pt>
                <c:pt idx="5">
                  <c:v>6.9</c:v>
                </c:pt>
                <c:pt idx="6">
                  <c:v>7.2</c:v>
                </c:pt>
                <c:pt idx="7">
                  <c:v>6.9</c:v>
                </c:pt>
                <c:pt idx="8">
                  <c:v>7</c:v>
                </c:pt>
                <c:pt idx="9">
                  <c:v>7.8</c:v>
                </c:pt>
                <c:pt idx="10">
                  <c:v>7.1</c:v>
                </c:pt>
                <c:pt idx="11">
                  <c:v>7.4</c:v>
                </c:pt>
                <c:pt idx="12">
                  <c:v>7.8</c:v>
                </c:pt>
                <c:pt idx="13">
                  <c:v>7.3</c:v>
                </c:pt>
                <c:pt idx="14">
                  <c:v>7.4</c:v>
                </c:pt>
              </c:numCache>
            </c:numRef>
          </c:val>
          <c:smooth val="1"/>
        </c:ser>
        <c:ser>
          <c:idx val="2"/>
          <c:order val="2"/>
          <c:tx>
            <c:strRef>
              <c:f>Sheet1!$D$1</c:f>
              <c:strCache>
                <c:ptCount val="1"/>
                <c:pt idx="0">
                  <c:v>Company operations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0416666666666667"/>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79166666666667"/>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91666666666667"/>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416666666666667"/>
                  <c:y val="-0.0093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45833333333333"/>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95833333333333"/>
                  <c:y val="-0.0312500000000001"/>
                </c:manualLayout>
              </c:layout>
              <c:tx>
                <c:rich>
                  <a:bodyPr rot="0" spcFirstLastPara="1" vertOverflow="ellipsis" vert="horz" wrap="square" lIns="38100" tIns="19050" rIns="38100" bIns="19050" anchor="ctr" anchorCtr="1"/>
                  <a:lstStyle/>
                  <a:p>
                    <a:fld id="{fd89e01c-9d1f-4c4c-b5a4-b28d5a23e285}"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91666666666667"/>
                  <c:y val="-0.031250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45833333333334"/>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354166666666667"/>
                  <c:y val="-0.0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229166206469585"/>
                  <c:y val="-0.0343030233045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166666467662523"/>
                  <c:y val="-0.039463481926488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265372025310939"/>
                  <c:y val="0.03728447664240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29166666666667"/>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229166666666668"/>
                  <c:y val="-0.028125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9002788438418e-16"/>
                  <c:y val="-0.037284476642400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accent3"/>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 09</c:v>
                </c:pt>
                <c:pt idx="1">
                  <c:v>Yr 10</c:v>
                </c:pt>
                <c:pt idx="2">
                  <c:v>Yr 11</c:v>
                </c:pt>
                <c:pt idx="3">
                  <c:v>Yr 12</c:v>
                </c:pt>
                <c:pt idx="4">
                  <c:v>Yr 13</c:v>
                </c:pt>
                <c:pt idx="5">
                  <c:v>Yr 14</c:v>
                </c:pt>
                <c:pt idx="6">
                  <c:v>Yr 15</c:v>
                </c:pt>
                <c:pt idx="7">
                  <c:v>Yr 16</c:v>
                </c:pt>
                <c:pt idx="8">
                  <c:v>Yr 17</c:v>
                </c:pt>
                <c:pt idx="9">
                  <c:v>Yr 18</c:v>
                </c:pt>
                <c:pt idx="10">
                  <c:v>Yr 19</c:v>
                </c:pt>
                <c:pt idx="11">
                  <c:v>Yr 20</c:v>
                </c:pt>
                <c:pt idx="12">
                  <c:v>Yr 21</c:v>
                </c:pt>
                <c:pt idx="13">
                  <c:v>Yr 22</c:v>
                </c:pt>
                <c:pt idx="14">
                  <c:v>Yr 23</c:v>
                </c:pt>
              </c:strCache>
            </c:strRef>
          </c:cat>
          <c:val>
            <c:numRef>
              <c:f>Sheet1!$D$2:$D$16</c:f>
              <c:numCache>
                <c:formatCode>General</c:formatCode>
                <c:ptCount val="15"/>
                <c:pt idx="0">
                  <c:v>7.4</c:v>
                </c:pt>
                <c:pt idx="1">
                  <c:v>7.7</c:v>
                </c:pt>
                <c:pt idx="2">
                  <c:v>8.3</c:v>
                </c:pt>
                <c:pt idx="3">
                  <c:v>7.6</c:v>
                </c:pt>
                <c:pt idx="4">
                  <c:v>6.9</c:v>
                </c:pt>
                <c:pt idx="5">
                  <c:v>7</c:v>
                </c:pt>
                <c:pt idx="6">
                  <c:v>7.9</c:v>
                </c:pt>
                <c:pt idx="7">
                  <c:v>7.4</c:v>
                </c:pt>
                <c:pt idx="8">
                  <c:v>7.3</c:v>
                </c:pt>
                <c:pt idx="9">
                  <c:v>7.8</c:v>
                </c:pt>
                <c:pt idx="10">
                  <c:v>7.5</c:v>
                </c:pt>
                <c:pt idx="11">
                  <c:v>7.3</c:v>
                </c:pt>
                <c:pt idx="12">
                  <c:v>7.7</c:v>
                </c:pt>
                <c:pt idx="13">
                  <c:v>7.5</c:v>
                </c:pt>
                <c:pt idx="14">
                  <c:v>7.4</c:v>
                </c:pt>
              </c:numCache>
            </c:numRef>
          </c:val>
          <c:smooth val="1"/>
        </c:ser>
        <c:dLbls>
          <c:showLegendKey val="0"/>
          <c:showVal val="0"/>
          <c:showCatName val="0"/>
          <c:showSerName val="0"/>
          <c:showPercent val="0"/>
          <c:showBubbleSize val="0"/>
        </c:dLbls>
        <c:marker val="1"/>
        <c:smooth val="1"/>
        <c:axId val="509804160"/>
        <c:axId val="738064560"/>
      </c:lineChart>
      <c:catAx>
        <c:axId val="50980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accent3"/>
                </a:solidFill>
                <a:latin typeface="+mn-lt"/>
                <a:ea typeface="+mn-ea"/>
                <a:cs typeface="+mn-cs"/>
              </a:defRPr>
            </a:pPr>
          </a:p>
        </c:txPr>
        <c:crossAx val="738064560"/>
        <c:crosses val="autoZero"/>
        <c:auto val="1"/>
        <c:lblAlgn val="ctr"/>
        <c:lblOffset val="100"/>
        <c:tickMarkSkip val="2"/>
        <c:noMultiLvlLbl val="0"/>
      </c:catAx>
      <c:valAx>
        <c:axId val="738064560"/>
        <c:scaling>
          <c:orientation val="minMax"/>
          <c:min val="5.5"/>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09804160"/>
        <c:crosses val="autoZero"/>
        <c:crossBetween val="between"/>
      </c:valAx>
      <c:spPr>
        <a:noFill/>
        <a:ln>
          <a:noFill/>
        </a:ln>
        <a:effectLst/>
      </c:spPr>
    </c:plotArea>
    <c:legend>
      <c:legendPos val="b"/>
      <c:layout>
        <c:manualLayout>
          <c:xMode val="edge"/>
          <c:yMode val="edge"/>
          <c:x val="0.142900573328568"/>
          <c:y val="0.039254967448198"/>
          <c:w val="0.753121153508001"/>
          <c:h val="0.14480439015755"/>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mn-lt"/>
                <a:ea typeface="+mn-ea"/>
                <a:cs typeface="+mn-cs"/>
              </a:defRPr>
            </a:pPr>
            <a:r>
              <a:rPr lang="zh-CN" altLang="en-US" sz="1000" b="1" dirty="0"/>
              <a:t>Changes in advertisers' marketing and promotion expenses over the years</a:t>
            </a:r>
            <a:endParaRPr lang="zh-CN" altLang="en-US" sz="1000" b="1" dirty="0"/>
          </a:p>
        </c:rich>
      </c:tx>
      <c:layout>
        <c:manualLayout>
          <c:xMode val="edge"/>
          <c:yMode val="edge"/>
          <c:x val="0.212545231154258"/>
          <c:y val="0.00849257523521351"/>
        </c:manualLayout>
      </c:layout>
      <c:overlay val="0"/>
      <c:spPr>
        <a:noFill/>
        <a:ln>
          <a:noFill/>
        </a:ln>
        <a:effectLst/>
      </c:spPr>
    </c:title>
    <c:autoTitleDeleted val="0"/>
    <c:plotArea>
      <c:layout>
        <c:manualLayout>
          <c:layoutTarget val="inner"/>
          <c:xMode val="edge"/>
          <c:yMode val="edge"/>
          <c:x val="0.0603679461942257"/>
          <c:y val="0.156078248031496"/>
          <c:w val="0.954166666666667"/>
          <c:h val="0.666460875984252"/>
        </c:manualLayout>
      </c:layout>
      <c:lineChart>
        <c:grouping val="standard"/>
        <c:varyColors val="0"/>
        <c:ser>
          <c:idx val="0"/>
          <c:order val="0"/>
          <c:tx>
            <c:strRef>
              <c:f>Sheet1!$B$1</c:f>
              <c:strCache>
                <c:ptCount val="1"/>
                <c:pt idx="0">
                  <c:v>increase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0374999925373446"/>
                  <c:y val="0.042588462558458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97884904361594"/>
                  <c:y val="-0.043390910612179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509563542122511"/>
                  <c:y val="0.057124189274662"/>
                </c:manualLayout>
              </c:layout>
              <c:tx>
                <c:rich>
                  <a:bodyPr rot="0" spcFirstLastPara="1" vertOverflow="ellipsis" vert="horz" wrap="square" lIns="38100" tIns="19050" rIns="38100" bIns="19050" anchor="ctr" anchorCtr="1"/>
                  <a:lstStyle/>
                  <a:p>
                    <a:fld id="{5fdc7095-9a71-42d9-a8cd-1eac410cb3e7}"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219775200939459"/>
                  <c:y val="-0.03219578166758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37262769648127"/>
                  <c:y val="-0.040337693627290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46653775178254"/>
                  <c:y val="0.046803272030868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40609442229197"/>
                  <c:y val="-0.029070801035614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291666666666667"/>
                  <c:y val="-0.031250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240609442229197"/>
                  <c:y val="0.026017584050725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3125"/>
                  <c:y val="0.0406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496417328405195"/>
                  <c:y val="0.027107412891164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198942452180797"/>
                  <c:y val="0.031106279025540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72710800611581"/>
                  <c:y val="-0.026747942258969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0887951513038453"/>
                  <c:y val="-0.017444764010139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0169044069666575"/>
                  <c:y val="-0.02362296162699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rgbClr val="00ADEF"/>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Yr09</c:v>
                </c:pt>
                <c:pt idx="1">
                  <c:v>Yr10</c:v>
                </c:pt>
                <c:pt idx="2">
                  <c:v>Yr11</c:v>
                </c:pt>
                <c:pt idx="3">
                  <c:v>Yr12</c:v>
                </c:pt>
                <c:pt idx="4">
                  <c:v>Yr13</c:v>
                </c:pt>
                <c:pt idx="5">
                  <c:v>Yr14</c:v>
                </c:pt>
                <c:pt idx="6">
                  <c:v>Yr15</c:v>
                </c:pt>
                <c:pt idx="7">
                  <c:v>Yr16</c:v>
                </c:pt>
                <c:pt idx="8">
                  <c:v>Yr17</c:v>
                </c:pt>
                <c:pt idx="9">
                  <c:v>Yr18</c:v>
                </c:pt>
                <c:pt idx="10">
                  <c:v>Yr19</c:v>
                </c:pt>
                <c:pt idx="11">
                  <c:v>Yr20</c:v>
                </c:pt>
                <c:pt idx="12">
                  <c:v>Yr21</c:v>
                </c:pt>
                <c:pt idx="13">
                  <c:v>Yr22</c:v>
                </c:pt>
                <c:pt idx="14">
                  <c:v>Yr23</c:v>
                </c:pt>
              </c:strCache>
            </c:strRef>
          </c:cat>
          <c:val>
            <c:numRef>
              <c:f>Sheet1!$B$2:$B$16</c:f>
              <c:numCache>
                <c:formatCode>0%</c:formatCode>
                <c:ptCount val="15"/>
                <c:pt idx="0">
                  <c:v>0.52</c:v>
                </c:pt>
                <c:pt idx="1">
                  <c:v>0.66</c:v>
                </c:pt>
                <c:pt idx="2">
                  <c:v>0.73</c:v>
                </c:pt>
                <c:pt idx="3">
                  <c:v>0.51</c:v>
                </c:pt>
                <c:pt idx="4">
                  <c:v>0.5</c:v>
                </c:pt>
                <c:pt idx="5">
                  <c:v>0.61</c:v>
                </c:pt>
                <c:pt idx="6">
                  <c:v>0.43</c:v>
                </c:pt>
                <c:pt idx="7">
                  <c:v>0.51</c:v>
                </c:pt>
                <c:pt idx="8">
                  <c:v>0.36</c:v>
                </c:pt>
                <c:pt idx="9">
                  <c:v>0.43</c:v>
                </c:pt>
                <c:pt idx="10">
                  <c:v>0.33</c:v>
                </c:pt>
                <c:pt idx="11">
                  <c:v>0.24</c:v>
                </c:pt>
                <c:pt idx="12">
                  <c:v>0.44</c:v>
                </c:pt>
                <c:pt idx="13">
                  <c:v>0.32</c:v>
                </c:pt>
                <c:pt idx="14">
                  <c:v>0.31</c:v>
                </c:pt>
              </c:numCache>
            </c:numRef>
          </c:val>
          <c:smooth val="1"/>
        </c:ser>
        <c:ser>
          <c:idx val="1"/>
          <c:order val="1"/>
          <c:tx>
            <c:strRef>
              <c:f>Sheet1!$C$1</c:f>
              <c:strCache>
                <c:ptCount val="1"/>
                <c:pt idx="0">
                  <c:v>stay level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0429987755275053"/>
                  <c:y val="-0.031178042672621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85858506859971"/>
                  <c:y val="-0.034303023304592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29576234606781"/>
                  <c:y val="-0.04637203775159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86268534997167"/>
                  <c:y val="-0.01955233184554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270833333333334"/>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49763553226942"/>
                  <c:y val="-0.024856317761600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70833196517985"/>
                  <c:y val="0.038158362144806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454750338356795"/>
                  <c:y val="-0.029142564682695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333333333333333"/>
                  <c:y val="0.04375"/>
                </c:manualLayout>
              </c:layout>
              <c:tx>
                <c:rich>
                  <a:bodyPr rot="0" spcFirstLastPara="1" vertOverflow="ellipsis" vert="horz" wrap="square" lIns="38100" tIns="19050" rIns="38100" bIns="19050" anchor="ctr" anchorCtr="1"/>
                  <a:lstStyle/>
                  <a:p>
                    <a:fld id="{50af79f5-2e8c-4d2d-827c-e2cdd76f1fad}"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27458989723625"/>
                  <c:y val="-0.03089066188590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250000447759323"/>
                  <c:y val="-0.029872922890939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247948217529837"/>
                  <c:y val="-0.038445742931525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76467501329845"/>
                  <c:y val="0.02885551009437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289788341183053"/>
                  <c:y val="-0.029872922890939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151468023715722"/>
                  <c:y val="-0.04230108177174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Yr09</c:v>
                </c:pt>
                <c:pt idx="1">
                  <c:v>Yr10</c:v>
                </c:pt>
                <c:pt idx="2">
                  <c:v>Yr11</c:v>
                </c:pt>
                <c:pt idx="3">
                  <c:v>Yr12</c:v>
                </c:pt>
                <c:pt idx="4">
                  <c:v>Yr13</c:v>
                </c:pt>
                <c:pt idx="5">
                  <c:v>Yr14</c:v>
                </c:pt>
                <c:pt idx="6">
                  <c:v>Yr15</c:v>
                </c:pt>
                <c:pt idx="7">
                  <c:v>Yr16</c:v>
                </c:pt>
                <c:pt idx="8">
                  <c:v>Yr17</c:v>
                </c:pt>
                <c:pt idx="9">
                  <c:v>Yr18</c:v>
                </c:pt>
                <c:pt idx="10">
                  <c:v>Yr19</c:v>
                </c:pt>
                <c:pt idx="11">
                  <c:v>Yr20</c:v>
                </c:pt>
                <c:pt idx="12">
                  <c:v>Yr21</c:v>
                </c:pt>
                <c:pt idx="13">
                  <c:v>Yr22</c:v>
                </c:pt>
                <c:pt idx="14">
                  <c:v>Yr23</c:v>
                </c:pt>
              </c:strCache>
            </c:strRef>
          </c:cat>
          <c:val>
            <c:numRef>
              <c:f>Sheet1!$C$2:$C$16</c:f>
              <c:numCache>
                <c:formatCode>0%</c:formatCode>
                <c:ptCount val="15"/>
                <c:pt idx="0">
                  <c:v>0.26</c:v>
                </c:pt>
                <c:pt idx="1">
                  <c:v>0.27</c:v>
                </c:pt>
                <c:pt idx="2">
                  <c:v>0.18</c:v>
                </c:pt>
                <c:pt idx="3">
                  <c:v>0.34</c:v>
                </c:pt>
                <c:pt idx="4">
                  <c:v>0.35</c:v>
                </c:pt>
                <c:pt idx="5">
                  <c:v>0.31</c:v>
                </c:pt>
                <c:pt idx="6">
                  <c:v>0.26</c:v>
                </c:pt>
                <c:pt idx="7">
                  <c:v>0.31</c:v>
                </c:pt>
                <c:pt idx="8">
                  <c:v>0.46</c:v>
                </c:pt>
                <c:pt idx="9">
                  <c:v>0.43</c:v>
                </c:pt>
                <c:pt idx="10">
                  <c:v>0.45</c:v>
                </c:pt>
                <c:pt idx="11">
                  <c:v>0.42</c:v>
                </c:pt>
                <c:pt idx="12">
                  <c:v>0.38</c:v>
                </c:pt>
                <c:pt idx="13">
                  <c:v>0.39</c:v>
                </c:pt>
                <c:pt idx="14">
                  <c:v>0.39</c:v>
                </c:pt>
              </c:numCache>
            </c:numRef>
          </c:val>
          <c:smooth val="1"/>
        </c:ser>
        <c:ser>
          <c:idx val="2"/>
          <c:order val="2"/>
          <c:tx>
            <c:strRef>
              <c:f>Sheet1!$D$1</c:f>
              <c:strCache>
                <c:ptCount val="1"/>
                <c:pt idx="0">
                  <c:v>decrease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0416666915421846"/>
                  <c:y val="0.03198049072634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5884339587835"/>
                  <c:y val="-0.046731182185392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91666666666667"/>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07039015359339"/>
                  <c:y val="-0.034231259657511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145833333333333"/>
                  <c:y val="-0.031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95833333333333"/>
                  <c:y val="-0.0312500000000001"/>
                </c:manualLayout>
              </c:layout>
              <c:tx>
                <c:rich>
                  <a:bodyPr rot="0" spcFirstLastPara="1" vertOverflow="ellipsis" vert="horz" wrap="square" lIns="38100" tIns="19050" rIns="38100" bIns="19050" anchor="ctr" anchorCtr="1"/>
                  <a:lstStyle/>
                  <a:p>
                    <a:fld id="{b7397349-4c99-4348-9aac-460eded09275}" type="VALUE">
                      <a:t>[VALUE]</a:t>
                    </a:fld>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91666666666667"/>
                  <c:y val="-0.031250000000000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45833333333334"/>
                  <c:y val="-0.0218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354166666666667"/>
                  <c:y val="-0.02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229166206469585"/>
                  <c:y val="-0.0343030233045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0908458890022549"/>
                  <c:y val="0.010249153596712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341192603971207"/>
                  <c:y val="0.03728447664240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10211061804518"/>
                  <c:y val="0.026017584050725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229166206469585"/>
                  <c:y val="0.025730203264006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0947757233253354"/>
                  <c:y val="0.024856317761600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accent3"/>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Sheet1!$A$2:$A$16</c:f>
              <c:strCache>
                <c:ptCount val="15"/>
                <c:pt idx="0">
                  <c:v>Yr09</c:v>
                </c:pt>
                <c:pt idx="1">
                  <c:v>Yr10</c:v>
                </c:pt>
                <c:pt idx="2">
                  <c:v>Yr11</c:v>
                </c:pt>
                <c:pt idx="3">
                  <c:v>Yr12</c:v>
                </c:pt>
                <c:pt idx="4">
                  <c:v>Yr13</c:v>
                </c:pt>
                <c:pt idx="5">
                  <c:v>Yr14</c:v>
                </c:pt>
                <c:pt idx="6">
                  <c:v>Yr15</c:v>
                </c:pt>
                <c:pt idx="7">
                  <c:v>Yr16</c:v>
                </c:pt>
                <c:pt idx="8">
                  <c:v>Yr17</c:v>
                </c:pt>
                <c:pt idx="9">
                  <c:v>Yr18</c:v>
                </c:pt>
                <c:pt idx="10">
                  <c:v>Yr19</c:v>
                </c:pt>
                <c:pt idx="11">
                  <c:v>Yr20</c:v>
                </c:pt>
                <c:pt idx="12">
                  <c:v>Yr21</c:v>
                </c:pt>
                <c:pt idx="13">
                  <c:v>Yr22</c:v>
                </c:pt>
                <c:pt idx="14">
                  <c:v>Yr23</c:v>
                </c:pt>
              </c:strCache>
            </c:strRef>
          </c:cat>
          <c:val>
            <c:numRef>
              <c:f>Sheet1!$D$2:$D$16</c:f>
              <c:numCache>
                <c:formatCode>0%</c:formatCode>
                <c:ptCount val="15"/>
                <c:pt idx="0">
                  <c:v>0.22</c:v>
                </c:pt>
                <c:pt idx="1">
                  <c:v>0.07</c:v>
                </c:pt>
                <c:pt idx="2">
                  <c:v>0.09</c:v>
                </c:pt>
                <c:pt idx="3">
                  <c:v>0.15</c:v>
                </c:pt>
                <c:pt idx="4">
                  <c:v>0.15</c:v>
                </c:pt>
                <c:pt idx="5">
                  <c:v>0.08</c:v>
                </c:pt>
                <c:pt idx="6">
                  <c:v>0.31</c:v>
                </c:pt>
                <c:pt idx="7">
                  <c:v>0.19</c:v>
                </c:pt>
                <c:pt idx="8">
                  <c:v>0.18</c:v>
                </c:pt>
                <c:pt idx="9">
                  <c:v>0.14</c:v>
                </c:pt>
                <c:pt idx="10">
                  <c:v>0.22</c:v>
                </c:pt>
                <c:pt idx="11">
                  <c:v>0.34</c:v>
                </c:pt>
                <c:pt idx="12">
                  <c:v>0.19</c:v>
                </c:pt>
                <c:pt idx="13">
                  <c:v>0.3</c:v>
                </c:pt>
                <c:pt idx="14">
                  <c:v>0.3</c:v>
                </c:pt>
              </c:numCache>
            </c:numRef>
          </c:val>
          <c:smooth val="1"/>
        </c:ser>
        <c:dLbls>
          <c:showLegendKey val="0"/>
          <c:showVal val="0"/>
          <c:showCatName val="0"/>
          <c:showSerName val="0"/>
          <c:showPercent val="0"/>
          <c:showBubbleSize val="0"/>
        </c:dLbls>
        <c:marker val="1"/>
        <c:smooth val="1"/>
        <c:axId val="509804160"/>
        <c:axId val="738064560"/>
      </c:lineChart>
      <c:catAx>
        <c:axId val="509804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accent3"/>
                </a:solidFill>
                <a:latin typeface="+mn-lt"/>
                <a:ea typeface="+mn-ea"/>
                <a:cs typeface="+mn-cs"/>
              </a:defRPr>
            </a:pPr>
          </a:p>
        </c:txPr>
        <c:crossAx val="738064560"/>
        <c:crosses val="autoZero"/>
        <c:auto val="1"/>
        <c:lblAlgn val="ctr"/>
        <c:lblOffset val="100"/>
        <c:tickMarkSkip val="2"/>
        <c:noMultiLvlLbl val="0"/>
      </c:catAx>
      <c:valAx>
        <c:axId val="738064560"/>
        <c:scaling>
          <c:orientation val="minMax"/>
          <c:min val="0"/>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09804160"/>
        <c:crosses val="autoZero"/>
        <c:crossBetween val="between"/>
      </c:valAx>
      <c:spPr>
        <a:noFill/>
        <a:ln>
          <a:noFill/>
        </a:ln>
        <a:effectLst/>
      </c:spPr>
    </c:plotArea>
    <c:legend>
      <c:legendPos val="b"/>
      <c:layout>
        <c:manualLayout>
          <c:xMode val="edge"/>
          <c:yMode val="edge"/>
          <c:x val="0.19394754768189"/>
          <c:y val="0.0796175258569313"/>
          <c:w val="0.573203574671628"/>
          <c:h val="0.0667098553342734"/>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mn-lt"/>
                <a:ea typeface="+mn-ea"/>
                <a:cs typeface="+mn-cs"/>
              </a:defRPr>
            </a:pPr>
            <a:r>
              <a:rPr lang="zh-CN" sz="1000" b="1"/>
              <a:t>Different Advertisers' Advertising Targets</a:t>
            </a:r>
            <a:endParaRPr lang="zh-CN" sz="1000" b="1"/>
          </a:p>
        </c:rich>
      </c:tx>
      <c:layout>
        <c:manualLayout>
          <c:xMode val="edge"/>
          <c:yMode val="edge"/>
          <c:x val="0.434603821655284"/>
          <c:y val="0.00346652143717242"/>
        </c:manualLayout>
      </c:layout>
      <c:overlay val="0"/>
      <c:spPr>
        <a:noFill/>
        <a:ln>
          <a:noFill/>
        </a:ln>
        <a:effectLst/>
      </c:spPr>
    </c:title>
    <c:autoTitleDeleted val="0"/>
    <c:plotArea>
      <c:layout>
        <c:manualLayout>
          <c:layoutTarget val="inner"/>
          <c:xMode val="edge"/>
          <c:yMode val="edge"/>
          <c:x val="0.338411417322835"/>
          <c:y val="0.112984498031496"/>
          <c:w val="0.661588580966488"/>
          <c:h val="0.783568897637795"/>
        </c:manualLayout>
      </c:layout>
      <c:barChart>
        <c:barDir val="bar"/>
        <c:grouping val="clustered"/>
        <c:varyColors val="0"/>
        <c:ser>
          <c:idx val="0"/>
          <c:order val="0"/>
          <c:tx>
            <c:strRef>
              <c:f>Sheet1!$B$1</c:f>
              <c:strCache>
                <c:ptCount val="1"/>
                <c:pt idx="0">
                  <c:v>Small to medium budget advertisers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transmission of information</c:v>
                </c:pt>
                <c:pt idx="1">
                  <c:v>increase brand awareness</c:v>
                </c:pt>
                <c:pt idx="2">
                  <c:v>maintain customer relationship</c:v>
                </c:pt>
                <c:pt idx="3">
                  <c:v>enhance brand image</c:v>
                </c:pt>
                <c:pt idx="4">
                  <c:v>uplife brand awareness/enhance brand image (combined)</c:v>
                </c:pt>
                <c:pt idx="5">
                  <c:v>increase sales</c:v>
                </c:pt>
              </c:strCache>
            </c:strRef>
          </c:cat>
          <c:val>
            <c:numRef>
              <c:f>Sheet1!$B$2:$B$7</c:f>
              <c:numCache>
                <c:formatCode>0%</c:formatCode>
                <c:ptCount val="6"/>
                <c:pt idx="0">
                  <c:v>0.36</c:v>
                </c:pt>
                <c:pt idx="1">
                  <c:v>0.58</c:v>
                </c:pt>
                <c:pt idx="2">
                  <c:v>0.42</c:v>
                </c:pt>
                <c:pt idx="3">
                  <c:v>0.53</c:v>
                </c:pt>
                <c:pt idx="4">
                  <c:v>0.67</c:v>
                </c:pt>
                <c:pt idx="5">
                  <c:v>0.83</c:v>
                </c:pt>
              </c:numCache>
            </c:numRef>
          </c:val>
        </c:ser>
        <c:ser>
          <c:idx val="1"/>
          <c:order val="1"/>
          <c:tx>
            <c:strRef>
              <c:f>Sheet1!$C$1</c:f>
              <c:strCache>
                <c:ptCount val="1"/>
                <c:pt idx="0">
                  <c:v>High budget advertisers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transmission of information</c:v>
                </c:pt>
                <c:pt idx="1">
                  <c:v>increase brand awareness</c:v>
                </c:pt>
                <c:pt idx="2">
                  <c:v>maintain customer relationship</c:v>
                </c:pt>
                <c:pt idx="3">
                  <c:v>enhance brand image</c:v>
                </c:pt>
                <c:pt idx="4">
                  <c:v>uplife brand awareness/enhance brand image (combined)</c:v>
                </c:pt>
                <c:pt idx="5">
                  <c:v>increase sales</c:v>
                </c:pt>
              </c:strCache>
            </c:strRef>
          </c:cat>
          <c:val>
            <c:numRef>
              <c:f>Sheet1!$C$2:$C$7</c:f>
              <c:numCache>
                <c:formatCode>0%</c:formatCode>
                <c:ptCount val="6"/>
                <c:pt idx="0">
                  <c:v>0.43</c:v>
                </c:pt>
                <c:pt idx="1">
                  <c:v>0.6</c:v>
                </c:pt>
                <c:pt idx="2">
                  <c:v>0.6</c:v>
                </c:pt>
                <c:pt idx="3">
                  <c:v>0.8</c:v>
                </c:pt>
                <c:pt idx="4">
                  <c:v>0.83</c:v>
                </c:pt>
                <c:pt idx="5">
                  <c:v>0.86</c:v>
                </c:pt>
              </c:numCache>
            </c:numRef>
          </c:val>
        </c:ser>
        <c:dLbls>
          <c:showLegendKey val="0"/>
          <c:showVal val="1"/>
          <c:showCatName val="0"/>
          <c:showSerName val="0"/>
          <c:showPercent val="0"/>
          <c:showBubbleSize val="0"/>
        </c:dLbls>
        <c:gapWidth val="50"/>
        <c:axId val="707480128"/>
        <c:axId val="1275046688"/>
      </c:barChart>
      <c:catAx>
        <c:axId val="70748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275046688"/>
        <c:crosses val="autoZero"/>
        <c:auto val="1"/>
        <c:lblAlgn val="ctr"/>
        <c:lblOffset val="100"/>
        <c:noMultiLvlLbl val="0"/>
      </c:catAx>
      <c:valAx>
        <c:axId val="1275046688"/>
        <c:scaling>
          <c:orientation val="minMax"/>
        </c:scaling>
        <c:delete val="1"/>
        <c:axPos val="b"/>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7480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mn-lt"/>
                <a:ea typeface="+mn-ea"/>
                <a:cs typeface="+mn-cs"/>
              </a:defRPr>
            </a:pPr>
            <a:r>
              <a:rPr lang="en-US" altLang="zh-CN" sz="1000" b="1"/>
              <a:t>Key media challenges for advertisers</a:t>
            </a:r>
            <a:endParaRPr lang="en-US" altLang="zh-CN" sz="1000" b="1"/>
          </a:p>
        </c:rich>
      </c:tx>
      <c:layout>
        <c:manualLayout>
          <c:xMode val="edge"/>
          <c:yMode val="edge"/>
          <c:x val="0.327991378963454"/>
          <c:y val="0.0425801563060541"/>
        </c:manualLayout>
      </c:layout>
      <c:overlay val="0"/>
      <c:spPr>
        <a:noFill/>
        <a:ln>
          <a:noFill/>
        </a:ln>
        <a:effectLst/>
      </c:spPr>
    </c:title>
    <c:autoTitleDeleted val="0"/>
    <c:plotArea>
      <c:layout>
        <c:manualLayout>
          <c:layoutTarget val="inner"/>
          <c:xMode val="edge"/>
          <c:yMode val="edge"/>
          <c:x val="0.484995529505753"/>
          <c:y val="0.117645563225944"/>
          <c:w val="0.515004470494247"/>
          <c:h val="0.84332262682684"/>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The Impact of Emerging Brands</c:v>
                </c:pt>
                <c:pt idx="1">
                  <c:v>Privacy Protection Policies Tightened</c:v>
                </c:pt>
                <c:pt idx="2">
                  <c:v>Difficulty cope with new marketing techniques emerging all the time</c:v>
                </c:pt>
                <c:pt idx="3">
                  <c:v>【NEW】Media strategy process efficiency is difficult to optimize</c:v>
                </c:pt>
                <c:pt idx="4">
                  <c:v>Lack of marketing professionals</c:v>
                </c:pt>
                <c:pt idx="5">
                  <c:v>Lack of quality branded ad traffic resources</c:v>
                </c:pt>
                <c:pt idx="6">
                  <c:v>Can't get ID, data can't get through.</c:v>
                </c:pt>
                <c:pt idx="7">
                  <c:v>The selection of content</c:v>
                </c:pt>
                <c:pt idx="8">
                  <c:v>【NEW】How to deal with the impact of the epidemic on the placement of media strategies</c:v>
                </c:pt>
                <c:pt idx="9">
                  <c:v>Increased industry competition</c:v>
                </c:pt>
                <c:pt idx="10">
                  <c:v>Difficult to understand consumer changes</c:v>
                </c:pt>
                <c:pt idx="11">
                  <c:v>Difficulty in integrating cross-media resources</c:v>
                </c:pt>
                <c:pt idx="12">
                  <c:v>Media fragmentation</c:v>
                </c:pt>
                <c:pt idx="13">
                  <c:v>Effectiveness is difficult to measure and verify</c:v>
                </c:pt>
                <c:pt idx="14">
                  <c:v>Marketing communications ROI is difficult to improve</c:v>
                </c:pt>
              </c:strCache>
            </c:strRef>
          </c:cat>
          <c:val>
            <c:numRef>
              <c:f>Sheet1!$B$2:$B$16</c:f>
              <c:numCache>
                <c:formatCode>0%</c:formatCode>
                <c:ptCount val="15"/>
                <c:pt idx="0">
                  <c:v>0.11</c:v>
                </c:pt>
                <c:pt idx="1">
                  <c:v>0.12</c:v>
                </c:pt>
                <c:pt idx="2">
                  <c:v>0.18</c:v>
                </c:pt>
                <c:pt idx="3">
                  <c:v>0.24</c:v>
                </c:pt>
                <c:pt idx="4">
                  <c:v>0.24</c:v>
                </c:pt>
                <c:pt idx="5">
                  <c:v>0.27</c:v>
                </c:pt>
                <c:pt idx="6">
                  <c:v>0.28</c:v>
                </c:pt>
                <c:pt idx="7">
                  <c:v>0.29</c:v>
                </c:pt>
                <c:pt idx="8">
                  <c:v>0.3</c:v>
                </c:pt>
                <c:pt idx="9">
                  <c:v>0.33</c:v>
                </c:pt>
                <c:pt idx="10">
                  <c:v>0.33</c:v>
                </c:pt>
                <c:pt idx="11">
                  <c:v>0.34</c:v>
                </c:pt>
                <c:pt idx="12">
                  <c:v>0.39</c:v>
                </c:pt>
                <c:pt idx="13">
                  <c:v>0.46</c:v>
                </c:pt>
                <c:pt idx="14">
                  <c:v>0.56</c:v>
                </c:pt>
              </c:numCache>
            </c:numRef>
          </c:val>
        </c:ser>
        <c:dLbls>
          <c:showLegendKey val="0"/>
          <c:showVal val="1"/>
          <c:showCatName val="0"/>
          <c:showSerName val="0"/>
          <c:showPercent val="0"/>
          <c:showBubbleSize val="0"/>
        </c:dLbls>
        <c:gapWidth val="50"/>
        <c:axId val="707487328"/>
        <c:axId val="1275058592"/>
      </c:barChart>
      <c:catAx>
        <c:axId val="70748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ea"/>
                <a:ea typeface="+mn-ea"/>
                <a:cs typeface="+mn-cs"/>
              </a:defRPr>
            </a:pPr>
          </a:p>
        </c:txPr>
        <c:crossAx val="1275058592"/>
        <c:crosses val="autoZero"/>
        <c:auto val="1"/>
        <c:lblAlgn val="ctr"/>
        <c:lblOffset val="100"/>
        <c:noMultiLvlLbl val="0"/>
      </c:catAx>
      <c:valAx>
        <c:axId val="1275058592"/>
        <c:scaling>
          <c:orientation val="minMax"/>
        </c:scaling>
        <c:delete val="1"/>
        <c:axPos val="b"/>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74873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1" i="0" u="none" strike="noStrike" kern="1200" spc="0" baseline="0">
                <a:solidFill>
                  <a:schemeClr val="tx1">
                    <a:lumMod val="65000"/>
                    <a:lumOff val="35000"/>
                  </a:schemeClr>
                </a:solidFill>
                <a:latin typeface="+mn-lt"/>
                <a:ea typeface="+mn-ea"/>
                <a:cs typeface="+mn-cs"/>
              </a:defRPr>
            </a:pPr>
            <a:r>
              <a:rPr lang="en-US" altLang="zh-CN" sz="1000" b="1" dirty="0"/>
              <a:t>Advertisers Digital Marketing Extent</a:t>
            </a:r>
            <a:endParaRPr lang="en-US" altLang="zh-CN" sz="1000" b="1" dirty="0"/>
          </a:p>
        </c:rich>
      </c:tx>
      <c:layout>
        <c:manualLayout>
          <c:xMode val="edge"/>
          <c:yMode val="edge"/>
          <c:x val="0.358914591999979"/>
          <c:y val="0"/>
        </c:manualLayout>
      </c:layout>
      <c:overlay val="0"/>
      <c:spPr>
        <a:noFill/>
        <a:ln>
          <a:noFill/>
        </a:ln>
        <a:effectLst/>
      </c:spPr>
    </c:title>
    <c:autoTitleDeleted val="0"/>
    <c:plotArea>
      <c:layout>
        <c:manualLayout>
          <c:layoutTarget val="inner"/>
          <c:xMode val="edge"/>
          <c:yMode val="edge"/>
          <c:x val="0.00372831142395134"/>
          <c:y val="0.0848203030611304"/>
          <c:w val="0.883006307163528"/>
          <c:h val="0.420716079748935"/>
        </c:manualLayout>
      </c:layout>
      <c:barChart>
        <c:barDir val="col"/>
        <c:grouping val="percentStacked"/>
        <c:varyColors val="0"/>
        <c:ser>
          <c:idx val="0"/>
          <c:order val="0"/>
          <c:tx>
            <c:strRef>
              <c:f>Sheet1!$B$1</c:f>
              <c:strCache>
                <c:ptCount val="1"/>
                <c:pt idx="0">
                  <c:v>not started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eCom Operation</c:v>
                </c:pt>
                <c:pt idx="1">
                  <c:v>user operation</c:v>
                </c:pt>
                <c:pt idx="2">
                  <c:v>advertising placement</c:v>
                </c:pt>
                <c:pt idx="3">
                  <c:v>Industry / Consumer Insight</c:v>
                </c:pt>
                <c:pt idx="4">
                  <c:v>Social media</c:v>
                </c:pt>
                <c:pt idx="5">
                  <c:v>Data asset management </c:v>
                </c:pt>
                <c:pt idx="6">
                  <c:v>User Experience Management Optimization </c:v>
                </c:pt>
                <c:pt idx="7">
                  <c:v>Offline Channel Operations </c:v>
                </c:pt>
                <c:pt idx="8">
                  <c:v>Product R&amp;D Innovation</c:v>
                </c:pt>
                <c:pt idx="9">
                  <c:v>Creative and Content Production Management</c:v>
                </c:pt>
              </c:strCache>
            </c:strRef>
          </c:cat>
          <c:val>
            <c:numRef>
              <c:f>Sheet1!$B$2:$B$11</c:f>
              <c:numCache>
                <c:formatCode>0%</c:formatCode>
                <c:ptCount val="10"/>
                <c:pt idx="0">
                  <c:v>0.24</c:v>
                </c:pt>
                <c:pt idx="1">
                  <c:v>0.17</c:v>
                </c:pt>
                <c:pt idx="2">
                  <c:v>0.25</c:v>
                </c:pt>
                <c:pt idx="3">
                  <c:v>0.26</c:v>
                </c:pt>
                <c:pt idx="4">
                  <c:v>0.27</c:v>
                </c:pt>
                <c:pt idx="5">
                  <c:v>0.21</c:v>
                </c:pt>
                <c:pt idx="6">
                  <c:v>0.27</c:v>
                </c:pt>
                <c:pt idx="7">
                  <c:v>0.3</c:v>
                </c:pt>
                <c:pt idx="8">
                  <c:v>0.37</c:v>
                </c:pt>
                <c:pt idx="9">
                  <c:v>0.27</c:v>
                </c:pt>
              </c:numCache>
            </c:numRef>
          </c:val>
        </c:ser>
        <c:ser>
          <c:idx val="1"/>
          <c:order val="1"/>
          <c:tx>
            <c:strRef>
              <c:f>Sheet1!$C$1</c:f>
              <c:strCache>
                <c:ptCount val="1"/>
                <c:pt idx="0">
                  <c:v>digitalization succeed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eCom Operation</c:v>
                </c:pt>
                <c:pt idx="1">
                  <c:v>user operation</c:v>
                </c:pt>
                <c:pt idx="2">
                  <c:v>advertising placement</c:v>
                </c:pt>
                <c:pt idx="3">
                  <c:v>Industry / Consumer Insight</c:v>
                </c:pt>
                <c:pt idx="4">
                  <c:v>Social media</c:v>
                </c:pt>
                <c:pt idx="5">
                  <c:v>Data asset management </c:v>
                </c:pt>
                <c:pt idx="6">
                  <c:v>User Experience Management Optimization </c:v>
                </c:pt>
                <c:pt idx="7">
                  <c:v>Offline Channel Operations </c:v>
                </c:pt>
                <c:pt idx="8">
                  <c:v>Product R&amp;D Innovation</c:v>
                </c:pt>
                <c:pt idx="9">
                  <c:v>Creative and Content Production Management</c:v>
                </c:pt>
              </c:strCache>
            </c:strRef>
          </c:cat>
          <c:val>
            <c:numRef>
              <c:f>Sheet1!$C$2:$C$11</c:f>
              <c:numCache>
                <c:formatCode>0%</c:formatCode>
                <c:ptCount val="10"/>
                <c:pt idx="0">
                  <c:v>0.12</c:v>
                </c:pt>
                <c:pt idx="1">
                  <c:v>0.09</c:v>
                </c:pt>
                <c:pt idx="2">
                  <c:v>0.09</c:v>
                </c:pt>
                <c:pt idx="3">
                  <c:v>0.07</c:v>
                </c:pt>
                <c:pt idx="4">
                  <c:v>0.08</c:v>
                </c:pt>
                <c:pt idx="5">
                  <c:v>0.08</c:v>
                </c:pt>
                <c:pt idx="6">
                  <c:v>0.09</c:v>
                </c:pt>
                <c:pt idx="7">
                  <c:v>0.08</c:v>
                </c:pt>
                <c:pt idx="8">
                  <c:v>0.04</c:v>
                </c:pt>
                <c:pt idx="9">
                  <c:v>0.07</c:v>
                </c:pt>
              </c:numCache>
            </c:numRef>
          </c:val>
        </c:ser>
        <c:ser>
          <c:idx val="2"/>
          <c:order val="2"/>
          <c:tx>
            <c:strRef>
              <c:f>Sheet1!$D$1</c:f>
              <c:strCache>
                <c:ptCount val="1"/>
                <c:pt idx="0">
                  <c:v>Digitalization has been practically applied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eCom Operation</c:v>
                </c:pt>
                <c:pt idx="1">
                  <c:v>user operation</c:v>
                </c:pt>
                <c:pt idx="2">
                  <c:v>advertising placement</c:v>
                </c:pt>
                <c:pt idx="3">
                  <c:v>Industry / Consumer Insight</c:v>
                </c:pt>
                <c:pt idx="4">
                  <c:v>Social media</c:v>
                </c:pt>
                <c:pt idx="5">
                  <c:v>Data asset management </c:v>
                </c:pt>
                <c:pt idx="6">
                  <c:v>User Experience Management Optimization </c:v>
                </c:pt>
                <c:pt idx="7">
                  <c:v>Offline Channel Operations </c:v>
                </c:pt>
                <c:pt idx="8">
                  <c:v>Product R&amp;D Innovation</c:v>
                </c:pt>
                <c:pt idx="9">
                  <c:v>Creative and Content Production Management</c:v>
                </c:pt>
              </c:strCache>
            </c:strRef>
          </c:cat>
          <c:val>
            <c:numRef>
              <c:f>Sheet1!$D$2:$D$11</c:f>
              <c:numCache>
                <c:formatCode>0%</c:formatCode>
                <c:ptCount val="10"/>
                <c:pt idx="0">
                  <c:v>0.29</c:v>
                </c:pt>
                <c:pt idx="1">
                  <c:v>0.27</c:v>
                </c:pt>
                <c:pt idx="2">
                  <c:v>0.27</c:v>
                </c:pt>
                <c:pt idx="3">
                  <c:v>0.24</c:v>
                </c:pt>
                <c:pt idx="4">
                  <c:v>0.2</c:v>
                </c:pt>
                <c:pt idx="5">
                  <c:v>0.17</c:v>
                </c:pt>
                <c:pt idx="6">
                  <c:v>0.11</c:v>
                </c:pt>
                <c:pt idx="7">
                  <c:v>0.1</c:v>
                </c:pt>
                <c:pt idx="8">
                  <c:v>0.13</c:v>
                </c:pt>
                <c:pt idx="9">
                  <c:v>0.09</c:v>
                </c:pt>
              </c:numCache>
            </c:numRef>
          </c:val>
        </c:ser>
        <c:ser>
          <c:idx val="3"/>
          <c:order val="3"/>
          <c:tx>
            <c:strRef>
              <c:f>Sheet1!$E$1</c:f>
              <c:strCache>
                <c:ptCount val="1"/>
                <c:pt idx="0">
                  <c:v>under development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eCom Operation</c:v>
                </c:pt>
                <c:pt idx="1">
                  <c:v>user operation</c:v>
                </c:pt>
                <c:pt idx="2">
                  <c:v>advertising placement</c:v>
                </c:pt>
                <c:pt idx="3">
                  <c:v>Industry / Consumer Insight</c:v>
                </c:pt>
                <c:pt idx="4">
                  <c:v>Social media</c:v>
                </c:pt>
                <c:pt idx="5">
                  <c:v>Data asset management </c:v>
                </c:pt>
                <c:pt idx="6">
                  <c:v>User Experience Management Optimization </c:v>
                </c:pt>
                <c:pt idx="7">
                  <c:v>Offline Channel Operations </c:v>
                </c:pt>
                <c:pt idx="8">
                  <c:v>Product R&amp;D Innovation</c:v>
                </c:pt>
                <c:pt idx="9">
                  <c:v>Creative and Content Production Management</c:v>
                </c:pt>
              </c:strCache>
            </c:strRef>
          </c:cat>
          <c:val>
            <c:numRef>
              <c:f>Sheet1!$E$2:$E$11</c:f>
              <c:numCache>
                <c:formatCode>0%</c:formatCode>
                <c:ptCount val="10"/>
                <c:pt idx="0">
                  <c:v>0.35</c:v>
                </c:pt>
                <c:pt idx="1">
                  <c:v>0.47</c:v>
                </c:pt>
                <c:pt idx="2">
                  <c:v>0.39</c:v>
                </c:pt>
                <c:pt idx="3">
                  <c:v>0.43</c:v>
                </c:pt>
                <c:pt idx="4">
                  <c:v>0.45</c:v>
                </c:pt>
                <c:pt idx="5">
                  <c:v>0.54</c:v>
                </c:pt>
                <c:pt idx="6">
                  <c:v>0.53</c:v>
                </c:pt>
                <c:pt idx="7">
                  <c:v>0.52</c:v>
                </c:pt>
                <c:pt idx="8">
                  <c:v>0.46</c:v>
                </c:pt>
                <c:pt idx="9">
                  <c:v>0.57</c:v>
                </c:pt>
              </c:numCache>
            </c:numRef>
          </c:val>
        </c:ser>
        <c:dLbls>
          <c:showLegendKey val="0"/>
          <c:showVal val="0"/>
          <c:showCatName val="0"/>
          <c:showSerName val="0"/>
          <c:showPercent val="0"/>
          <c:showBubbleSize val="0"/>
        </c:dLbls>
        <c:gapWidth val="50"/>
        <c:overlap val="100"/>
        <c:axId val="733299472"/>
        <c:axId val="424877344"/>
      </c:barChart>
      <c:catAx>
        <c:axId val="73329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zh-CN" sz="900" b="0" i="0" u="none" strike="noStrike" kern="1200" baseline="0">
                <a:solidFill>
                  <a:schemeClr val="tx1">
                    <a:lumMod val="65000"/>
                    <a:lumOff val="35000"/>
                  </a:schemeClr>
                </a:solidFill>
                <a:effectLst/>
                <a:latin typeface="+mn-ea"/>
                <a:ea typeface="+mn-ea"/>
                <a:cs typeface="+mn-cs"/>
              </a:defRPr>
            </a:pPr>
          </a:p>
        </c:txPr>
        <c:crossAx val="424877344"/>
        <c:crosses val="autoZero"/>
        <c:auto val="0"/>
        <c:lblAlgn val="ctr"/>
        <c:lblOffset val="100"/>
        <c:noMultiLvlLbl val="0"/>
      </c:catAx>
      <c:valAx>
        <c:axId val="424877344"/>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33299472"/>
        <c:crosses val="autoZero"/>
        <c:crossBetween val="between"/>
      </c:valAx>
      <c:spPr>
        <a:noFill/>
        <a:ln>
          <a:noFill/>
        </a:ln>
        <a:effectLst/>
      </c:spPr>
    </c:plotArea>
    <c:legend>
      <c:legendPos val="b"/>
      <c:layout>
        <c:manualLayout>
          <c:xMode val="edge"/>
          <c:yMode val="edge"/>
          <c:x val="0.114419674864075"/>
          <c:y val="0.899105378273063"/>
          <c:w val="0.638568810989453"/>
          <c:h val="0.0889228253802545"/>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ea"/>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elete val="1"/>
          </c:dLbls>
          <c:cat>
            <c:strRef>
              <c:f>Sheet1!$A$2:$A$5</c:f>
              <c:strCache>
                <c:ptCount val="4"/>
                <c:pt idx="0">
                  <c:v>品牌力</c:v>
                </c:pt>
                <c:pt idx="1">
                  <c:v>品牌声量</c:v>
                </c:pt>
                <c:pt idx="2">
                  <c:v>社交影响力</c:v>
                </c:pt>
                <c:pt idx="3">
                  <c:v>销售转化</c:v>
                </c:pt>
              </c:strCache>
            </c:strRef>
          </c:cat>
          <c:val>
            <c:numRef>
              <c:f>Sheet1!$B$2:$B$5</c:f>
              <c:numCache>
                <c:formatCode>0%</c:formatCode>
                <c:ptCount val="4"/>
                <c:pt idx="0">
                  <c:v>0.33</c:v>
                </c:pt>
                <c:pt idx="1">
                  <c:v>0.33</c:v>
                </c:pt>
                <c:pt idx="2">
                  <c:v>0.33</c:v>
                </c:pt>
                <c:pt idx="3">
                  <c:v>0.33</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elete val="1"/>
          </c:dLbls>
          <c:cat>
            <c:strRef>
              <c:f>Sheet1!$A$2:$A$5</c:f>
              <c:strCache>
                <c:ptCount val="4"/>
                <c:pt idx="0">
                  <c:v>品牌力</c:v>
                </c:pt>
                <c:pt idx="1">
                  <c:v>品牌声量</c:v>
                </c:pt>
                <c:pt idx="2">
                  <c:v>社交影响力</c:v>
                </c:pt>
                <c:pt idx="3">
                  <c:v>销售转化</c:v>
                </c:pt>
              </c:strCache>
            </c:strRef>
          </c:cat>
          <c:val>
            <c:numRef>
              <c:f>Sheet1!$B$2:$B$5</c:f>
              <c:numCache>
                <c:formatCode>0%</c:formatCode>
                <c:ptCount val="4"/>
                <c:pt idx="0">
                  <c:v>0.33</c:v>
                </c:pt>
                <c:pt idx="1">
                  <c:v>0.33</c:v>
                </c:pt>
                <c:pt idx="2">
                  <c:v>0.33</c:v>
                </c:pt>
                <c:pt idx="3">
                  <c:v>0.33</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F76443-4DE2-BE47-88EA-D115F827F0E4}"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D9F0F-E7E0-2D4A-B095-6C39B992F4B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64B8A-DFE6-6D44-B380-69EE6333316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D3C47B4-6F5E-0546-8132-C257F17A5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charset="-128"/>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Franklin Gothic Medium Cond" panose="020B0606030402020204" pitchFamily="34" charset="0"/>
                <a:ea typeface="微软雅黑" panose="020B0503020204020204" charset="-122"/>
                <a:sym typeface="+mn-ea"/>
              </a:rPr>
              <a:t>外部环境“回温”，广告主对公司经营情况的信心略微下降。 </a:t>
            </a:r>
            <a:endParaRPr lang="en-US" altLang="zh-CN"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zh-CN" altLang="en-US" i="1"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r>
              <a:rPr lang="en-US" altLang="zh-CN" dirty="0">
                <a:latin typeface="Franklin Gothic Medium Cond" panose="020B0606030402020204" pitchFamily="34" charset="0"/>
                <a:ea typeface="微软雅黑" panose="020B0503020204020204" charset="-122"/>
                <a:sym typeface="+mn-ea"/>
              </a:rPr>
              <a:t>2023年广告主对经济形势的信心起伏不大，整体仍高于疫情之初，但对公司经营情况的信心略微下降。</a:t>
            </a:r>
            <a:endParaRPr lang="en-US" altLang="zh-CN"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r>
              <a:rPr lang="en-US" altLang="zh-CN" dirty="0">
                <a:latin typeface="Franklin Gothic Medium Cond" panose="020B0606030402020204" pitchFamily="34" charset="0"/>
                <a:ea typeface="微软雅黑" panose="020B0503020204020204" charset="-122"/>
                <a:sym typeface="+mn-ea"/>
              </a:rPr>
              <a:t>2023年营销推广费用会上升的广告主比例微降，下降与持平的比例相较去年持平，净增幅度继续收窄。</a:t>
            </a:r>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rtl="0" eaLnBrk="0">
              <a:lnSpc>
                <a:spcPct val="110000"/>
              </a:lnSpc>
            </a:pPr>
            <a:endParaRPr lang="en-US" altLang="en-US" sz="800"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D3C47B4-6F5E-0546-8132-C257F17A5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charset="-128"/>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D3C47B4-6F5E-0546-8132-C257F17A5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charset="-128"/>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D3C47B4-6F5E-0546-8132-C257F17A5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charset="-128"/>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Franklin Gothic Medium Cond" panose="020B0606030402020204" pitchFamily="34" charset="0"/>
                <a:ea typeface="微软雅黑" panose="020B0503020204020204" charset="-122"/>
                <a:sym typeface="+mn-ea"/>
              </a:rPr>
              <a:t>外部环境“回温”，广告主对公司经营情况的信心略微下降。 </a:t>
            </a:r>
            <a:endParaRPr lang="en-US" altLang="zh-CN"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zh-CN" altLang="en-US" i="1"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r>
              <a:rPr lang="en-US" altLang="zh-CN" dirty="0">
                <a:latin typeface="Franklin Gothic Medium Cond" panose="020B0606030402020204" pitchFamily="34" charset="0"/>
                <a:ea typeface="微软雅黑" panose="020B0503020204020204" charset="-122"/>
                <a:sym typeface="+mn-ea"/>
              </a:rPr>
              <a:t>2023年广告主对经济形势的信心起伏不大，整体仍高于疫情之初，但对公司经营情况的信心略微下降。</a:t>
            </a:r>
            <a:endParaRPr lang="en-US" altLang="zh-CN"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r>
              <a:rPr lang="en-US" altLang="zh-CN" dirty="0">
                <a:latin typeface="Franklin Gothic Medium Cond" panose="020B0606030402020204" pitchFamily="34" charset="0"/>
                <a:ea typeface="微软雅黑" panose="020B0503020204020204" charset="-122"/>
                <a:sym typeface="+mn-ea"/>
              </a:rPr>
              <a:t>2023年营销推广费用会上升的广告主比例微降，下降与持平的比例相较去年持平，净增幅度继续收窄。</a:t>
            </a:r>
            <a:endParaRPr lang="zh-CN" altLang="en-US" dirty="0"/>
          </a:p>
        </p:txBody>
      </p:sp>
      <p:sp>
        <p:nvSpPr>
          <p:cNvPr id="4" name="灯片编号占位符 3"/>
          <p:cNvSpPr>
            <a:spLocks noGrp="1"/>
          </p:cNvSpPr>
          <p:nvPr>
            <p:ph type="sldNum" sz="quarter" idx="5"/>
          </p:nvPr>
        </p:nvSpPr>
        <p:spPr/>
        <p:txBody>
          <a:bodyPr/>
          <a:lstStyle/>
          <a:p>
            <a:fld id="{B9364B8A-DFE6-6D44-B380-69EE6333316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p>
            <a:endParaRPr lang="en-US" dirty="0"/>
          </a:p>
        </p:txBody>
      </p:sp>
      <p:sp>
        <p:nvSpPr>
          <p:cNvPr id="2" name="Title 1"/>
          <p:cNvSpPr>
            <a:spLocks noGrp="1"/>
          </p:cNvSpPr>
          <p:nvPr>
            <p:ph type="title"/>
          </p:nvPr>
        </p:nvSpPr>
        <p:spPr>
          <a:xfrm>
            <a:off x="4112080" y="2730454"/>
            <a:ext cx="3577589" cy="993775"/>
          </a:xfrm>
          <a:prstGeom prst="rect">
            <a:avLst/>
          </a:prstGeom>
        </p:spPr>
        <p:txBody>
          <a:bodyPr/>
          <a:lstStyle/>
          <a:p>
            <a:r>
              <a:rPr lang="en-GB" dirty="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p>
            <a:endParaRPr lang="en-US" dirty="0"/>
          </a:p>
        </p:txBody>
      </p:sp>
      <p:sp>
        <p:nvSpPr>
          <p:cNvPr id="2" name="Title 1"/>
          <p:cNvSpPr>
            <a:spLocks noGrp="1"/>
          </p:cNvSpPr>
          <p:nvPr>
            <p:ph type="title"/>
          </p:nvPr>
        </p:nvSpPr>
        <p:spPr>
          <a:xfrm>
            <a:off x="4112080" y="2730454"/>
            <a:ext cx="3577589" cy="993775"/>
          </a:xfrm>
          <a:prstGeom prst="rect">
            <a:avLst/>
          </a:prstGeom>
        </p:spPr>
        <p:txBody>
          <a:bodyPr/>
          <a:lstStyle/>
          <a:p>
            <a:r>
              <a:rPr lang="en-GB" dirty="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 blueline">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Slide 1">
    <p:spTree>
      <p:nvGrpSpPr>
        <p:cNvPr id="1" name=""/>
        <p:cNvGrpSpPr/>
        <p:nvPr/>
      </p:nvGrpSpPr>
      <p:grpSpPr>
        <a:xfrm>
          <a:off x="0" y="0"/>
          <a:ext cx="0" cy="0"/>
          <a:chOff x="0" y="0"/>
          <a:chExt cx="0" cy="0"/>
        </a:xfrm>
      </p:grpSpPr>
      <p:sp>
        <p:nvSpPr>
          <p:cNvPr id="4"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3" name="Rectangle 2"/>
          <p:cNvSpPr/>
          <p:nvPr userDrawn="1"/>
        </p:nvSpPr>
        <p:spPr>
          <a:xfrm>
            <a:off x="0" y="2722482"/>
            <a:ext cx="9144000" cy="2430162"/>
          </a:xfrm>
          <a:prstGeom prst="rect">
            <a:avLst/>
          </a:prstGeom>
          <a:gradFill>
            <a:gsLst>
              <a:gs pos="0">
                <a:srgbClr val="0070CD"/>
              </a:gs>
              <a:gs pos="100000">
                <a:schemeClr val="accent1">
                  <a:tint val="50000"/>
                  <a:shade val="100000"/>
                  <a:satMod val="35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gradFill>
            <a:gsLst>
              <a:gs pos="0">
                <a:srgbClr val="0094D8"/>
              </a:gs>
              <a:gs pos="41000">
                <a:schemeClr val="accent1"/>
              </a:gs>
              <a:gs pos="100000">
                <a:schemeClr val="accent1">
                  <a:tint val="50000"/>
                  <a:shade val="100000"/>
                  <a:satMod val="350000"/>
                </a:schemeClr>
              </a:gs>
            </a:gsLst>
            <a:lin ang="126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Freeform 4"/>
          <p:cNvSpPr/>
          <p:nvPr userDrawn="1"/>
        </p:nvSpPr>
        <p:spPr>
          <a:xfrm rot="16645922" flipH="1">
            <a:off x="731800" y="1434036"/>
            <a:ext cx="1373618" cy="14112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6000">
                <a:schemeClr val="accent1">
                  <a:tint val="100000"/>
                  <a:shade val="100000"/>
                  <a:satMod val="130000"/>
                </a:schemeClr>
              </a:gs>
              <a:gs pos="100000">
                <a:schemeClr val="accent1">
                  <a:tint val="50000"/>
                  <a:shade val="100000"/>
                  <a:satMod val="350000"/>
                </a:schemeClr>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Freeform 5"/>
          <p:cNvSpPr/>
          <p:nvPr userDrawn="1"/>
        </p:nvSpPr>
        <p:spPr>
          <a:xfrm rot="13962605" flipH="1">
            <a:off x="650150" y="3413847"/>
            <a:ext cx="871629" cy="864022"/>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5000">
                <a:schemeClr val="accent1">
                  <a:tint val="100000"/>
                  <a:shade val="100000"/>
                  <a:satMod val="130000"/>
                </a:schemeClr>
              </a:gs>
              <a:gs pos="100000">
                <a:schemeClr val="accent1">
                  <a:tint val="50000"/>
                  <a:shade val="100000"/>
                  <a:satMod val="350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Freeform 6"/>
          <p:cNvSpPr/>
          <p:nvPr userDrawn="1"/>
        </p:nvSpPr>
        <p:spPr>
          <a:xfrm rot="493498" flipH="1">
            <a:off x="391911" y="582470"/>
            <a:ext cx="679015" cy="666247"/>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chemeClr val="accent1">
                  <a:tint val="100000"/>
                  <a:shade val="100000"/>
                  <a:satMod val="130000"/>
                </a:schemeClr>
              </a:gs>
              <a:gs pos="100000">
                <a:schemeClr val="accent1">
                  <a:tint val="50000"/>
                  <a:shade val="100000"/>
                  <a:satMod val="350000"/>
                </a:schemeClr>
              </a:gs>
            </a:gsLst>
            <a:lin ang="11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Text Placeholder 7"/>
          <p:cNvSpPr>
            <a:spLocks noGrp="1"/>
          </p:cNvSpPr>
          <p:nvPr>
            <p:ph type="body" sz="quarter" idx="10" hasCustomPrompt="1"/>
          </p:nvPr>
        </p:nvSpPr>
        <p:spPr>
          <a:xfrm>
            <a:off x="2941340" y="1518038"/>
            <a:ext cx="1328736" cy="1725493"/>
          </a:xfrm>
          <a:prstGeom prst="rect">
            <a:avLst/>
          </a:prstGeom>
        </p:spPr>
        <p:txBody>
          <a:bodyPr/>
          <a:lstStyle>
            <a:lvl1pPr marL="0" indent="0">
              <a:buNone/>
              <a:defRPr sz="15000">
                <a:solidFill>
                  <a:srgbClr val="5FD9FF"/>
                </a:solidFill>
                <a:latin typeface="+mj-lt"/>
              </a:defRPr>
            </a:lvl1pPr>
          </a:lstStyle>
          <a:p>
            <a:pPr lvl="0"/>
            <a:r>
              <a:rPr lang="en-GB" dirty="0"/>
              <a:t>#</a:t>
            </a:r>
            <a:endParaRPr lang="en-GB" dirty="0"/>
          </a:p>
        </p:txBody>
      </p:sp>
      <p:sp>
        <p:nvSpPr>
          <p:cNvPr id="2" name="Title 1"/>
          <p:cNvSpPr>
            <a:spLocks noGrp="1"/>
          </p:cNvSpPr>
          <p:nvPr>
            <p:ph type="title"/>
          </p:nvPr>
        </p:nvSpPr>
        <p:spPr>
          <a:xfrm>
            <a:off x="3466739" y="2370857"/>
            <a:ext cx="4521321" cy="993775"/>
          </a:xfrm>
          <a:prstGeom prst="rect">
            <a:avLst/>
          </a:prstGeom>
        </p:spPr>
        <p:txBody>
          <a:bodyPr/>
          <a:lstStyle>
            <a:lvl1pPr>
              <a:lnSpc>
                <a:spcPts val="1800"/>
              </a:lnSpc>
              <a:defRPr sz="1800">
                <a:solidFill>
                  <a:schemeClr val="bg1"/>
                </a:solidFill>
              </a:defRPr>
            </a:lvl1pPr>
          </a:lstStyle>
          <a:p>
            <a:r>
              <a:rPr lang="en-GB" dirty="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0"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grpSp>
        <p:nvGrpSpPr>
          <p:cNvPr id="8" name="Group 7"/>
          <p:cNvGrpSpPr/>
          <p:nvPr userDrawn="1"/>
        </p:nvGrpSpPr>
        <p:grpSpPr>
          <a:xfrm>
            <a:off x="-131297" y="796583"/>
            <a:ext cx="2878645" cy="4159535"/>
            <a:chOff x="-131297" y="796583"/>
            <a:chExt cx="2878645" cy="4159535"/>
          </a:xfrm>
        </p:grpSpPr>
        <p:sp>
          <p:nvSpPr>
            <p:cNvPr id="9" name="Right Triangle 8"/>
            <p:cNvSpPr/>
            <p:nvPr/>
          </p:nvSpPr>
          <p:spPr>
            <a:xfrm rot="5400000">
              <a:off x="-100015" y="3581736"/>
              <a:ext cx="1343100" cy="1405663"/>
            </a:xfrm>
            <a:prstGeom prst="rtTriangle">
              <a:avLst/>
            </a:prstGeom>
            <a:gradFill>
              <a:gsLst>
                <a:gs pos="0">
                  <a:schemeClr val="accent1">
                    <a:lumMod val="20000"/>
                    <a:lumOff val="80000"/>
                  </a:schemeClr>
                </a:gs>
                <a:gs pos="50000">
                  <a:schemeClr val="accent1">
                    <a:lumMod val="60000"/>
                    <a:lumOff val="40000"/>
                  </a:schemeClr>
                </a:gs>
                <a:gs pos="100000">
                  <a:schemeClr val="accent1">
                    <a:lumMod val="99000"/>
                    <a:satMod val="120000"/>
                    <a:shade val="78000"/>
                  </a:schemeClr>
                </a:gs>
              </a:gsLst>
            </a:gradFill>
            <a:ln>
              <a:noFill/>
            </a:ln>
            <a:effectLst>
              <a:softEdge rad="128289"/>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6" name="Right Triangle 15"/>
            <p:cNvSpPr/>
            <p:nvPr/>
          </p:nvSpPr>
          <p:spPr>
            <a:xfrm>
              <a:off x="-101316" y="1157169"/>
              <a:ext cx="1302918" cy="1343102"/>
            </a:xfrm>
            <a:prstGeom prst="rtTriangle">
              <a:avLst/>
            </a:prstGeom>
            <a:gradFill>
              <a:gsLst>
                <a:gs pos="0">
                  <a:schemeClr val="accent1"/>
                </a:gs>
                <a:gs pos="50000">
                  <a:schemeClr val="accent1">
                    <a:lumMod val="60000"/>
                    <a:lumOff val="40000"/>
                  </a:schemeClr>
                </a:gs>
                <a:gs pos="100000">
                  <a:schemeClr val="accent1">
                    <a:lumMod val="20000"/>
                    <a:lumOff val="80000"/>
                  </a:schemeClr>
                </a:gs>
              </a:gsLst>
              <a:lin ang="10800000" scaled="0"/>
            </a:gradFill>
            <a:ln>
              <a:noFill/>
            </a:ln>
            <a:effectLst>
              <a:softEdge rad="128289"/>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7" name="Right Triangle 16"/>
            <p:cNvSpPr/>
            <p:nvPr/>
          </p:nvSpPr>
          <p:spPr>
            <a:xfrm rot="5400000">
              <a:off x="38139" y="3637301"/>
              <a:ext cx="894313" cy="983744"/>
            </a:xfrm>
            <a:prstGeom prst="rtTriangle">
              <a:avLst/>
            </a:prstGeom>
            <a:gradFill>
              <a:gsLst>
                <a:gs pos="33000">
                  <a:srgbClr val="39A8E6"/>
                </a:gs>
                <a:gs pos="0">
                  <a:srgbClr val="0070CD"/>
                </a:gs>
                <a:gs pos="100000">
                  <a:schemeClr val="accent1">
                    <a:tint val="50000"/>
                    <a:shade val="100000"/>
                    <a:satMod val="350000"/>
                  </a:schemeClr>
                </a:gs>
              </a:gsLst>
              <a:lin ang="15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8" name="Right Triangle 17"/>
            <p:cNvSpPr/>
            <p:nvPr/>
          </p:nvSpPr>
          <p:spPr>
            <a:xfrm rot="16200000">
              <a:off x="957757" y="2483750"/>
              <a:ext cx="1129513" cy="1242463"/>
            </a:xfrm>
            <a:prstGeom prst="rtTriangle">
              <a:avLst/>
            </a:prstGeom>
            <a:gradFill>
              <a:gsLst>
                <a:gs pos="26000">
                  <a:srgbClr val="F764BA"/>
                </a:gs>
                <a:gs pos="0">
                  <a:schemeClr val="accent6">
                    <a:lumMod val="40000"/>
                    <a:lumOff val="60000"/>
                  </a:schemeClr>
                </a:gs>
                <a:gs pos="100000">
                  <a:schemeClr val="accent6">
                    <a:lumMod val="20000"/>
                    <a:lumOff val="80000"/>
                  </a:schemeClr>
                </a:gs>
              </a:gsLst>
              <a:lin ang="3000000" scaled="0"/>
            </a:gradFill>
            <a:ln>
              <a:noFill/>
            </a:ln>
            <a:effectLst>
              <a:softEdge rad="111819"/>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9" name="Right Triangle 18"/>
            <p:cNvSpPr/>
            <p:nvPr/>
          </p:nvSpPr>
          <p:spPr>
            <a:xfrm flipV="1">
              <a:off x="-1" y="2368961"/>
              <a:ext cx="894112" cy="894112"/>
            </a:xfrm>
            <a:prstGeom prst="rtTriangle">
              <a:avLst/>
            </a:prstGeom>
            <a:gradFill>
              <a:gsLst>
                <a:gs pos="0">
                  <a:schemeClr val="bg1">
                    <a:lumMod val="65000"/>
                  </a:schemeClr>
                </a:gs>
                <a:gs pos="100000">
                  <a:schemeClr val="bg1">
                    <a:lumMod val="95000"/>
                  </a:schemeClr>
                </a:gs>
              </a:gsLst>
              <a:lin ang="1200000" scaled="0"/>
            </a:gradFill>
            <a:ln>
              <a:noFill/>
            </a:ln>
            <a:effectLst>
              <a:outerShdw blurRad="124767" dist="50800" dir="5400000" sx="102964" sy="102964" algn="ctr" rotWithShape="0">
                <a:srgbClr val="000000">
                  <a:alpha val="26676"/>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20" name="Right Triangle 19"/>
            <p:cNvSpPr/>
            <p:nvPr/>
          </p:nvSpPr>
          <p:spPr>
            <a:xfrm>
              <a:off x="-7299" y="1472915"/>
              <a:ext cx="894112" cy="894112"/>
            </a:xfrm>
            <a:prstGeom prst="rtTriangle">
              <a:avLst/>
            </a:prstGeom>
            <a:gradFill>
              <a:gsLst>
                <a:gs pos="24000">
                  <a:srgbClr val="39A8E6"/>
                </a:gs>
                <a:gs pos="0">
                  <a:srgbClr val="0070CD"/>
                </a:gs>
                <a:gs pos="100000">
                  <a:schemeClr val="accent1">
                    <a:tint val="50000"/>
                    <a:shade val="100000"/>
                    <a:satMod val="350000"/>
                  </a:schemeClr>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21" name="Freeform 12"/>
            <p:cNvSpPr/>
            <p:nvPr/>
          </p:nvSpPr>
          <p:spPr>
            <a:xfrm flipH="1">
              <a:off x="1105394" y="844710"/>
              <a:ext cx="1585827" cy="15858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7000">
                  <a:srgbClr val="39A8E6"/>
                </a:gs>
                <a:gs pos="0">
                  <a:srgbClr val="0070CD"/>
                </a:gs>
                <a:gs pos="100000">
                  <a:schemeClr val="accent1">
                    <a:lumMod val="40000"/>
                    <a:lumOff val="60000"/>
                  </a:schemeClr>
                </a:gs>
                <a:gs pos="55000">
                  <a:schemeClr val="accent1">
                    <a:tint val="50000"/>
                    <a:shade val="100000"/>
                    <a:satMod val="350000"/>
                  </a:schemeClr>
                </a:gs>
              </a:gsLst>
              <a:lin ang="4200000" scaled="0"/>
            </a:gradFill>
            <a:ln>
              <a:noFill/>
            </a:ln>
            <a:effectLst>
              <a:softEdge rad="107950"/>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22" name="Right Triangle 21"/>
            <p:cNvSpPr/>
            <p:nvPr/>
          </p:nvSpPr>
          <p:spPr>
            <a:xfrm rot="16200000">
              <a:off x="1240456" y="2658450"/>
              <a:ext cx="823829" cy="906212"/>
            </a:xfrm>
            <a:prstGeom prst="rtTriangle">
              <a:avLst/>
            </a:prstGeom>
            <a:gradFill>
              <a:gsLst>
                <a:gs pos="0">
                  <a:schemeClr val="accent6"/>
                </a:gs>
                <a:gs pos="100000">
                  <a:schemeClr val="accent6">
                    <a:lumMod val="20000"/>
                    <a:lumOff val="80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23" name="Freeform 14"/>
            <p:cNvSpPr/>
            <p:nvPr/>
          </p:nvSpPr>
          <p:spPr>
            <a:xfrm rot="10800000" flipH="1">
              <a:off x="1274367" y="796583"/>
              <a:ext cx="1472981" cy="1472980"/>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rgbClr val="0070CD"/>
                </a:gs>
                <a:gs pos="100000">
                  <a:schemeClr val="accent1">
                    <a:tint val="50000"/>
                    <a:shade val="100000"/>
                    <a:satMod val="350000"/>
                  </a:schemeClr>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pic>
        <p:nvPicPr>
          <p:cNvPr id="6" name="Google Shape;45;p119" descr="R3 logo_no tag-01.png"/>
          <p:cNvPicPr preferRelativeResize="0"/>
          <p:nvPr userDrawn="1"/>
        </p:nvPicPr>
        <p:blipFill rotWithShape="1">
          <a:blip r:embed="rId2" cstate="screen"/>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sz="1800">
                <a:solidFill>
                  <a:schemeClr val="accent4"/>
                </a:solidFill>
              </a:defRPr>
            </a:lvl1pPr>
          </a:lstStyle>
          <a:p>
            <a:r>
              <a:rPr lang="en-GB"/>
              <a:t>Click to edit Master title style</a:t>
            </a:r>
            <a:endParaRPr lang="en-US"/>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a:ln>
                <a:noFill/>
              </a:ln>
              <a:solidFill>
                <a:srgbClr val="0070C0"/>
              </a:solidFill>
              <a:effectLst/>
              <a:uLnTx/>
              <a:uFillTx/>
              <a:latin typeface="Franklin Gothic Medium" panose="020B0603020102020204"/>
              <a:ea typeface="微软雅黑" panose="020B0503020204020204"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p>
            <a:endParaRPr lang="en-US" dirty="0"/>
          </a:p>
        </p:txBody>
      </p:sp>
      <p:sp>
        <p:nvSpPr>
          <p:cNvPr id="2" name="Title 1"/>
          <p:cNvSpPr>
            <a:spLocks noGrp="1"/>
          </p:cNvSpPr>
          <p:nvPr>
            <p:ph type="title"/>
          </p:nvPr>
        </p:nvSpPr>
        <p:spPr>
          <a:xfrm>
            <a:off x="4112080" y="2730454"/>
            <a:ext cx="3577589" cy="993775"/>
          </a:xfrm>
          <a:prstGeom prst="rect">
            <a:avLst/>
          </a:prstGeom>
        </p:spPr>
        <p:txBody>
          <a:bodyPr/>
          <a:lstStyle/>
          <a:p>
            <a:r>
              <a:rPr lang="en-GB"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w blueline">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Slide 1">
    <p:spTree>
      <p:nvGrpSpPr>
        <p:cNvPr id="1" name=""/>
        <p:cNvGrpSpPr/>
        <p:nvPr/>
      </p:nvGrpSpPr>
      <p:grpSpPr>
        <a:xfrm>
          <a:off x="0" y="0"/>
          <a:ext cx="0" cy="0"/>
          <a:chOff x="0" y="0"/>
          <a:chExt cx="0" cy="0"/>
        </a:xfrm>
      </p:grpSpPr>
      <p:sp>
        <p:nvSpPr>
          <p:cNvPr id="4"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3" name="Rectangle 2"/>
          <p:cNvSpPr/>
          <p:nvPr userDrawn="1"/>
        </p:nvSpPr>
        <p:spPr>
          <a:xfrm>
            <a:off x="0" y="2722482"/>
            <a:ext cx="9144000" cy="2430162"/>
          </a:xfrm>
          <a:prstGeom prst="rect">
            <a:avLst/>
          </a:prstGeom>
          <a:gradFill>
            <a:gsLst>
              <a:gs pos="0">
                <a:srgbClr val="0070CD"/>
              </a:gs>
              <a:gs pos="100000">
                <a:schemeClr val="accent1">
                  <a:tint val="50000"/>
                  <a:shade val="100000"/>
                  <a:satMod val="35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 ">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gradFill>
            <a:gsLst>
              <a:gs pos="0">
                <a:srgbClr val="0094D8"/>
              </a:gs>
              <a:gs pos="41000">
                <a:schemeClr val="accent1"/>
              </a:gs>
              <a:gs pos="100000">
                <a:schemeClr val="accent1">
                  <a:tint val="50000"/>
                  <a:shade val="100000"/>
                  <a:satMod val="350000"/>
                </a:schemeClr>
              </a:gs>
            </a:gsLst>
            <a:lin ang="126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Freeform 4"/>
          <p:cNvSpPr/>
          <p:nvPr userDrawn="1"/>
        </p:nvSpPr>
        <p:spPr>
          <a:xfrm rot="16645922" flipH="1">
            <a:off x="731800" y="1434036"/>
            <a:ext cx="1373618" cy="14112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6000">
                <a:schemeClr val="accent1">
                  <a:tint val="100000"/>
                  <a:shade val="100000"/>
                  <a:satMod val="130000"/>
                </a:schemeClr>
              </a:gs>
              <a:gs pos="100000">
                <a:schemeClr val="accent1">
                  <a:tint val="50000"/>
                  <a:shade val="100000"/>
                  <a:satMod val="350000"/>
                </a:schemeClr>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Freeform 5"/>
          <p:cNvSpPr/>
          <p:nvPr userDrawn="1"/>
        </p:nvSpPr>
        <p:spPr>
          <a:xfrm rot="13962605" flipH="1">
            <a:off x="650150" y="3413847"/>
            <a:ext cx="871629" cy="864022"/>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5000">
                <a:schemeClr val="accent1">
                  <a:tint val="100000"/>
                  <a:shade val="100000"/>
                  <a:satMod val="130000"/>
                </a:schemeClr>
              </a:gs>
              <a:gs pos="100000">
                <a:schemeClr val="accent1">
                  <a:tint val="50000"/>
                  <a:shade val="100000"/>
                  <a:satMod val="350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Freeform 6"/>
          <p:cNvSpPr/>
          <p:nvPr userDrawn="1"/>
        </p:nvSpPr>
        <p:spPr>
          <a:xfrm rot="493498" flipH="1">
            <a:off x="391911" y="582470"/>
            <a:ext cx="679015" cy="666247"/>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chemeClr val="accent1">
                  <a:tint val="100000"/>
                  <a:shade val="100000"/>
                  <a:satMod val="130000"/>
                </a:schemeClr>
              </a:gs>
              <a:gs pos="100000">
                <a:schemeClr val="accent1">
                  <a:tint val="50000"/>
                  <a:shade val="100000"/>
                  <a:satMod val="350000"/>
                </a:schemeClr>
              </a:gs>
            </a:gsLst>
            <a:lin ang="11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Text Placeholder 7"/>
          <p:cNvSpPr>
            <a:spLocks noGrp="1"/>
          </p:cNvSpPr>
          <p:nvPr>
            <p:ph type="body" sz="quarter" idx="10" hasCustomPrompt="1"/>
          </p:nvPr>
        </p:nvSpPr>
        <p:spPr>
          <a:xfrm>
            <a:off x="2941340" y="1518038"/>
            <a:ext cx="1328736" cy="1725493"/>
          </a:xfrm>
          <a:prstGeom prst="rect">
            <a:avLst/>
          </a:prstGeom>
        </p:spPr>
        <p:txBody>
          <a:bodyPr/>
          <a:lstStyle>
            <a:lvl1pPr marL="0" indent="0">
              <a:buNone/>
              <a:defRPr sz="15000">
                <a:solidFill>
                  <a:srgbClr val="5FD9FF"/>
                </a:solidFill>
                <a:latin typeface="+mj-lt"/>
              </a:defRPr>
            </a:lvl1pPr>
          </a:lstStyle>
          <a:p>
            <a:pPr lvl="0"/>
            <a:r>
              <a:rPr lang="en-GB" dirty="0"/>
              <a:t>#</a:t>
            </a:r>
            <a:endParaRPr lang="en-GB" dirty="0"/>
          </a:p>
        </p:txBody>
      </p:sp>
      <p:sp>
        <p:nvSpPr>
          <p:cNvPr id="2" name="Title 1"/>
          <p:cNvSpPr>
            <a:spLocks noGrp="1"/>
          </p:cNvSpPr>
          <p:nvPr>
            <p:ph type="title"/>
          </p:nvPr>
        </p:nvSpPr>
        <p:spPr>
          <a:xfrm>
            <a:off x="3466739" y="2370857"/>
            <a:ext cx="4521321" cy="993775"/>
          </a:xfrm>
          <a:prstGeom prst="rect">
            <a:avLst/>
          </a:prstGeom>
        </p:spPr>
        <p:txBody>
          <a:bodyPr/>
          <a:lstStyle>
            <a:lvl1pPr>
              <a:lnSpc>
                <a:spcPts val="1800"/>
              </a:lnSpc>
              <a:defRPr sz="1800">
                <a:solidFill>
                  <a:schemeClr val="bg1"/>
                </a:solidFill>
              </a:defRPr>
            </a:lvl1pPr>
          </a:lstStyle>
          <a:p>
            <a:r>
              <a:rPr lang="en-GB" dirty="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0"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p>
            <a:endParaRPr lang="en-US" dirty="0"/>
          </a:p>
        </p:txBody>
      </p:sp>
      <p:sp>
        <p:nvSpPr>
          <p:cNvPr id="2" name="Title 1"/>
          <p:cNvSpPr>
            <a:spLocks noGrp="1"/>
          </p:cNvSpPr>
          <p:nvPr>
            <p:ph type="title"/>
          </p:nvPr>
        </p:nvSpPr>
        <p:spPr>
          <a:xfrm>
            <a:off x="4112080" y="2730454"/>
            <a:ext cx="3577589" cy="993775"/>
          </a:xfrm>
          <a:prstGeom prst="rect">
            <a:avLst/>
          </a:prstGeom>
        </p:spPr>
        <p:txBody>
          <a:bodyPr/>
          <a:lstStyle/>
          <a:p>
            <a:r>
              <a:rPr lang="en-GB" dirty="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w blueline">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ground Slide 1">
    <p:spTree>
      <p:nvGrpSpPr>
        <p:cNvPr id="1" name=""/>
        <p:cNvGrpSpPr/>
        <p:nvPr/>
      </p:nvGrpSpPr>
      <p:grpSpPr>
        <a:xfrm>
          <a:off x="0" y="0"/>
          <a:ext cx="0" cy="0"/>
          <a:chOff x="0" y="0"/>
          <a:chExt cx="0" cy="0"/>
        </a:xfrm>
      </p:grpSpPr>
      <p:sp>
        <p:nvSpPr>
          <p:cNvPr id="4"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3" name="Rectangle 2"/>
          <p:cNvSpPr/>
          <p:nvPr userDrawn="1"/>
        </p:nvSpPr>
        <p:spPr>
          <a:xfrm>
            <a:off x="0" y="2722482"/>
            <a:ext cx="9144000" cy="2430162"/>
          </a:xfrm>
          <a:prstGeom prst="rect">
            <a:avLst/>
          </a:prstGeom>
          <a:gradFill>
            <a:gsLst>
              <a:gs pos="0">
                <a:srgbClr val="0070CD"/>
              </a:gs>
              <a:gs pos="100000">
                <a:schemeClr val="accent1">
                  <a:tint val="50000"/>
                  <a:shade val="100000"/>
                  <a:satMod val="35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Slide 1">
    <p:spTree>
      <p:nvGrpSpPr>
        <p:cNvPr id="1" name=""/>
        <p:cNvGrpSpPr/>
        <p:nvPr/>
      </p:nvGrpSpPr>
      <p:grpSpPr>
        <a:xfrm>
          <a:off x="0" y="0"/>
          <a:ext cx="0" cy="0"/>
          <a:chOff x="0" y="0"/>
          <a:chExt cx="0" cy="0"/>
        </a:xfrm>
      </p:grpSpPr>
      <p:sp>
        <p:nvSpPr>
          <p:cNvPr id="4"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3" name="Rectangle 2"/>
          <p:cNvSpPr/>
          <p:nvPr userDrawn="1"/>
        </p:nvSpPr>
        <p:spPr>
          <a:xfrm>
            <a:off x="0" y="2722482"/>
            <a:ext cx="9144000" cy="2430162"/>
          </a:xfrm>
          <a:prstGeom prst="rect">
            <a:avLst/>
          </a:prstGeom>
          <a:gradFill>
            <a:gsLst>
              <a:gs pos="0">
                <a:srgbClr val="0070CD"/>
              </a:gs>
              <a:gs pos="100000">
                <a:schemeClr val="accent1">
                  <a:tint val="50000"/>
                  <a:shade val="100000"/>
                  <a:satMod val="35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Slide ">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gradFill>
            <a:gsLst>
              <a:gs pos="0">
                <a:srgbClr val="0094D8"/>
              </a:gs>
              <a:gs pos="41000">
                <a:schemeClr val="accent1"/>
              </a:gs>
              <a:gs pos="100000">
                <a:schemeClr val="accent1">
                  <a:tint val="50000"/>
                  <a:shade val="100000"/>
                  <a:satMod val="350000"/>
                </a:schemeClr>
              </a:gs>
            </a:gsLst>
            <a:lin ang="126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Freeform 4"/>
          <p:cNvSpPr/>
          <p:nvPr userDrawn="1"/>
        </p:nvSpPr>
        <p:spPr>
          <a:xfrm rot="16645922" flipH="1">
            <a:off x="731800" y="1434036"/>
            <a:ext cx="1373618" cy="14112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6000">
                <a:schemeClr val="accent1">
                  <a:tint val="100000"/>
                  <a:shade val="100000"/>
                  <a:satMod val="130000"/>
                </a:schemeClr>
              </a:gs>
              <a:gs pos="100000">
                <a:schemeClr val="accent1">
                  <a:tint val="50000"/>
                  <a:shade val="100000"/>
                  <a:satMod val="350000"/>
                </a:schemeClr>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Freeform 5"/>
          <p:cNvSpPr/>
          <p:nvPr userDrawn="1"/>
        </p:nvSpPr>
        <p:spPr>
          <a:xfrm rot="13962605" flipH="1">
            <a:off x="650150" y="3413847"/>
            <a:ext cx="871629" cy="864022"/>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5000">
                <a:schemeClr val="accent1">
                  <a:tint val="100000"/>
                  <a:shade val="100000"/>
                  <a:satMod val="130000"/>
                </a:schemeClr>
              </a:gs>
              <a:gs pos="100000">
                <a:schemeClr val="accent1">
                  <a:tint val="50000"/>
                  <a:shade val="100000"/>
                  <a:satMod val="350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Freeform 6"/>
          <p:cNvSpPr/>
          <p:nvPr userDrawn="1"/>
        </p:nvSpPr>
        <p:spPr>
          <a:xfrm rot="493498" flipH="1">
            <a:off x="391911" y="582470"/>
            <a:ext cx="679015" cy="666247"/>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chemeClr val="accent1">
                  <a:tint val="100000"/>
                  <a:shade val="100000"/>
                  <a:satMod val="130000"/>
                </a:schemeClr>
              </a:gs>
              <a:gs pos="100000">
                <a:schemeClr val="accent1">
                  <a:tint val="50000"/>
                  <a:shade val="100000"/>
                  <a:satMod val="350000"/>
                </a:schemeClr>
              </a:gs>
            </a:gsLst>
            <a:lin ang="11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Text Placeholder 7"/>
          <p:cNvSpPr>
            <a:spLocks noGrp="1"/>
          </p:cNvSpPr>
          <p:nvPr>
            <p:ph type="body" sz="quarter" idx="10" hasCustomPrompt="1"/>
          </p:nvPr>
        </p:nvSpPr>
        <p:spPr>
          <a:xfrm>
            <a:off x="2941340" y="1518038"/>
            <a:ext cx="1328736" cy="1725493"/>
          </a:xfrm>
          <a:prstGeom prst="rect">
            <a:avLst/>
          </a:prstGeom>
        </p:spPr>
        <p:txBody>
          <a:bodyPr/>
          <a:lstStyle>
            <a:lvl1pPr marL="0" indent="0">
              <a:buNone/>
              <a:defRPr sz="15000">
                <a:solidFill>
                  <a:srgbClr val="5FD9FF"/>
                </a:solidFill>
                <a:latin typeface="+mj-lt"/>
              </a:defRPr>
            </a:lvl1pPr>
          </a:lstStyle>
          <a:p>
            <a:pPr lvl="0"/>
            <a:r>
              <a:rPr lang="en-GB" dirty="0"/>
              <a:t>#</a:t>
            </a:r>
            <a:endParaRPr lang="en-GB" dirty="0"/>
          </a:p>
        </p:txBody>
      </p:sp>
      <p:sp>
        <p:nvSpPr>
          <p:cNvPr id="2" name="Title 1"/>
          <p:cNvSpPr>
            <a:spLocks noGrp="1"/>
          </p:cNvSpPr>
          <p:nvPr>
            <p:ph type="title"/>
          </p:nvPr>
        </p:nvSpPr>
        <p:spPr>
          <a:xfrm>
            <a:off x="3466739" y="2370857"/>
            <a:ext cx="4521321" cy="993775"/>
          </a:xfrm>
          <a:prstGeom prst="rect">
            <a:avLst/>
          </a:prstGeom>
        </p:spPr>
        <p:txBody>
          <a:bodyPr/>
          <a:lstStyle>
            <a:lvl1pPr>
              <a:lnSpc>
                <a:spcPts val="1800"/>
              </a:lnSpc>
              <a:defRPr sz="1800">
                <a:solidFill>
                  <a:schemeClr val="bg1"/>
                </a:solidFill>
              </a:defRPr>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0"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p>
            <a:endParaRPr lang="en-US" dirty="0"/>
          </a:p>
        </p:txBody>
      </p:sp>
      <p:sp>
        <p:nvSpPr>
          <p:cNvPr id="2" name="Title 1"/>
          <p:cNvSpPr>
            <a:spLocks noGrp="1"/>
          </p:cNvSpPr>
          <p:nvPr>
            <p:ph type="title"/>
          </p:nvPr>
        </p:nvSpPr>
        <p:spPr>
          <a:xfrm>
            <a:off x="4112080" y="2730454"/>
            <a:ext cx="3577589" cy="993775"/>
          </a:xfrm>
          <a:prstGeom prst="rect">
            <a:avLst/>
          </a:prstGeom>
        </p:spPr>
        <p:txBody>
          <a:bodyPr/>
          <a:lstStyle/>
          <a:p>
            <a:r>
              <a:rPr lang="en-GB" dirty="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w blueline">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ground Slide 1">
    <p:spTree>
      <p:nvGrpSpPr>
        <p:cNvPr id="1" name=""/>
        <p:cNvGrpSpPr/>
        <p:nvPr/>
      </p:nvGrpSpPr>
      <p:grpSpPr>
        <a:xfrm>
          <a:off x="0" y="0"/>
          <a:ext cx="0" cy="0"/>
          <a:chOff x="0" y="0"/>
          <a:chExt cx="0" cy="0"/>
        </a:xfrm>
      </p:grpSpPr>
      <p:sp>
        <p:nvSpPr>
          <p:cNvPr id="4" name="Title 3"/>
          <p:cNvSpPr>
            <a:spLocks noGrp="1"/>
          </p:cNvSpPr>
          <p:nvPr>
            <p:ph type="title"/>
          </p:nvPr>
        </p:nvSpPr>
        <p:spPr>
          <a:xfrm>
            <a:off x="308016" y="275649"/>
            <a:ext cx="6116534" cy="629678"/>
          </a:xfr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3" name="Rectangle 2"/>
          <p:cNvSpPr/>
          <p:nvPr userDrawn="1"/>
        </p:nvSpPr>
        <p:spPr>
          <a:xfrm>
            <a:off x="0" y="2722482"/>
            <a:ext cx="9144000" cy="2430162"/>
          </a:xfrm>
          <a:prstGeom prst="rect">
            <a:avLst/>
          </a:prstGeom>
          <a:gradFill>
            <a:gsLst>
              <a:gs pos="0">
                <a:srgbClr val="0070CD"/>
              </a:gs>
              <a:gs pos="100000">
                <a:schemeClr val="accent1">
                  <a:tint val="50000"/>
                  <a:shade val="100000"/>
                  <a:satMod val="350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Slide ">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gradFill>
            <a:gsLst>
              <a:gs pos="0">
                <a:srgbClr val="0094D8"/>
              </a:gs>
              <a:gs pos="41000">
                <a:schemeClr val="accent1"/>
              </a:gs>
              <a:gs pos="100000">
                <a:schemeClr val="accent1">
                  <a:tint val="50000"/>
                  <a:shade val="100000"/>
                  <a:satMod val="350000"/>
                </a:schemeClr>
              </a:gs>
            </a:gsLst>
            <a:lin ang="126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Freeform 4"/>
          <p:cNvSpPr/>
          <p:nvPr userDrawn="1"/>
        </p:nvSpPr>
        <p:spPr>
          <a:xfrm rot="16645922" flipH="1">
            <a:off x="731800" y="1434036"/>
            <a:ext cx="1373618" cy="14112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6000">
                <a:schemeClr val="accent1">
                  <a:tint val="100000"/>
                  <a:shade val="100000"/>
                  <a:satMod val="130000"/>
                </a:schemeClr>
              </a:gs>
              <a:gs pos="100000">
                <a:schemeClr val="accent1">
                  <a:tint val="50000"/>
                  <a:shade val="100000"/>
                  <a:satMod val="350000"/>
                </a:schemeClr>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Freeform 5"/>
          <p:cNvSpPr/>
          <p:nvPr userDrawn="1"/>
        </p:nvSpPr>
        <p:spPr>
          <a:xfrm rot="13962605" flipH="1">
            <a:off x="650150" y="3413847"/>
            <a:ext cx="871629" cy="864022"/>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5000">
                <a:schemeClr val="accent1">
                  <a:tint val="100000"/>
                  <a:shade val="100000"/>
                  <a:satMod val="130000"/>
                </a:schemeClr>
              </a:gs>
              <a:gs pos="100000">
                <a:schemeClr val="accent1">
                  <a:tint val="50000"/>
                  <a:shade val="100000"/>
                  <a:satMod val="350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Freeform 6"/>
          <p:cNvSpPr/>
          <p:nvPr userDrawn="1"/>
        </p:nvSpPr>
        <p:spPr>
          <a:xfrm rot="493498" flipH="1">
            <a:off x="391911" y="582470"/>
            <a:ext cx="679015" cy="666247"/>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chemeClr val="accent1">
                  <a:tint val="100000"/>
                  <a:shade val="100000"/>
                  <a:satMod val="130000"/>
                </a:schemeClr>
              </a:gs>
              <a:gs pos="100000">
                <a:schemeClr val="accent1">
                  <a:tint val="50000"/>
                  <a:shade val="100000"/>
                  <a:satMod val="350000"/>
                </a:schemeClr>
              </a:gs>
            </a:gsLst>
            <a:lin ang="11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Text Placeholder 7"/>
          <p:cNvSpPr>
            <a:spLocks noGrp="1"/>
          </p:cNvSpPr>
          <p:nvPr>
            <p:ph type="body" sz="quarter" idx="10" hasCustomPrompt="1"/>
          </p:nvPr>
        </p:nvSpPr>
        <p:spPr>
          <a:xfrm>
            <a:off x="2941340" y="1518038"/>
            <a:ext cx="1328736" cy="1725493"/>
          </a:xfrm>
          <a:prstGeom prst="rect">
            <a:avLst/>
          </a:prstGeom>
        </p:spPr>
        <p:txBody>
          <a:bodyPr/>
          <a:lstStyle>
            <a:lvl1pPr marL="0" indent="0">
              <a:buNone/>
              <a:defRPr sz="15000">
                <a:solidFill>
                  <a:srgbClr val="5FD9FF"/>
                </a:solidFill>
                <a:latin typeface="+mj-lt"/>
              </a:defRPr>
            </a:lvl1pPr>
          </a:lstStyle>
          <a:p>
            <a:pPr lvl="0"/>
            <a:r>
              <a:rPr lang="en-GB" dirty="0"/>
              <a:t>#</a:t>
            </a:r>
            <a:endParaRPr lang="en-GB" dirty="0"/>
          </a:p>
        </p:txBody>
      </p:sp>
      <p:sp>
        <p:nvSpPr>
          <p:cNvPr id="2" name="Title 1"/>
          <p:cNvSpPr>
            <a:spLocks noGrp="1"/>
          </p:cNvSpPr>
          <p:nvPr>
            <p:ph type="title"/>
          </p:nvPr>
        </p:nvSpPr>
        <p:spPr>
          <a:xfrm>
            <a:off x="3466739" y="2370857"/>
            <a:ext cx="4521321" cy="993775"/>
          </a:xfrm>
          <a:prstGeom prst="rect">
            <a:avLst/>
          </a:prstGeom>
        </p:spPr>
        <p:txBody>
          <a:bodyPr/>
          <a:lstStyle>
            <a:lvl1pPr>
              <a:lnSpc>
                <a:spcPts val="1800"/>
              </a:lnSpc>
              <a:defRPr sz="1800">
                <a:solidFill>
                  <a:schemeClr val="bg1"/>
                </a:solidFill>
              </a:defRPr>
            </a:lvl1pPr>
          </a:lstStyle>
          <a:p>
            <a:r>
              <a:rPr lang="en-GB" dirty="0"/>
              <a:t>Click to edit Master title style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0"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600" b="0" i="0" u="none" strike="noStrike" kern="1200" cap="none" spc="0" normalizeH="0" baseline="0" noProof="0" dirty="0">
                <a:ln>
                  <a:noFill/>
                </a:ln>
                <a:solidFill>
                  <a:srgbClr val="A6A6A6"/>
                </a:solidFill>
                <a:effectLst/>
                <a:uLnTx/>
                <a:uFillTx/>
                <a:latin typeface="Libre Franklin"/>
                <a:ea typeface="Libre Franklin"/>
                <a:cs typeface="Libre Franklin"/>
                <a:sym typeface="Libre Franklin"/>
              </a:rPr>
              <a:t>DRIVING TRANSFORMATION FOR MARKETERS &amp; THEIR AGENCIES</a:t>
            </a:r>
            <a:endParaRPr kumimoji="0" sz="6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600" b="0" i="0" u="none" strike="noStrike" cap="none" dirty="0">
                <a:solidFill>
                  <a:srgbClr val="A6A6A6"/>
                </a:solidFill>
                <a:latin typeface="Libre Franklin"/>
                <a:ea typeface="Libre Franklin"/>
                <a:cs typeface="Libre Franklin"/>
                <a:sym typeface="Libre Franklin"/>
              </a:rPr>
              <a:t>DRIVING TRANSFORMATION FOR MARKETERS &amp; THEIR AGENCIES</a:t>
            </a:r>
            <a:endParaRPr sz="600" dirty="0"/>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lang="en-US" sz="1800" kern="1200" dirty="0">
                <a:solidFill>
                  <a:schemeClr val="accent4"/>
                </a:solidFill>
                <a:latin typeface="Franklin Gothic Medium Cond" panose="020B0606030402020204" pitchFamily="34" charset="0"/>
                <a:ea typeface="+mj-ea"/>
                <a:cs typeface="+mj-cs"/>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fld id="{7FE65862-6F0E-BF45-805E-B455647285E2}"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1" name="Rectangle 10"/>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fld id="{7FE65862-6F0E-BF45-805E-B455647285E2}" type="slidenum">
              <a:rPr lang="en-US" smtClean="0"/>
            </a:fld>
            <a:endParaRPr lang="en-US" dirty="0"/>
          </a:p>
        </p:txBody>
      </p:sp>
      <p:cxnSp>
        <p:nvCxnSpPr>
          <p:cNvPr id="15"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0"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13"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600" b="0" i="0" u="none" strike="noStrike" cap="none" dirty="0">
                <a:solidFill>
                  <a:srgbClr val="A6A6A6"/>
                </a:solidFill>
                <a:latin typeface="Libre Franklin"/>
                <a:ea typeface="Libre Franklin"/>
                <a:cs typeface="Libre Franklin"/>
                <a:sym typeface="Libre Franklin"/>
              </a:rPr>
              <a:t>DRIVING TRANSFORMATION FOR MARKETERS &amp; THEIR AGENCIES</a:t>
            </a:r>
            <a:endParaRPr sz="600" dirty="0"/>
          </a:p>
        </p:txBody>
      </p:sp>
      <p:pic>
        <p:nvPicPr>
          <p:cNvPr id="14"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gradFill>
            <a:gsLst>
              <a:gs pos="0">
                <a:srgbClr val="0094D8"/>
              </a:gs>
              <a:gs pos="41000">
                <a:schemeClr val="accent1"/>
              </a:gs>
              <a:gs pos="100000">
                <a:schemeClr val="accent1">
                  <a:tint val="50000"/>
                  <a:shade val="100000"/>
                  <a:satMod val="350000"/>
                </a:schemeClr>
              </a:gs>
            </a:gsLst>
            <a:lin ang="126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userDrawn="1"/>
        </p:nvSpPr>
        <p:spPr>
          <a:xfrm rot="16645922" flipH="1">
            <a:off x="731800" y="1434036"/>
            <a:ext cx="1373618" cy="14112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6000">
                <a:schemeClr val="accent1">
                  <a:tint val="100000"/>
                  <a:shade val="100000"/>
                  <a:satMod val="130000"/>
                </a:schemeClr>
              </a:gs>
              <a:gs pos="100000">
                <a:schemeClr val="accent1">
                  <a:tint val="50000"/>
                  <a:shade val="100000"/>
                  <a:satMod val="350000"/>
                </a:schemeClr>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6" name="Freeform 5"/>
          <p:cNvSpPr/>
          <p:nvPr userDrawn="1"/>
        </p:nvSpPr>
        <p:spPr>
          <a:xfrm rot="13962605" flipH="1">
            <a:off x="650150" y="3413847"/>
            <a:ext cx="871629" cy="864022"/>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5000">
                <a:schemeClr val="accent1">
                  <a:tint val="100000"/>
                  <a:shade val="100000"/>
                  <a:satMod val="130000"/>
                </a:schemeClr>
              </a:gs>
              <a:gs pos="100000">
                <a:schemeClr val="accent1">
                  <a:tint val="50000"/>
                  <a:shade val="100000"/>
                  <a:satMod val="350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7" name="Freeform 6"/>
          <p:cNvSpPr/>
          <p:nvPr userDrawn="1"/>
        </p:nvSpPr>
        <p:spPr>
          <a:xfrm rot="493498" flipH="1">
            <a:off x="391911" y="582470"/>
            <a:ext cx="679015" cy="666247"/>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chemeClr val="accent1">
                  <a:tint val="100000"/>
                  <a:shade val="100000"/>
                  <a:satMod val="130000"/>
                </a:schemeClr>
              </a:gs>
              <a:gs pos="100000">
                <a:schemeClr val="accent1">
                  <a:tint val="50000"/>
                  <a:shade val="100000"/>
                  <a:satMod val="350000"/>
                </a:schemeClr>
              </a:gs>
            </a:gsLst>
            <a:lin ang="11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8" name="Text Placeholder 7"/>
          <p:cNvSpPr>
            <a:spLocks noGrp="1"/>
          </p:cNvSpPr>
          <p:nvPr>
            <p:ph type="body" sz="quarter" idx="10" hasCustomPrompt="1"/>
          </p:nvPr>
        </p:nvSpPr>
        <p:spPr>
          <a:xfrm>
            <a:off x="2941340" y="1518038"/>
            <a:ext cx="1328736" cy="1725493"/>
          </a:xfrm>
          <a:prstGeom prst="rect">
            <a:avLst/>
          </a:prstGeom>
        </p:spPr>
        <p:txBody>
          <a:bodyPr/>
          <a:lstStyle>
            <a:lvl1pPr marL="0" indent="0">
              <a:buNone/>
              <a:defRPr sz="15000">
                <a:solidFill>
                  <a:srgbClr val="5FD9FF"/>
                </a:solidFill>
                <a:latin typeface="+mj-lt"/>
              </a:defRPr>
            </a:lvl1pPr>
          </a:lstStyle>
          <a:p>
            <a:pPr lvl="0"/>
            <a:r>
              <a:rPr lang="en-GB" dirty="0"/>
              <a:t>#</a:t>
            </a:r>
            <a:endParaRPr lang="en-GB" dirty="0"/>
          </a:p>
        </p:txBody>
      </p:sp>
      <p:sp>
        <p:nvSpPr>
          <p:cNvPr id="2" name="Title 1"/>
          <p:cNvSpPr>
            <a:spLocks noGrp="1"/>
          </p:cNvSpPr>
          <p:nvPr>
            <p:ph type="title"/>
          </p:nvPr>
        </p:nvSpPr>
        <p:spPr>
          <a:xfrm>
            <a:off x="3466739" y="2370857"/>
            <a:ext cx="4521321" cy="993775"/>
          </a:xfrm>
          <a:prstGeom prst="rect">
            <a:avLst/>
          </a:prstGeom>
        </p:spPr>
        <p:txBody>
          <a:bodyPr/>
          <a:lstStyle>
            <a:lvl1pPr>
              <a:lnSpc>
                <a:spcPts val="1800"/>
              </a:lnSpc>
              <a:defRPr sz="1800">
                <a:solidFill>
                  <a:schemeClr val="bg1"/>
                </a:solidFill>
              </a:defRPr>
            </a:lvl1pPr>
          </a:lstStyle>
          <a:p>
            <a:r>
              <a:rPr lang="en-GB" dirty="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w blueline">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slide 1">
    <p:spTree>
      <p:nvGrpSpPr>
        <p:cNvPr id="1" name=""/>
        <p:cNvGrpSpPr/>
        <p:nvPr/>
      </p:nvGrpSpPr>
      <p:grpSpPr>
        <a:xfrm>
          <a:off x="0" y="0"/>
          <a:ext cx="0" cy="0"/>
          <a:chOff x="0" y="0"/>
          <a:chExt cx="0" cy="0"/>
        </a:xfrm>
      </p:grpSpPr>
      <p:sp>
        <p:nvSpPr>
          <p:cNvPr id="3" name="Title 3"/>
          <p:cNvSpPr>
            <a:spLocks noGrp="1"/>
          </p:cNvSpPr>
          <p:nvPr>
            <p:ph type="title"/>
          </p:nvPr>
        </p:nvSpPr>
        <p:spPr>
          <a:xfrm>
            <a:off x="308016" y="275649"/>
            <a:ext cx="6116534" cy="629678"/>
          </a:xfrm>
        </p:spPr>
        <p:txBody>
          <a:bodyPr wrap="square" anchor="t">
            <a:noAutofit/>
          </a:bodyPr>
          <a:lstStyle>
            <a:lvl1pPr>
              <a:lnSpc>
                <a:spcPts val="1800"/>
              </a:lnSpc>
              <a:defRPr sz="1800">
                <a:solidFill>
                  <a:schemeClr val="accent4"/>
                </a:solidFill>
              </a:defRPr>
            </a:lvl1pPr>
          </a:lstStyle>
          <a:p>
            <a:r>
              <a:rPr lang="en-GB"/>
              <a:t>Click to edit Master title style</a:t>
            </a:r>
            <a:endParaRPr lang="en-US"/>
          </a:p>
        </p:txBody>
      </p:sp>
      <p:sp>
        <p:nvSpPr>
          <p:cNvPr id="4" name="Shape"/>
          <p:cNvSpPr/>
          <p:nvPr userDrawn="1"/>
        </p:nvSpPr>
        <p:spPr>
          <a:xfrm>
            <a:off x="1298971" y="2381"/>
            <a:ext cx="1311673"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117"/>
                </a:lnTo>
                <a:lnTo>
                  <a:pt x="11004" y="0"/>
                </a:lnTo>
                <a:lnTo>
                  <a:pt x="0" y="0"/>
                </a:lnTo>
                <a:close/>
                <a:moveTo>
                  <a:pt x="21600" y="11113"/>
                </a:moveTo>
                <a:lnTo>
                  <a:pt x="11313" y="21600"/>
                </a:lnTo>
                <a:lnTo>
                  <a:pt x="21600" y="21600"/>
                </a:lnTo>
                <a:lnTo>
                  <a:pt x="21600" y="11113"/>
                </a:lnTo>
                <a:close/>
              </a:path>
            </a:pathLst>
          </a:custGeom>
          <a:solidFill>
            <a:srgbClr val="E5E7EA">
              <a:alpha val="41000"/>
            </a:srgbClr>
          </a:solidFill>
          <a:ln w="12700">
            <a:miter lim="400000"/>
          </a:ln>
        </p:spPr>
        <p:txBody>
          <a:bodyPr lIns="45719" rIns="45719" anchor="ctr"/>
          <a:lstStyle/>
          <a:p/>
        </p:txBody>
      </p:sp>
      <p:sp>
        <p:nvSpPr>
          <p:cNvPr id="5" name="Shape"/>
          <p:cNvSpPr/>
          <p:nvPr userDrawn="1"/>
        </p:nvSpPr>
        <p:spPr>
          <a:xfrm>
            <a:off x="-9525" y="2381"/>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84" y="0"/>
                </a:lnTo>
                <a:lnTo>
                  <a:pt x="0" y="0"/>
                </a:lnTo>
                <a:close/>
                <a:moveTo>
                  <a:pt x="21600" y="11120"/>
                </a:moveTo>
                <a:lnTo>
                  <a:pt x="11310" y="21600"/>
                </a:lnTo>
                <a:lnTo>
                  <a:pt x="21600" y="21600"/>
                </a:lnTo>
                <a:lnTo>
                  <a:pt x="21600" y="11120"/>
                </a:lnTo>
                <a:close/>
              </a:path>
            </a:pathLst>
          </a:custGeom>
          <a:solidFill>
            <a:srgbClr val="E6E7E9">
              <a:alpha val="41000"/>
            </a:srgbClr>
          </a:solidFill>
          <a:ln w="12700">
            <a:miter lim="400000"/>
          </a:ln>
        </p:spPr>
        <p:txBody>
          <a:bodyPr lIns="45719" rIns="45719" anchor="ctr"/>
          <a:lstStyle/>
          <a:p/>
        </p:txBody>
      </p:sp>
      <p:sp>
        <p:nvSpPr>
          <p:cNvPr id="6" name="Shape"/>
          <p:cNvSpPr/>
          <p:nvPr userDrawn="1"/>
        </p:nvSpPr>
        <p:spPr>
          <a:xfrm>
            <a:off x="-9525" y="1285478"/>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16" y="0"/>
                </a:moveTo>
                <a:lnTo>
                  <a:pt x="21600" y="10474"/>
                </a:lnTo>
                <a:lnTo>
                  <a:pt x="21600" y="0"/>
                </a:lnTo>
                <a:lnTo>
                  <a:pt x="11316" y="0"/>
                </a:lnTo>
                <a:close/>
                <a:moveTo>
                  <a:pt x="0" y="11120"/>
                </a:moveTo>
                <a:lnTo>
                  <a:pt x="0" y="21600"/>
                </a:lnTo>
                <a:lnTo>
                  <a:pt x="10290" y="21600"/>
                </a:lnTo>
                <a:lnTo>
                  <a:pt x="0" y="11120"/>
                </a:lnTo>
                <a:close/>
              </a:path>
            </a:pathLst>
          </a:custGeom>
          <a:solidFill>
            <a:schemeClr val="accent1">
              <a:alpha val="41000"/>
            </a:schemeClr>
          </a:solidFill>
          <a:ln w="12700">
            <a:miter lim="400000"/>
          </a:ln>
        </p:spPr>
        <p:txBody>
          <a:bodyPr lIns="45719" rIns="45719" anchor="ctr"/>
          <a:lstStyle/>
          <a:p/>
        </p:txBody>
      </p:sp>
      <p:sp>
        <p:nvSpPr>
          <p:cNvPr id="7" name="Shape"/>
          <p:cNvSpPr/>
          <p:nvPr userDrawn="1"/>
        </p:nvSpPr>
        <p:spPr>
          <a:xfrm>
            <a:off x="1298575" y="1285478"/>
            <a:ext cx="1311672" cy="1286669"/>
          </a:xfrm>
          <a:custGeom>
            <a:avLst/>
            <a:gdLst/>
            <a:ahLst/>
            <a:cxnLst>
              <a:cxn ang="0">
                <a:pos x="wd2" y="hd2"/>
              </a:cxn>
              <a:cxn ang="5400000">
                <a:pos x="wd2" y="hd2"/>
              </a:cxn>
              <a:cxn ang="10800000">
                <a:pos x="wd2" y="hd2"/>
              </a:cxn>
              <a:cxn ang="16200000">
                <a:pos x="wd2" y="hd2"/>
              </a:cxn>
            </a:cxnLst>
            <a:rect l="0" t="0" r="r" b="b"/>
            <a:pathLst>
              <a:path w="21600" h="21600" extrusionOk="0">
                <a:moveTo>
                  <a:pt x="11320" y="0"/>
                </a:moveTo>
                <a:lnTo>
                  <a:pt x="21600" y="10474"/>
                </a:lnTo>
                <a:lnTo>
                  <a:pt x="21600" y="0"/>
                </a:lnTo>
                <a:lnTo>
                  <a:pt x="11320" y="0"/>
                </a:lnTo>
                <a:close/>
                <a:moveTo>
                  <a:pt x="0" y="10320"/>
                </a:moveTo>
                <a:lnTo>
                  <a:pt x="0" y="21600"/>
                </a:lnTo>
                <a:lnTo>
                  <a:pt x="10293" y="21600"/>
                </a:lnTo>
                <a:lnTo>
                  <a:pt x="0" y="10320"/>
                </a:lnTo>
                <a:close/>
              </a:path>
            </a:pathLst>
          </a:custGeom>
          <a:solidFill>
            <a:srgbClr val="FFFFFF">
              <a:alpha val="41000"/>
            </a:srgbClr>
          </a:solidFill>
          <a:ln w="12700">
            <a:miter lim="400000"/>
          </a:ln>
        </p:spPr>
        <p:txBody>
          <a:bodyPr lIns="45719" rIns="45719" anchor="ctr"/>
          <a:lstStyle/>
          <a:p/>
        </p:txBody>
      </p:sp>
      <p:sp>
        <p:nvSpPr>
          <p:cNvPr id="8" name="Shape"/>
          <p:cNvSpPr/>
          <p:nvPr userDrawn="1"/>
        </p:nvSpPr>
        <p:spPr>
          <a:xfrm>
            <a:off x="-9525" y="2571353"/>
            <a:ext cx="1312907" cy="1287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74"/>
                </a:lnTo>
                <a:lnTo>
                  <a:pt x="10277" y="0"/>
                </a:lnTo>
                <a:lnTo>
                  <a:pt x="0" y="0"/>
                </a:lnTo>
                <a:close/>
                <a:moveTo>
                  <a:pt x="21600" y="10394"/>
                </a:moveTo>
                <a:lnTo>
                  <a:pt x="9700" y="21600"/>
                </a:lnTo>
                <a:lnTo>
                  <a:pt x="21573" y="21586"/>
                </a:lnTo>
                <a:lnTo>
                  <a:pt x="21600" y="10394"/>
                </a:lnTo>
                <a:close/>
              </a:path>
            </a:pathLst>
          </a:custGeom>
          <a:solidFill>
            <a:srgbClr val="939498">
              <a:alpha val="41000"/>
            </a:srgbClr>
          </a:solidFill>
          <a:ln w="12700">
            <a:miter lim="400000"/>
          </a:ln>
        </p:spPr>
        <p:txBody>
          <a:bodyPr lIns="45719" rIns="45719" anchor="ctr"/>
          <a:lstStyle/>
          <a:p/>
        </p:txBody>
      </p:sp>
      <p:sp>
        <p:nvSpPr>
          <p:cNvPr id="9" name="Shape"/>
          <p:cNvSpPr/>
          <p:nvPr userDrawn="1"/>
        </p:nvSpPr>
        <p:spPr>
          <a:xfrm>
            <a:off x="1299048" y="2571473"/>
            <a:ext cx="1308420" cy="12866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487"/>
                </a:lnTo>
                <a:lnTo>
                  <a:pt x="10287" y="0"/>
                </a:lnTo>
                <a:lnTo>
                  <a:pt x="0" y="0"/>
                </a:lnTo>
                <a:close/>
                <a:moveTo>
                  <a:pt x="21600" y="11120"/>
                </a:moveTo>
                <a:lnTo>
                  <a:pt x="11320" y="21600"/>
                </a:lnTo>
                <a:lnTo>
                  <a:pt x="21600" y="21600"/>
                </a:lnTo>
                <a:lnTo>
                  <a:pt x="21600" y="11120"/>
                </a:lnTo>
                <a:close/>
              </a:path>
            </a:pathLst>
          </a:custGeom>
          <a:solidFill>
            <a:srgbClr val="FFFFFF">
              <a:alpha val="41000"/>
            </a:srgbClr>
          </a:solidFill>
          <a:ln w="12700">
            <a:noFill/>
            <a:miter lim="400000"/>
          </a:ln>
        </p:spPr>
        <p:txBody>
          <a:bodyPr lIns="45719" rIns="45719" anchor="ctr"/>
          <a:lstStyle/>
          <a:p/>
        </p:txBody>
      </p:sp>
      <p:sp>
        <p:nvSpPr>
          <p:cNvPr id="15" name="Freeform 14"/>
          <p:cNvSpPr/>
          <p:nvPr userDrawn="1"/>
        </p:nvSpPr>
        <p:spPr>
          <a:xfrm>
            <a:off x="-9525" y="3852922"/>
            <a:ext cx="2619772" cy="1288196"/>
          </a:xfrm>
          <a:custGeom>
            <a:avLst/>
            <a:gdLst>
              <a:gd name="connsiteX0" fmla="*/ 1310043 w 2619772"/>
              <a:gd name="connsiteY0" fmla="*/ 613312 h 1288196"/>
              <a:gd name="connsiteX1" fmla="*/ 1932784 w 2619772"/>
              <a:gd name="connsiteY1" fmla="*/ 1286669 h 1288196"/>
              <a:gd name="connsiteX2" fmla="*/ 1311275 w 2619772"/>
              <a:gd name="connsiteY2" fmla="*/ 1286669 h 1288196"/>
              <a:gd name="connsiteX3" fmla="*/ 1311275 w 2619772"/>
              <a:gd name="connsiteY3" fmla="*/ 1288196 h 1288196"/>
              <a:gd name="connsiteX4" fmla="*/ 638154 w 2619772"/>
              <a:gd name="connsiteY4" fmla="*/ 1288196 h 1288196"/>
              <a:gd name="connsiteX5" fmla="*/ 1310033 w 2619772"/>
              <a:gd name="connsiteY5" fmla="*/ 616736 h 1288196"/>
              <a:gd name="connsiteX6" fmla="*/ 0 w 2619772"/>
              <a:gd name="connsiteY6" fmla="*/ 1527 h 1288196"/>
              <a:gd name="connsiteX7" fmla="*/ 596205 w 2619772"/>
              <a:gd name="connsiteY7" fmla="*/ 1527 h 1288196"/>
              <a:gd name="connsiteX8" fmla="*/ 0 w 2619772"/>
              <a:gd name="connsiteY8" fmla="*/ 577014 h 1288196"/>
              <a:gd name="connsiteX9" fmla="*/ 1995088 w 2619772"/>
              <a:gd name="connsiteY9" fmla="*/ 0 h 1288196"/>
              <a:gd name="connsiteX10" fmla="*/ 2619772 w 2619772"/>
              <a:gd name="connsiteY10" fmla="*/ 0 h 1288196"/>
              <a:gd name="connsiteX11" fmla="*/ 2619772 w 2619772"/>
              <a:gd name="connsiteY11" fmla="*/ 624273 h 12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9772" h="1288196">
                <a:moveTo>
                  <a:pt x="1310043" y="613312"/>
                </a:moveTo>
                <a:lnTo>
                  <a:pt x="1932784" y="1286669"/>
                </a:lnTo>
                <a:lnTo>
                  <a:pt x="1311275" y="1286669"/>
                </a:lnTo>
                <a:lnTo>
                  <a:pt x="1311275" y="1288196"/>
                </a:lnTo>
                <a:lnTo>
                  <a:pt x="638154" y="1288196"/>
                </a:lnTo>
                <a:lnTo>
                  <a:pt x="1310033" y="616736"/>
                </a:lnTo>
                <a:close/>
                <a:moveTo>
                  <a:pt x="0" y="1527"/>
                </a:moveTo>
                <a:lnTo>
                  <a:pt x="596205" y="1527"/>
                </a:lnTo>
                <a:lnTo>
                  <a:pt x="0" y="577014"/>
                </a:lnTo>
                <a:close/>
                <a:moveTo>
                  <a:pt x="1995088" y="0"/>
                </a:moveTo>
                <a:lnTo>
                  <a:pt x="2619772" y="0"/>
                </a:lnTo>
                <a:lnTo>
                  <a:pt x="2619772" y="624273"/>
                </a:lnTo>
                <a:close/>
              </a:path>
            </a:pathLst>
          </a:custGeom>
          <a:solidFill>
            <a:schemeClr val="accent4">
              <a:alpha val="41000"/>
            </a:schemeClr>
          </a:solidFill>
          <a:ln w="12700">
            <a:miter lim="400000"/>
          </a:ln>
        </p:spPr>
        <p:txBody>
          <a:bodyPr wrap="square" lIns="45719" rIns="45719" anchor="ctr">
            <a:noAutofit/>
          </a:bodyPr>
          <a:lstStyle/>
          <a:p/>
        </p:txBody>
      </p:sp>
      <p:sp>
        <p:nvSpPr>
          <p:cNvPr id="12"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fld id="{7FE65862-6F0E-BF45-805E-B455647285E2}" type="slidenum">
              <a:rPr lang="en-US" smtClean="0"/>
            </a:fld>
            <a:endParaRPr lang="en-US"/>
          </a:p>
        </p:txBody>
      </p:sp>
      <p:cxnSp>
        <p:nvCxnSpPr>
          <p:cNvPr id="13"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4" name="Date Placeholder 2"/>
          <p:cNvSpPr>
            <a:spLocks noGrp="1"/>
          </p:cNvSpPr>
          <p:nvPr>
            <p:ph type="dt" sz="half" idx="10"/>
          </p:nvPr>
        </p:nvSpPr>
        <p:spPr>
          <a:xfrm>
            <a:off x="7082853" y="4901144"/>
            <a:ext cx="1310406" cy="226317"/>
          </a:xfrm>
          <a:prstGeom prst="rect">
            <a:avLst/>
          </a:prstGeom>
        </p:spPr>
        <p:txBody>
          <a:bodyPr/>
          <a:lstStyle>
            <a:lvl1pPr>
              <a:defRPr sz="750">
                <a:solidFill>
                  <a:schemeClr val="tx1">
                    <a:lumMod val="75000"/>
                    <a:lumOff val="25000"/>
                  </a:schemeClr>
                </a:solidFill>
              </a:defRPr>
            </a:lvl1pPr>
          </a:lstStyle>
          <a:p>
            <a:r>
              <a:rPr lang="en-SG"/>
              <a:t>Last updated on 6/9/21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3" name="Rectangle 2"/>
          <p:cNvSpPr/>
          <p:nvPr userDrawn="1"/>
        </p:nvSpPr>
        <p:spPr>
          <a:xfrm>
            <a:off x="4176656" y="4907384"/>
            <a:ext cx="4969888" cy="198120"/>
          </a:xfrm>
          <a:prstGeom prst="rect">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sp>
        <p:nvSpPr>
          <p:cNvPr id="5" name="Google Shape;44;p119"/>
          <p:cNvSpPr txBox="1"/>
          <p:nvPr userDrawn="1"/>
        </p:nvSpPr>
        <p:spPr>
          <a:xfrm>
            <a:off x="739509" y="4929208"/>
            <a:ext cx="4303824" cy="161552"/>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600" b="0" i="0" u="none" strike="noStrike" cap="none" dirty="0">
                <a:solidFill>
                  <a:srgbClr val="A6A6A6"/>
                </a:solidFill>
                <a:latin typeface="Libre Franklin"/>
                <a:ea typeface="Libre Franklin"/>
                <a:cs typeface="Libre Franklin"/>
                <a:sym typeface="Libre Franklin"/>
              </a:rPr>
              <a:t>DRIVING TRANSFORMATION FOR MARKETERS &amp; THEIR AGENCIES</a:t>
            </a:r>
            <a:endParaRPr sz="600" dirty="0"/>
          </a:p>
        </p:txBody>
      </p:sp>
      <p:pic>
        <p:nvPicPr>
          <p:cNvPr id="6" name="Google Shape;45;p119" descr="R3 logo_no tag-01.png"/>
          <p:cNvPicPr preferRelativeResize="0"/>
          <p:nvPr userDrawn="1"/>
        </p:nvPicPr>
        <p:blipFill rotWithShape="1">
          <a:blip r:embed="rId2"/>
          <a:srcRect/>
          <a:stretch>
            <a:fillRect/>
          </a:stretch>
        </p:blipFill>
        <p:spPr>
          <a:xfrm>
            <a:off x="384486" y="4910666"/>
            <a:ext cx="394387" cy="176591"/>
          </a:xfrm>
          <a:prstGeom prst="rect">
            <a:avLst/>
          </a:prstGeom>
          <a:noFill/>
          <a:ln>
            <a:noFill/>
          </a:ln>
        </p:spPr>
      </p:pic>
      <p:cxnSp>
        <p:nvCxnSpPr>
          <p:cNvPr id="7" name="Google Shape;42;p119"/>
          <p:cNvCxnSpPr/>
          <p:nvPr userDrawn="1"/>
        </p:nvCxnSpPr>
        <p:spPr>
          <a:xfrm>
            <a:off x="-9268" y="5134624"/>
            <a:ext cx="9162536" cy="0"/>
          </a:xfrm>
          <a:prstGeom prst="straightConnector1">
            <a:avLst/>
          </a:prstGeom>
          <a:noFill/>
          <a:ln w="69850" cap="flat" cmpd="sng">
            <a:gradFill>
              <a:gsLst>
                <a:gs pos="41000">
                  <a:srgbClr val="0090D8"/>
                </a:gs>
                <a:gs pos="0">
                  <a:srgbClr val="00B0F0"/>
                </a:gs>
                <a:gs pos="100000">
                  <a:srgbClr val="0070C0"/>
                </a:gs>
              </a:gsLst>
              <a:lin ang="0" scaled="0"/>
            </a:gradFill>
            <a:prstDash val="solid"/>
            <a:round/>
            <a:headEnd type="none" w="sm" len="sm"/>
            <a:tailEnd type="none" w="sm" len="sm"/>
          </a:ln>
        </p:spPr>
      </p:cxnSp>
      <p:sp>
        <p:nvSpPr>
          <p:cNvPr id="11" name="Title 3"/>
          <p:cNvSpPr>
            <a:spLocks noGrp="1"/>
          </p:cNvSpPr>
          <p:nvPr>
            <p:ph type="title"/>
          </p:nvPr>
        </p:nvSpPr>
        <p:spPr>
          <a:xfrm>
            <a:off x="308016" y="275649"/>
            <a:ext cx="6116534" cy="629678"/>
          </a:xfrm>
          <a:prstGeom prst="rect">
            <a:avLst/>
          </a:prstGeom>
        </p:spPr>
        <p:txBody>
          <a:bodyPr wrap="square" anchor="t">
            <a:noAutofit/>
          </a:bodyPr>
          <a:lstStyle>
            <a:lvl1pPr>
              <a:lnSpc>
                <a:spcPts val="1800"/>
              </a:lnSpc>
              <a:defRPr sz="1800">
                <a:solidFill>
                  <a:schemeClr val="accent4"/>
                </a:solidFill>
              </a:defRPr>
            </a:lvl1pPr>
          </a:lstStyle>
          <a:p>
            <a:r>
              <a:rPr lang="en-GB" dirty="0"/>
              <a:t>Click to edit Master title style</a:t>
            </a:r>
            <a:endParaRPr lang="en-US" dirty="0"/>
          </a:p>
        </p:txBody>
      </p:sp>
      <p:sp>
        <p:nvSpPr>
          <p:cNvPr id="8" name="Slide Number Placeholder 4"/>
          <p:cNvSpPr>
            <a:spLocks noGrp="1"/>
          </p:cNvSpPr>
          <p:nvPr>
            <p:ph type="sldNum" sz="quarter" idx="12"/>
          </p:nvPr>
        </p:nvSpPr>
        <p:spPr>
          <a:xfrm>
            <a:off x="8431823" y="4837950"/>
            <a:ext cx="680207" cy="226317"/>
          </a:xfrm>
          <a:prstGeom prst="rect">
            <a:avLst/>
          </a:prstGeom>
        </p:spPr>
        <p:txBody>
          <a:bodyPr/>
          <a:lstStyle>
            <a:lvl1pPr>
              <a:defRPr sz="1600">
                <a:solidFill>
                  <a:srgbClr val="0070C0"/>
                </a:solidFill>
                <a:latin typeface="+mj-lt"/>
              </a:defRPr>
            </a:lvl1pPr>
          </a:lstStyle>
          <a:p>
            <a:fld id="{7FE65862-6F0E-BF45-805E-B455647285E2}"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0"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9144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l" defTabSz="9144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9144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3.xml"/><Relationship Id="rId7" Type="http://schemas.openxmlformats.org/officeDocument/2006/relationships/image" Target="../media/image12.png"/><Relationship Id="rId6"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tags" Target="../tags/tag11.xml"/><Relationship Id="rId3" Type="http://schemas.openxmlformats.org/officeDocument/2006/relationships/image" Target="../media/image10.png"/><Relationship Id="rId2" Type="http://schemas.openxmlformats.org/officeDocument/2006/relationships/tags" Target="../tags/tag10.xml"/><Relationship Id="rId11" Type="http://schemas.openxmlformats.org/officeDocument/2006/relationships/notesSlide" Target="../notesSlides/notesSlide8.xml"/><Relationship Id="rId10" Type="http://schemas.openxmlformats.org/officeDocument/2006/relationships/slideLayout" Target="../slideLayouts/slideLayout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2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2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tags" Target="../tags/tag28.xml"/><Relationship Id="rId4" Type="http://schemas.openxmlformats.org/officeDocument/2006/relationships/image" Target="../media/image15.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30.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36.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38.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1.xml"/><Relationship Id="rId3" Type="http://schemas.openxmlformats.org/officeDocument/2006/relationships/image" Target="../media/image19.png"/><Relationship Id="rId2" Type="http://schemas.openxmlformats.org/officeDocument/2006/relationships/tags" Target="../tags/tag40.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7.jpe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6.svg"/><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44.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46.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50.xml"/><Relationship Id="rId4" Type="http://schemas.openxmlformats.org/officeDocument/2006/relationships/image" Target="../media/image28.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9.png"/><Relationship Id="rId2" Type="http://schemas.openxmlformats.org/officeDocument/2006/relationships/tags" Target="../tags/tag5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4.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32.jpe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image" Target="../media/image32.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54.xml"/><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56.xml"/><Relationship Id="rId1" Type="http://schemas.openxmlformats.org/officeDocument/2006/relationships/tags" Target="../tags/tag55.xml"/></Relationships>
</file>

<file path=ppt/slides/_rels/slide35.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media/image35.png"/><Relationship Id="rId6" Type="http://schemas.openxmlformats.org/officeDocument/2006/relationships/tags" Target="../tags/tag60.xml"/><Relationship Id="rId5" Type="http://schemas.openxmlformats.org/officeDocument/2006/relationships/image" Target="../media/image34.png"/><Relationship Id="rId4" Type="http://schemas.openxmlformats.org/officeDocument/2006/relationships/tags" Target="../tags/tag59.xml"/><Relationship Id="rId3" Type="http://schemas.openxmlformats.org/officeDocument/2006/relationships/image" Target="../media/image33.jpeg"/><Relationship Id="rId2" Type="http://schemas.openxmlformats.org/officeDocument/2006/relationships/tags" Target="../tags/tag58.xml"/><Relationship Id="rId16" Type="http://schemas.openxmlformats.org/officeDocument/2006/relationships/slideLayout" Target="../slideLayouts/slideLayout4.xml"/><Relationship Id="rId15" Type="http://schemas.openxmlformats.org/officeDocument/2006/relationships/tags" Target="../tags/tag65.xml"/><Relationship Id="rId14" Type="http://schemas.openxmlformats.org/officeDocument/2006/relationships/image" Target="../media/image38.png"/><Relationship Id="rId13" Type="http://schemas.openxmlformats.org/officeDocument/2006/relationships/tags" Target="../tags/tag64.xml"/><Relationship Id="rId12" Type="http://schemas.openxmlformats.org/officeDocument/2006/relationships/image" Target="../media/image37.png"/><Relationship Id="rId11" Type="http://schemas.openxmlformats.org/officeDocument/2006/relationships/tags" Target="../tags/tag63.xml"/><Relationship Id="rId10" Type="http://schemas.openxmlformats.org/officeDocument/2006/relationships/image" Target="../media/image36.png"/><Relationship Id="rId1" Type="http://schemas.openxmlformats.org/officeDocument/2006/relationships/tags" Target="../tags/tag57.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35.png"/><Relationship Id="rId1" Type="http://schemas.openxmlformats.org/officeDocument/2006/relationships/tags" Target="../tags/tag66.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8.png"/><Relationship Id="rId3" Type="http://schemas.openxmlformats.org/officeDocument/2006/relationships/tags" Target="../tags/tag70.xml"/><Relationship Id="rId2" Type="http://schemas.openxmlformats.org/officeDocument/2006/relationships/image" Target="../media/image34.png"/><Relationship Id="rId1" Type="http://schemas.openxmlformats.org/officeDocument/2006/relationships/tags" Target="../tags/tag69.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7.png"/><Relationship Id="rId3" Type="http://schemas.openxmlformats.org/officeDocument/2006/relationships/tags" Target="../tags/tag72.xml"/><Relationship Id="rId2" Type="http://schemas.openxmlformats.org/officeDocument/2006/relationships/image" Target="../media/image33.jpeg"/><Relationship Id="rId1" Type="http://schemas.openxmlformats.org/officeDocument/2006/relationships/tags" Target="../tags/tag71.xml"/></Relationships>
</file>

<file path=ppt/slides/_rels/slide39.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image" Target="../media/image43.jpe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svg"/><Relationship Id="rId3" Type="http://schemas.openxmlformats.org/officeDocument/2006/relationships/image" Target="../media/image41.png"/><Relationship Id="rId2" Type="http://schemas.openxmlformats.org/officeDocument/2006/relationships/image" Target="../media/image40.svg"/><Relationship Id="rId10" Type="http://schemas.openxmlformats.org/officeDocument/2006/relationships/slideLayout" Target="../slideLayouts/slideLayout4.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42.svg"/><Relationship Id="rId4" Type="http://schemas.openxmlformats.org/officeDocument/2006/relationships/image" Target="../media/image41.png"/><Relationship Id="rId3" Type="http://schemas.openxmlformats.org/officeDocument/2006/relationships/image" Target="../media/image40.svg"/><Relationship Id="rId2" Type="http://schemas.openxmlformats.org/officeDocument/2006/relationships/image" Target="../media/image39.png"/><Relationship Id="rId10" Type="http://schemas.openxmlformats.org/officeDocument/2006/relationships/slideLayout" Target="../slideLayouts/slideLayout4.xml"/><Relationship Id="rId1" Type="http://schemas.openxmlformats.org/officeDocument/2006/relationships/image" Target="../media/image43.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74.xml"/><Relationship Id="rId1" Type="http://schemas.openxmlformats.org/officeDocument/2006/relationships/tags" Target="../tags/tag7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76.xml"/><Relationship Id="rId1" Type="http://schemas.openxmlformats.org/officeDocument/2006/relationships/tags" Target="../tags/tag7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xml"/><Relationship Id="rId1" Type="http://schemas.openxmlformats.org/officeDocument/2006/relationships/tags" Target="../tags/tag7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0.xml"/><Relationship Id="rId1" Type="http://schemas.openxmlformats.org/officeDocument/2006/relationships/tags" Target="../tags/tag79.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82.xml"/><Relationship Id="rId1" Type="http://schemas.openxmlformats.org/officeDocument/2006/relationships/tags" Target="../tags/tag81.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84.xml"/><Relationship Id="rId1" Type="http://schemas.openxmlformats.org/officeDocument/2006/relationships/tags" Target="../tags/tag83.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88.xml"/><Relationship Id="rId4" Type="http://schemas.openxmlformats.org/officeDocument/2006/relationships/image" Target="../media/image44.png"/><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5.png"/><Relationship Id="rId2" Type="http://schemas.openxmlformats.org/officeDocument/2006/relationships/tags" Target="../tags/tag90.xml"/><Relationship Id="rId1" Type="http://schemas.openxmlformats.org/officeDocument/2006/relationships/tags" Target="../tags/tag8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92.xml"/><Relationship Id="rId1" Type="http://schemas.openxmlformats.org/officeDocument/2006/relationships/tags" Target="../tags/tag91.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94.xml"/><Relationship Id="rId1" Type="http://schemas.openxmlformats.org/officeDocument/2006/relationships/tags" Target="../tags/tag9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6.xml"/><Relationship Id="rId1" Type="http://schemas.openxmlformats.org/officeDocument/2006/relationships/tags" Target="../tags/tag9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8.xml"/><Relationship Id="rId1" Type="http://schemas.openxmlformats.org/officeDocument/2006/relationships/tags" Target="../tags/tag9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00.xml"/><Relationship Id="rId1" Type="http://schemas.openxmlformats.org/officeDocument/2006/relationships/tags" Target="../tags/tag99.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02.xml"/><Relationship Id="rId1" Type="http://schemas.openxmlformats.org/officeDocument/2006/relationships/tags" Target="../tags/tag10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4.xml"/><Relationship Id="rId1" Type="http://schemas.openxmlformats.org/officeDocument/2006/relationships/tags" Target="../tags/tag10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08.xml"/><Relationship Id="rId1" Type="http://schemas.openxmlformats.org/officeDocument/2006/relationships/tags" Target="../tags/tag107.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10.xml"/><Relationship Id="rId1" Type="http://schemas.openxmlformats.org/officeDocument/2006/relationships/tags" Target="../tags/tag1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4.xml"/><Relationship Id="rId1" Type="http://schemas.openxmlformats.org/officeDocument/2006/relationships/tags" Target="../tags/tag113.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16.xml"/><Relationship Id="rId1" Type="http://schemas.openxmlformats.org/officeDocument/2006/relationships/tags" Target="../tags/tag115.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tags" Target="../tags/tag118.xml"/><Relationship Id="rId1" Type="http://schemas.openxmlformats.org/officeDocument/2006/relationships/tags" Target="../tags/tag11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0.xml"/><Relationship Id="rId1" Type="http://schemas.openxmlformats.org/officeDocument/2006/relationships/tags" Target="../tags/tag11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2.xml"/><Relationship Id="rId1" Type="http://schemas.openxmlformats.org/officeDocument/2006/relationships/tags" Target="../tags/tag1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9" Type="http://schemas.openxmlformats.org/officeDocument/2006/relationships/image" Target="../media/image54.png"/><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46.png"/></Relationships>
</file>

<file path=ppt/slides/_rels/slide69.xml.rels><?xml version="1.0" encoding="UTF-8" standalone="yes"?>
<Relationships xmlns="http://schemas.openxmlformats.org/package/2006/relationships"><Relationship Id="rId9" Type="http://schemas.openxmlformats.org/officeDocument/2006/relationships/image" Target="../media/image54.png"/><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2" Type="http://schemas.openxmlformats.org/officeDocument/2006/relationships/notesSlide" Target="../notesSlides/notesSlide16.xml"/><Relationship Id="rId11" Type="http://schemas.openxmlformats.org/officeDocument/2006/relationships/slideLayout" Target="../slideLayouts/slideLayout5.xml"/><Relationship Id="rId10" Type="http://schemas.openxmlformats.org/officeDocument/2006/relationships/tags" Target="../tags/tag123.xml"/><Relationship Id="rId1" Type="http://schemas.openxmlformats.org/officeDocument/2006/relationships/image" Target="../media/image4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6" Type="http://schemas.openxmlformats.org/officeDocument/2006/relationships/notesSlide" Target="../notesSlides/notesSlide17.xml"/><Relationship Id="rId15" Type="http://schemas.openxmlformats.org/officeDocument/2006/relationships/slideLayout" Target="../slideLayouts/slideLayout5.xml"/><Relationship Id="rId14" Type="http://schemas.openxmlformats.org/officeDocument/2006/relationships/image" Target="../media/image68.svg"/><Relationship Id="rId13" Type="http://schemas.openxmlformats.org/officeDocument/2006/relationships/image" Target="../media/image67.png"/><Relationship Id="rId12" Type="http://schemas.openxmlformats.org/officeDocument/2006/relationships/image" Target="../media/image66.svg"/><Relationship Id="rId11" Type="http://schemas.openxmlformats.org/officeDocument/2006/relationships/image" Target="../media/image65.png"/><Relationship Id="rId10" Type="http://schemas.openxmlformats.org/officeDocument/2006/relationships/image" Target="../media/image64.svg"/><Relationship Id="rId1" Type="http://schemas.openxmlformats.org/officeDocument/2006/relationships/image" Target="../media/image55.png"/></Relationships>
</file>

<file path=ppt/slides/_rels/slide71.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7" Type="http://schemas.openxmlformats.org/officeDocument/2006/relationships/notesSlide" Target="../notesSlides/notesSlide18.xml"/><Relationship Id="rId16" Type="http://schemas.openxmlformats.org/officeDocument/2006/relationships/slideLayout" Target="../slideLayouts/slideLayout5.xml"/><Relationship Id="rId15" Type="http://schemas.openxmlformats.org/officeDocument/2006/relationships/tags" Target="../tags/tag124.xml"/><Relationship Id="rId14" Type="http://schemas.openxmlformats.org/officeDocument/2006/relationships/image" Target="../media/image68.svg"/><Relationship Id="rId13" Type="http://schemas.openxmlformats.org/officeDocument/2006/relationships/image" Target="../media/image67.png"/><Relationship Id="rId12" Type="http://schemas.openxmlformats.org/officeDocument/2006/relationships/image" Target="../media/image66.svg"/><Relationship Id="rId11" Type="http://schemas.openxmlformats.org/officeDocument/2006/relationships/image" Target="../media/image65.png"/><Relationship Id="rId10" Type="http://schemas.openxmlformats.org/officeDocument/2006/relationships/image" Target="../media/image64.svg"/><Relationship Id="rId1" Type="http://schemas.openxmlformats.org/officeDocument/2006/relationships/image" Target="../media/image55.png"/></Relationships>
</file>

<file path=ppt/slides/_rels/slide72.xml.rels><?xml version="1.0" encoding="UTF-8" standalone="yes"?>
<Relationships xmlns="http://schemas.openxmlformats.org/package/2006/relationships"><Relationship Id="rId9" Type="http://schemas.openxmlformats.org/officeDocument/2006/relationships/image" Target="../media/image69.png"/><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3" Type="http://schemas.openxmlformats.org/officeDocument/2006/relationships/notesSlide" Target="../notesSlides/notesSlide19.xml"/><Relationship Id="rId22" Type="http://schemas.openxmlformats.org/officeDocument/2006/relationships/slideLayout" Target="../slideLayouts/slideLayout5.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6.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image" Target="../media/image74.svg"/><Relationship Id="rId15" Type="http://schemas.openxmlformats.org/officeDocument/2006/relationships/image" Target="../media/image73.png"/><Relationship Id="rId14" Type="http://schemas.openxmlformats.org/officeDocument/2006/relationships/tags" Target="../tags/tag134.xml"/><Relationship Id="rId13" Type="http://schemas.openxmlformats.org/officeDocument/2006/relationships/image" Target="../media/image72.svg"/><Relationship Id="rId12" Type="http://schemas.openxmlformats.org/officeDocument/2006/relationships/image" Target="../media/image71.png"/><Relationship Id="rId11" Type="http://schemas.openxmlformats.org/officeDocument/2006/relationships/tags" Target="../tags/tag133.xml"/><Relationship Id="rId10" Type="http://schemas.openxmlformats.org/officeDocument/2006/relationships/image" Target="../media/image70.svg"/><Relationship Id="rId1" Type="http://schemas.openxmlformats.org/officeDocument/2006/relationships/tags" Target="../tags/tag125.xml"/></Relationships>
</file>

<file path=ppt/slides/_rels/slide73.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5.xml"/><Relationship Id="rId7" Type="http://schemas.openxmlformats.org/officeDocument/2006/relationships/tags" Target="../tags/tag140.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s>
</file>

<file path=ppt/slides/_rels/slide74.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2.svg"/><Relationship Id="rId7" Type="http://schemas.openxmlformats.org/officeDocument/2006/relationships/image" Target="../media/image81.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 Id="rId3" Type="http://schemas.openxmlformats.org/officeDocument/2006/relationships/image" Target="../media/image77.png"/><Relationship Id="rId2" Type="http://schemas.openxmlformats.org/officeDocument/2006/relationships/image" Target="../media/image76.svg"/><Relationship Id="rId10" Type="http://schemas.openxmlformats.org/officeDocument/2006/relationships/notesSlide" Target="../notesSlides/notesSlide21.xml"/><Relationship Id="rId1" Type="http://schemas.openxmlformats.org/officeDocument/2006/relationships/image" Target="../media/image75.png"/></Relationships>
</file>

<file path=ppt/slides/_rels/slide75.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image" Target="../media/image82.svg"/><Relationship Id="rId7" Type="http://schemas.openxmlformats.org/officeDocument/2006/relationships/image" Target="../media/image81.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 Id="rId3" Type="http://schemas.openxmlformats.org/officeDocument/2006/relationships/image" Target="../media/image77.png"/><Relationship Id="rId2" Type="http://schemas.openxmlformats.org/officeDocument/2006/relationships/image" Target="../media/image76.svg"/><Relationship Id="rId11" Type="http://schemas.openxmlformats.org/officeDocument/2006/relationships/notesSlide" Target="../notesSlides/notesSlide22.xml"/><Relationship Id="rId10" Type="http://schemas.openxmlformats.org/officeDocument/2006/relationships/slideLayout" Target="../slideLayouts/slideLayout5.xml"/><Relationship Id="rId1" Type="http://schemas.openxmlformats.org/officeDocument/2006/relationships/image" Target="../media/image7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42.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79.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5.xml"/><Relationship Id="rId7" Type="http://schemas.openxmlformats.org/officeDocument/2006/relationships/tags" Target="../tags/tag14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9" Type="http://schemas.openxmlformats.org/officeDocument/2006/relationships/image" Target="../media/image97.png"/><Relationship Id="rId8" Type="http://schemas.openxmlformats.org/officeDocument/2006/relationships/image" Target="../media/image96.svg"/><Relationship Id="rId7" Type="http://schemas.openxmlformats.org/officeDocument/2006/relationships/image" Target="../media/image95.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 Id="rId3" Type="http://schemas.openxmlformats.org/officeDocument/2006/relationships/image" Target="../media/image91.png"/><Relationship Id="rId22" Type="http://schemas.openxmlformats.org/officeDocument/2006/relationships/notesSlide" Target="../notesSlides/notesSlide27.xml"/><Relationship Id="rId21" Type="http://schemas.openxmlformats.org/officeDocument/2006/relationships/slideLayout" Target="../slideLayouts/slideLayout5.xml"/><Relationship Id="rId20" Type="http://schemas.openxmlformats.org/officeDocument/2006/relationships/image" Target="../media/image108.svg"/><Relationship Id="rId2" Type="http://schemas.openxmlformats.org/officeDocument/2006/relationships/image" Target="../media/image90.svg"/><Relationship Id="rId19" Type="http://schemas.openxmlformats.org/officeDocument/2006/relationships/image" Target="../media/image107.png"/><Relationship Id="rId18" Type="http://schemas.openxmlformats.org/officeDocument/2006/relationships/image" Target="../media/image106.svg"/><Relationship Id="rId17" Type="http://schemas.openxmlformats.org/officeDocument/2006/relationships/image" Target="../media/image105.png"/><Relationship Id="rId16" Type="http://schemas.openxmlformats.org/officeDocument/2006/relationships/image" Target="../media/image104.svg"/><Relationship Id="rId15" Type="http://schemas.openxmlformats.org/officeDocument/2006/relationships/image" Target="../media/image103.png"/><Relationship Id="rId14" Type="http://schemas.openxmlformats.org/officeDocument/2006/relationships/image" Target="../media/image102.svg"/><Relationship Id="rId13" Type="http://schemas.openxmlformats.org/officeDocument/2006/relationships/image" Target="../media/image101.png"/><Relationship Id="rId12" Type="http://schemas.openxmlformats.org/officeDocument/2006/relationships/image" Target="../media/image100.svg"/><Relationship Id="rId11" Type="http://schemas.openxmlformats.org/officeDocument/2006/relationships/image" Target="../media/image99.png"/><Relationship Id="rId10" Type="http://schemas.openxmlformats.org/officeDocument/2006/relationships/image" Target="../media/image98.svg"/><Relationship Id="rId1" Type="http://schemas.openxmlformats.org/officeDocument/2006/relationships/image" Target="../media/image89.png"/></Relationships>
</file>

<file path=ppt/slides/_rels/slide81.xml.rels><?xml version="1.0" encoding="UTF-8" standalone="yes"?>
<Relationships xmlns="http://schemas.openxmlformats.org/package/2006/relationships"><Relationship Id="rId9" Type="http://schemas.openxmlformats.org/officeDocument/2006/relationships/image" Target="../media/image97.png"/><Relationship Id="rId8" Type="http://schemas.openxmlformats.org/officeDocument/2006/relationships/image" Target="../media/image96.svg"/><Relationship Id="rId7" Type="http://schemas.openxmlformats.org/officeDocument/2006/relationships/image" Target="../media/image95.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 Id="rId3" Type="http://schemas.openxmlformats.org/officeDocument/2006/relationships/image" Target="../media/image91.png"/><Relationship Id="rId23" Type="http://schemas.openxmlformats.org/officeDocument/2006/relationships/notesSlide" Target="../notesSlides/notesSlide28.xml"/><Relationship Id="rId22" Type="http://schemas.openxmlformats.org/officeDocument/2006/relationships/slideLayout" Target="../slideLayouts/slideLayout5.xml"/><Relationship Id="rId21" Type="http://schemas.openxmlformats.org/officeDocument/2006/relationships/tags" Target="../tags/tag144.xml"/><Relationship Id="rId20" Type="http://schemas.openxmlformats.org/officeDocument/2006/relationships/image" Target="../media/image108.svg"/><Relationship Id="rId2" Type="http://schemas.openxmlformats.org/officeDocument/2006/relationships/image" Target="../media/image90.svg"/><Relationship Id="rId19" Type="http://schemas.openxmlformats.org/officeDocument/2006/relationships/image" Target="../media/image107.png"/><Relationship Id="rId18" Type="http://schemas.openxmlformats.org/officeDocument/2006/relationships/image" Target="../media/image106.svg"/><Relationship Id="rId17" Type="http://schemas.openxmlformats.org/officeDocument/2006/relationships/image" Target="../media/image105.png"/><Relationship Id="rId16" Type="http://schemas.openxmlformats.org/officeDocument/2006/relationships/image" Target="../media/image104.svg"/><Relationship Id="rId15" Type="http://schemas.openxmlformats.org/officeDocument/2006/relationships/image" Target="../media/image103.png"/><Relationship Id="rId14" Type="http://schemas.openxmlformats.org/officeDocument/2006/relationships/image" Target="../media/image102.svg"/><Relationship Id="rId13" Type="http://schemas.openxmlformats.org/officeDocument/2006/relationships/image" Target="../media/image101.png"/><Relationship Id="rId12" Type="http://schemas.openxmlformats.org/officeDocument/2006/relationships/image" Target="../media/image100.svg"/><Relationship Id="rId11" Type="http://schemas.openxmlformats.org/officeDocument/2006/relationships/image" Target="../media/image99.png"/><Relationship Id="rId10" Type="http://schemas.openxmlformats.org/officeDocument/2006/relationships/image" Target="../media/image98.svg"/><Relationship Id="rId1" Type="http://schemas.openxmlformats.org/officeDocument/2006/relationships/image" Target="../media/image89.png"/></Relationships>
</file>

<file path=ppt/slides/_rels/slide82.xml.rels><?xml version="1.0" encoding="UTF-8" standalone="yes"?>
<Relationships xmlns="http://schemas.openxmlformats.org/package/2006/relationships"><Relationship Id="rId9" Type="http://schemas.openxmlformats.org/officeDocument/2006/relationships/image" Target="../media/image117.svg"/><Relationship Id="rId8" Type="http://schemas.openxmlformats.org/officeDocument/2006/relationships/image" Target="../media/image116.png"/><Relationship Id="rId7" Type="http://schemas.openxmlformats.org/officeDocument/2006/relationships/image" Target="../media/image115.svg"/><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svg"/><Relationship Id="rId12" Type="http://schemas.openxmlformats.org/officeDocument/2006/relationships/slideLayout" Target="../slideLayouts/slideLayout5.xml"/><Relationship Id="rId11" Type="http://schemas.openxmlformats.org/officeDocument/2006/relationships/image" Target="../media/image119.svg"/><Relationship Id="rId10" Type="http://schemas.openxmlformats.org/officeDocument/2006/relationships/image" Target="../media/image118.png"/><Relationship Id="rId1" Type="http://schemas.openxmlformats.org/officeDocument/2006/relationships/image" Target="../media/image109.png"/></Relationships>
</file>

<file path=ppt/slides/_rels/slide83.xml.rels><?xml version="1.0" encoding="UTF-8" standalone="yes"?>
<Relationships xmlns="http://schemas.openxmlformats.org/package/2006/relationships"><Relationship Id="rId9" Type="http://schemas.openxmlformats.org/officeDocument/2006/relationships/image" Target="../media/image117.svg"/><Relationship Id="rId8" Type="http://schemas.openxmlformats.org/officeDocument/2006/relationships/image" Target="../media/image116.png"/><Relationship Id="rId7" Type="http://schemas.openxmlformats.org/officeDocument/2006/relationships/image" Target="../media/image115.svg"/><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svg"/><Relationship Id="rId13" Type="http://schemas.openxmlformats.org/officeDocument/2006/relationships/slideLayout" Target="../slideLayouts/slideLayout5.xml"/><Relationship Id="rId12" Type="http://schemas.openxmlformats.org/officeDocument/2006/relationships/tags" Target="../tags/tag145.xml"/><Relationship Id="rId11" Type="http://schemas.openxmlformats.org/officeDocument/2006/relationships/image" Target="../media/image119.svg"/><Relationship Id="rId10" Type="http://schemas.openxmlformats.org/officeDocument/2006/relationships/image" Target="../media/image118.png"/><Relationship Id="rId1" Type="http://schemas.openxmlformats.org/officeDocument/2006/relationships/image" Target="../media/image109.png"/></Relationships>
</file>

<file path=ppt/slides/_rels/slide84.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2" Type="http://schemas.openxmlformats.org/officeDocument/2006/relationships/notesSlide" Target="../notesSlides/notesSlide29.xml"/><Relationship Id="rId21" Type="http://schemas.openxmlformats.org/officeDocument/2006/relationships/slideLayout" Target="../slideLayouts/slideLayout5.xml"/><Relationship Id="rId20" Type="http://schemas.openxmlformats.org/officeDocument/2006/relationships/image" Target="../media/image121.png"/><Relationship Id="rId2" Type="http://schemas.openxmlformats.org/officeDocument/2006/relationships/tags" Target="../tags/tag147.xml"/><Relationship Id="rId19" Type="http://schemas.openxmlformats.org/officeDocument/2006/relationships/tags" Target="../tags/tag163.xml"/><Relationship Id="rId18" Type="http://schemas.openxmlformats.org/officeDocument/2006/relationships/image" Target="../media/image120.png"/><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85.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image" Target="../media/image120.png"/><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3" Type="http://schemas.openxmlformats.org/officeDocument/2006/relationships/notesSlide" Target="../notesSlides/notesSlide30.xml"/><Relationship Id="rId12" Type="http://schemas.openxmlformats.org/officeDocument/2006/relationships/slideLayout" Target="../slideLayouts/slideLayout5.xml"/><Relationship Id="rId11" Type="http://schemas.openxmlformats.org/officeDocument/2006/relationships/tags" Target="../tags/tag172.xml"/><Relationship Id="rId10" Type="http://schemas.openxmlformats.org/officeDocument/2006/relationships/image" Target="../media/image121.png"/><Relationship Id="rId1" Type="http://schemas.openxmlformats.org/officeDocument/2006/relationships/tags" Target="../tags/tag164.xml"/></Relationships>
</file>

<file path=ppt/slides/_rels/slide86.xml.rels><?xml version="1.0" encoding="UTF-8" standalone="yes"?>
<Relationships xmlns="http://schemas.openxmlformats.org/package/2006/relationships"><Relationship Id="rId9" Type="http://schemas.openxmlformats.org/officeDocument/2006/relationships/image" Target="../media/image130.png"/><Relationship Id="rId8" Type="http://schemas.openxmlformats.org/officeDocument/2006/relationships/image" Target="../media/image129.svg"/><Relationship Id="rId7" Type="http://schemas.openxmlformats.org/officeDocument/2006/relationships/image" Target="../media/image128.png"/><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125.svg"/><Relationship Id="rId3" Type="http://schemas.openxmlformats.org/officeDocument/2006/relationships/image" Target="../media/image124.png"/><Relationship Id="rId2" Type="http://schemas.openxmlformats.org/officeDocument/2006/relationships/image" Target="../media/image123.svg"/><Relationship Id="rId16" Type="http://schemas.openxmlformats.org/officeDocument/2006/relationships/notesSlide" Target="../notesSlides/notesSlide31.xml"/><Relationship Id="rId15" Type="http://schemas.openxmlformats.org/officeDocument/2006/relationships/slideLayout" Target="../slideLayouts/slideLayout5.xml"/><Relationship Id="rId14" Type="http://schemas.openxmlformats.org/officeDocument/2006/relationships/image" Target="../media/image135.svg"/><Relationship Id="rId13" Type="http://schemas.openxmlformats.org/officeDocument/2006/relationships/image" Target="../media/image134.png"/><Relationship Id="rId12" Type="http://schemas.openxmlformats.org/officeDocument/2006/relationships/image" Target="../media/image133.svg"/><Relationship Id="rId11" Type="http://schemas.openxmlformats.org/officeDocument/2006/relationships/image" Target="../media/image132.png"/><Relationship Id="rId10" Type="http://schemas.openxmlformats.org/officeDocument/2006/relationships/image" Target="../media/image131.svg"/><Relationship Id="rId1" Type="http://schemas.openxmlformats.org/officeDocument/2006/relationships/image" Target="../media/image122.png"/></Relationships>
</file>

<file path=ppt/slides/_rels/slide87.xml.rels><?xml version="1.0" encoding="UTF-8" standalone="yes"?>
<Relationships xmlns="http://schemas.openxmlformats.org/package/2006/relationships"><Relationship Id="rId9" Type="http://schemas.openxmlformats.org/officeDocument/2006/relationships/image" Target="../media/image130.png"/><Relationship Id="rId8" Type="http://schemas.openxmlformats.org/officeDocument/2006/relationships/image" Target="../media/image129.svg"/><Relationship Id="rId7" Type="http://schemas.openxmlformats.org/officeDocument/2006/relationships/image" Target="../media/image128.png"/><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125.svg"/><Relationship Id="rId3" Type="http://schemas.openxmlformats.org/officeDocument/2006/relationships/image" Target="../media/image124.png"/><Relationship Id="rId2" Type="http://schemas.openxmlformats.org/officeDocument/2006/relationships/image" Target="../media/image123.svg"/><Relationship Id="rId17" Type="http://schemas.openxmlformats.org/officeDocument/2006/relationships/notesSlide" Target="../notesSlides/notesSlide32.xml"/><Relationship Id="rId16" Type="http://schemas.openxmlformats.org/officeDocument/2006/relationships/slideLayout" Target="../slideLayouts/slideLayout5.xml"/><Relationship Id="rId15" Type="http://schemas.openxmlformats.org/officeDocument/2006/relationships/tags" Target="../tags/tag173.xml"/><Relationship Id="rId14" Type="http://schemas.openxmlformats.org/officeDocument/2006/relationships/image" Target="../media/image135.svg"/><Relationship Id="rId13" Type="http://schemas.openxmlformats.org/officeDocument/2006/relationships/image" Target="../media/image134.png"/><Relationship Id="rId12" Type="http://schemas.openxmlformats.org/officeDocument/2006/relationships/image" Target="../media/image133.svg"/><Relationship Id="rId11" Type="http://schemas.openxmlformats.org/officeDocument/2006/relationships/image" Target="../media/image132.png"/><Relationship Id="rId10" Type="http://schemas.openxmlformats.org/officeDocument/2006/relationships/image" Target="../media/image131.svg"/><Relationship Id="rId1" Type="http://schemas.openxmlformats.org/officeDocument/2006/relationships/image" Target="../media/image12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74.xml"/></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8.xml"/><Relationship Id="rId7" Type="http://schemas.openxmlformats.org/officeDocument/2006/relationships/image" Target="../media/image8.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1" Type="http://schemas.openxmlformats.org/officeDocument/2006/relationships/notesSlide" Target="../notesSlides/notesSlide7.xml"/><Relationship Id="rId10" Type="http://schemas.openxmlformats.org/officeDocument/2006/relationships/slideLayout" Target="../slideLayouts/slideLayout5.xml"/><Relationship Id="rId1" Type="http://schemas.openxmlformats.org/officeDocument/2006/relationships/tags" Target="../tags/tag5.xml"/></Relationships>
</file>

<file path=ppt/slides/_rels/slide90.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5.xml"/><Relationship Id="rId7" Type="http://schemas.openxmlformats.org/officeDocument/2006/relationships/image" Target="../media/image141.svg"/><Relationship Id="rId6" Type="http://schemas.openxmlformats.org/officeDocument/2006/relationships/image" Target="../media/image140.png"/><Relationship Id="rId5" Type="http://schemas.openxmlformats.org/officeDocument/2006/relationships/image" Target="../media/image139.svg"/><Relationship Id="rId4" Type="http://schemas.openxmlformats.org/officeDocument/2006/relationships/image" Target="../media/image138.png"/><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chart" Target="../charts/chart6.xml"/></Relationships>
</file>

<file path=ppt/slides/_rels/slide9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75.xml"/><Relationship Id="rId7" Type="http://schemas.openxmlformats.org/officeDocument/2006/relationships/image" Target="../media/image141.svg"/><Relationship Id="rId6" Type="http://schemas.openxmlformats.org/officeDocument/2006/relationships/image" Target="../media/image140.png"/><Relationship Id="rId5" Type="http://schemas.openxmlformats.org/officeDocument/2006/relationships/image" Target="../media/image139.svg"/><Relationship Id="rId4" Type="http://schemas.openxmlformats.org/officeDocument/2006/relationships/image" Target="../media/image138.png"/><Relationship Id="rId3" Type="http://schemas.openxmlformats.org/officeDocument/2006/relationships/image" Target="../media/image137.svg"/><Relationship Id="rId2" Type="http://schemas.openxmlformats.org/officeDocument/2006/relationships/image" Target="../media/image136.png"/><Relationship Id="rId10" Type="http://schemas.openxmlformats.org/officeDocument/2006/relationships/notesSlide" Target="../notesSlides/notesSlide36.xml"/><Relationship Id="rId1" Type="http://schemas.openxmlformats.org/officeDocument/2006/relationships/chart" Target="../charts/chart7.xml"/></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149.svg"/><Relationship Id="rId7" Type="http://schemas.openxmlformats.org/officeDocument/2006/relationships/image" Target="../media/image148.png"/><Relationship Id="rId6" Type="http://schemas.openxmlformats.org/officeDocument/2006/relationships/image" Target="../media/image147.svg"/><Relationship Id="rId5" Type="http://schemas.openxmlformats.org/officeDocument/2006/relationships/image" Target="../media/image146.png"/><Relationship Id="rId4" Type="http://schemas.openxmlformats.org/officeDocument/2006/relationships/image" Target="../media/image145.svg"/><Relationship Id="rId3" Type="http://schemas.openxmlformats.org/officeDocument/2006/relationships/image" Target="../media/image144.png"/><Relationship Id="rId2" Type="http://schemas.openxmlformats.org/officeDocument/2006/relationships/image" Target="../media/image143.svg"/><Relationship Id="rId10" Type="http://schemas.openxmlformats.org/officeDocument/2006/relationships/notesSlide" Target="../notesSlides/notesSlide37.xml"/><Relationship Id="rId1" Type="http://schemas.openxmlformats.org/officeDocument/2006/relationships/image" Target="../media/image142.png"/></Relationships>
</file>

<file path=ppt/slides/_rels/slide93.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media/image149.svg"/><Relationship Id="rId7" Type="http://schemas.openxmlformats.org/officeDocument/2006/relationships/image" Target="../media/image148.png"/><Relationship Id="rId6" Type="http://schemas.openxmlformats.org/officeDocument/2006/relationships/image" Target="../media/image147.svg"/><Relationship Id="rId5" Type="http://schemas.openxmlformats.org/officeDocument/2006/relationships/image" Target="../media/image146.png"/><Relationship Id="rId4" Type="http://schemas.openxmlformats.org/officeDocument/2006/relationships/image" Target="../media/image145.svg"/><Relationship Id="rId3" Type="http://schemas.openxmlformats.org/officeDocument/2006/relationships/image" Target="../media/image144.png"/><Relationship Id="rId2" Type="http://schemas.openxmlformats.org/officeDocument/2006/relationships/image" Target="../media/image143.svg"/><Relationship Id="rId11" Type="http://schemas.openxmlformats.org/officeDocument/2006/relationships/notesSlide" Target="../notesSlides/notesSlide38.xml"/><Relationship Id="rId10" Type="http://schemas.openxmlformats.org/officeDocument/2006/relationships/slideLayout" Target="../slideLayouts/slideLayout5.xml"/><Relationship Id="rId1" Type="http://schemas.openxmlformats.org/officeDocument/2006/relationships/image" Target="../media/image14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背景图案, 图标&#10;&#10;描述已自动生成"/>
          <p:cNvPicPr>
            <a:picLocks noChangeAspect="1"/>
          </p:cNvPicPr>
          <p:nvPr/>
        </p:nvPicPr>
        <p:blipFill rotWithShape="1">
          <a:blip r:embed="rId1"/>
          <a:srcRect t="10980"/>
          <a:stretch>
            <a:fillRect/>
          </a:stretch>
        </p:blipFill>
        <p:spPr>
          <a:xfrm>
            <a:off x="1338" y="0"/>
            <a:ext cx="9142662" cy="5130931"/>
          </a:xfrm>
          <a:prstGeom prst="rect">
            <a:avLst/>
          </a:prstGeom>
        </p:spPr>
      </p:pic>
      <p:grpSp>
        <p:nvGrpSpPr>
          <p:cNvPr id="4" name="Group 3"/>
          <p:cNvGrpSpPr/>
          <p:nvPr/>
        </p:nvGrpSpPr>
        <p:grpSpPr>
          <a:xfrm>
            <a:off x="0" y="2525420"/>
            <a:ext cx="9163051" cy="2618171"/>
            <a:chOff x="0" y="2525420"/>
            <a:chExt cx="9163051" cy="2618171"/>
          </a:xfrm>
        </p:grpSpPr>
        <p:sp>
          <p:nvSpPr>
            <p:cNvPr id="9" name="Rectangle"/>
            <p:cNvSpPr/>
            <p:nvPr/>
          </p:nvSpPr>
          <p:spPr>
            <a:xfrm>
              <a:off x="1338" y="3856705"/>
              <a:ext cx="1311555" cy="1286743"/>
            </a:xfrm>
            <a:prstGeom prst="rect">
              <a:avLst/>
            </a:prstGeom>
            <a:solidFill>
              <a:schemeClr val="accent1"/>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grpSp>
          <p:nvGrpSpPr>
            <p:cNvPr id="11" name="Group"/>
            <p:cNvGrpSpPr/>
            <p:nvPr/>
          </p:nvGrpSpPr>
          <p:grpSpPr>
            <a:xfrm>
              <a:off x="7208196" y="3841264"/>
              <a:ext cx="1954855" cy="1302327"/>
              <a:chOff x="665272" y="0"/>
              <a:chExt cx="1954854" cy="1286847"/>
            </a:xfrm>
          </p:grpSpPr>
          <p:sp>
            <p:nvSpPr>
              <p:cNvPr id="16" name="Shape"/>
              <p:cNvSpPr/>
              <p:nvPr/>
            </p:nvSpPr>
            <p:spPr>
              <a:xfrm>
                <a:off x="665272" y="117586"/>
                <a:ext cx="645575" cy="1169261"/>
              </a:xfrm>
              <a:custGeom>
                <a:avLst/>
                <a:gdLst>
                  <a:gd name="connsiteX0" fmla="*/ 78 w 21678"/>
                  <a:gd name="connsiteY0" fmla="*/ 237 h 21837"/>
                  <a:gd name="connsiteX1" fmla="*/ 78 w 21678"/>
                  <a:gd name="connsiteY1" fmla="*/ 10724 h 21837"/>
                  <a:gd name="connsiteX2" fmla="*/ 10371 w 21678"/>
                  <a:gd name="connsiteY2" fmla="*/ 237 h 21837"/>
                  <a:gd name="connsiteX3" fmla="*/ 78 w 21678"/>
                  <a:gd name="connsiteY3" fmla="*/ 237 h 21837"/>
                  <a:gd name="connsiteX4" fmla="*/ 21678 w 21678"/>
                  <a:gd name="connsiteY4" fmla="*/ 11363 h 21837"/>
                  <a:gd name="connsiteX5" fmla="*/ 11398 w 21678"/>
                  <a:gd name="connsiteY5" fmla="*/ 21837 h 21837"/>
                  <a:gd name="connsiteX6" fmla="*/ 0 w 21678"/>
                  <a:gd name="connsiteY6" fmla="*/ 0 h 21837"/>
                  <a:gd name="connsiteX7" fmla="*/ 21678 w 21678"/>
                  <a:gd name="connsiteY7" fmla="*/ 11363 h 21837"/>
                  <a:gd name="connsiteX0-1" fmla="*/ 11631 w 22951"/>
                  <a:gd name="connsiteY0-2" fmla="*/ 237 h 21837"/>
                  <a:gd name="connsiteX1-3" fmla="*/ 11631 w 22951"/>
                  <a:gd name="connsiteY1-4" fmla="*/ 10724 h 21837"/>
                  <a:gd name="connsiteX2-5" fmla="*/ 21924 w 22951"/>
                  <a:gd name="connsiteY2-6" fmla="*/ 237 h 21837"/>
                  <a:gd name="connsiteX3-7" fmla="*/ 11631 w 22951"/>
                  <a:gd name="connsiteY3-8" fmla="*/ 237 h 21837"/>
                  <a:gd name="connsiteX4-9" fmla="*/ 0 w 22951"/>
                  <a:gd name="connsiteY4-10" fmla="*/ 8356 h 21837"/>
                  <a:gd name="connsiteX5-11" fmla="*/ 22951 w 22951"/>
                  <a:gd name="connsiteY5-12" fmla="*/ 21837 h 21837"/>
                  <a:gd name="connsiteX6-13" fmla="*/ 11553 w 22951"/>
                  <a:gd name="connsiteY6-14" fmla="*/ 0 h 21837"/>
                  <a:gd name="connsiteX7-15" fmla="*/ 0 w 22951"/>
                  <a:gd name="connsiteY7-16" fmla="*/ 8356 h 21837"/>
                  <a:gd name="connsiteX0-17" fmla="*/ 26844 w 37137"/>
                  <a:gd name="connsiteY0-18" fmla="*/ 237 h 10724"/>
                  <a:gd name="connsiteX1-19" fmla="*/ 26844 w 37137"/>
                  <a:gd name="connsiteY1-20" fmla="*/ 10724 h 10724"/>
                  <a:gd name="connsiteX2-21" fmla="*/ 37137 w 37137"/>
                  <a:gd name="connsiteY2-22" fmla="*/ 237 h 10724"/>
                  <a:gd name="connsiteX3-23" fmla="*/ 26844 w 37137"/>
                  <a:gd name="connsiteY3-24" fmla="*/ 237 h 10724"/>
                  <a:gd name="connsiteX4-25" fmla="*/ 15213 w 37137"/>
                  <a:gd name="connsiteY4-26" fmla="*/ 8356 h 10724"/>
                  <a:gd name="connsiteX5-27" fmla="*/ 0 w 37137"/>
                  <a:gd name="connsiteY5-28" fmla="*/ 7061 h 10724"/>
                  <a:gd name="connsiteX6-29" fmla="*/ 26766 w 37137"/>
                  <a:gd name="connsiteY6-30" fmla="*/ 0 h 10724"/>
                  <a:gd name="connsiteX7-31" fmla="*/ 15213 w 37137"/>
                  <a:gd name="connsiteY7-32" fmla="*/ 8356 h 10724"/>
                  <a:gd name="connsiteX0-33" fmla="*/ 11631 w 21924"/>
                  <a:gd name="connsiteY0-34" fmla="*/ 237 h 10724"/>
                  <a:gd name="connsiteX1-35" fmla="*/ 11631 w 21924"/>
                  <a:gd name="connsiteY1-36" fmla="*/ 10724 h 10724"/>
                  <a:gd name="connsiteX2-37" fmla="*/ 21924 w 21924"/>
                  <a:gd name="connsiteY2-38" fmla="*/ 237 h 10724"/>
                  <a:gd name="connsiteX3-39" fmla="*/ 11631 w 21924"/>
                  <a:gd name="connsiteY3-40" fmla="*/ 237 h 10724"/>
                  <a:gd name="connsiteX4-41" fmla="*/ 0 w 21924"/>
                  <a:gd name="connsiteY4-42" fmla="*/ 8356 h 10724"/>
                  <a:gd name="connsiteX5-43" fmla="*/ 21653 w 21924"/>
                  <a:gd name="connsiteY5-44" fmla="*/ 262 h 10724"/>
                  <a:gd name="connsiteX6-45" fmla="*/ 11553 w 21924"/>
                  <a:gd name="connsiteY6-46" fmla="*/ 0 h 10724"/>
                  <a:gd name="connsiteX7-47" fmla="*/ 0 w 21924"/>
                  <a:gd name="connsiteY7-48" fmla="*/ 8356 h 10724"/>
                  <a:gd name="connsiteX0-49" fmla="*/ 78 w 10371"/>
                  <a:gd name="connsiteY0-50" fmla="*/ 237 h 11102"/>
                  <a:gd name="connsiteX1-51" fmla="*/ 78 w 10371"/>
                  <a:gd name="connsiteY1-52" fmla="*/ 10724 h 11102"/>
                  <a:gd name="connsiteX2-53" fmla="*/ 10371 w 10371"/>
                  <a:gd name="connsiteY2-54" fmla="*/ 237 h 11102"/>
                  <a:gd name="connsiteX3-55" fmla="*/ 78 w 10371"/>
                  <a:gd name="connsiteY3-56" fmla="*/ 237 h 11102"/>
                  <a:gd name="connsiteX4-57" fmla="*/ 0 w 10371"/>
                  <a:gd name="connsiteY4-58" fmla="*/ 11102 h 11102"/>
                  <a:gd name="connsiteX5-59" fmla="*/ 10100 w 10371"/>
                  <a:gd name="connsiteY5-60" fmla="*/ 262 h 11102"/>
                  <a:gd name="connsiteX6-61" fmla="*/ 0 w 10371"/>
                  <a:gd name="connsiteY6-62" fmla="*/ 0 h 11102"/>
                  <a:gd name="connsiteX7-63" fmla="*/ 0 w 10371"/>
                  <a:gd name="connsiteY7-64" fmla="*/ 11102 h 11102"/>
                  <a:gd name="connsiteX0-65" fmla="*/ 13708 w 24001"/>
                  <a:gd name="connsiteY0-66" fmla="*/ 15418 h 25905"/>
                  <a:gd name="connsiteX1-67" fmla="*/ 13708 w 24001"/>
                  <a:gd name="connsiteY1-68" fmla="*/ 25905 h 25905"/>
                  <a:gd name="connsiteX2-69" fmla="*/ 24001 w 24001"/>
                  <a:gd name="connsiteY2-70" fmla="*/ 15418 h 25905"/>
                  <a:gd name="connsiteX3-71" fmla="*/ 13708 w 24001"/>
                  <a:gd name="connsiteY3-72" fmla="*/ 15418 h 25905"/>
                  <a:gd name="connsiteX4-73" fmla="*/ 0 w 24001"/>
                  <a:gd name="connsiteY4-74" fmla="*/ 0 h 25905"/>
                  <a:gd name="connsiteX5-75" fmla="*/ 23730 w 24001"/>
                  <a:gd name="connsiteY5-76" fmla="*/ 15443 h 25905"/>
                  <a:gd name="connsiteX6-77" fmla="*/ 13630 w 24001"/>
                  <a:gd name="connsiteY6-78" fmla="*/ 15181 h 25905"/>
                  <a:gd name="connsiteX7-79" fmla="*/ 0 w 24001"/>
                  <a:gd name="connsiteY7-80" fmla="*/ 0 h 25905"/>
                  <a:gd name="connsiteX0-81" fmla="*/ 338 w 10631"/>
                  <a:gd name="connsiteY0-82" fmla="*/ 9142 h 19629"/>
                  <a:gd name="connsiteX1-83" fmla="*/ 338 w 10631"/>
                  <a:gd name="connsiteY1-84" fmla="*/ 19629 h 19629"/>
                  <a:gd name="connsiteX2-85" fmla="*/ 10631 w 10631"/>
                  <a:gd name="connsiteY2-86" fmla="*/ 9142 h 19629"/>
                  <a:gd name="connsiteX3-87" fmla="*/ 338 w 10631"/>
                  <a:gd name="connsiteY3-88" fmla="*/ 9142 h 19629"/>
                  <a:gd name="connsiteX4-89" fmla="*/ 0 w 10631"/>
                  <a:gd name="connsiteY4-90" fmla="*/ 0 h 19629"/>
                  <a:gd name="connsiteX5-91" fmla="*/ 10360 w 10631"/>
                  <a:gd name="connsiteY5-92" fmla="*/ 9167 h 19629"/>
                  <a:gd name="connsiteX6-93" fmla="*/ 260 w 10631"/>
                  <a:gd name="connsiteY6-94" fmla="*/ 8905 h 19629"/>
                  <a:gd name="connsiteX7-95" fmla="*/ 0 w 10631"/>
                  <a:gd name="connsiteY7-96" fmla="*/ 0 h 196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631" h="19629" extrusionOk="0">
                    <a:moveTo>
                      <a:pt x="338" y="9142"/>
                    </a:moveTo>
                    <a:lnTo>
                      <a:pt x="338" y="19629"/>
                    </a:lnTo>
                    <a:lnTo>
                      <a:pt x="10631" y="9142"/>
                    </a:lnTo>
                    <a:lnTo>
                      <a:pt x="338" y="9142"/>
                    </a:lnTo>
                    <a:close/>
                    <a:moveTo>
                      <a:pt x="0" y="0"/>
                    </a:moveTo>
                    <a:lnTo>
                      <a:pt x="10360" y="9167"/>
                    </a:lnTo>
                    <a:lnTo>
                      <a:pt x="260" y="8905"/>
                    </a:lnTo>
                    <a:cubicBezTo>
                      <a:pt x="173" y="5937"/>
                      <a:pt x="87" y="2968"/>
                      <a:pt x="0" y="0"/>
                    </a:cubicBezTo>
                    <a:close/>
                  </a:path>
                </a:pathLst>
              </a:custGeom>
              <a:solidFill>
                <a:schemeClr val="accent6"/>
              </a:solidFill>
              <a:ln w="12700" cap="flat">
                <a:noFill/>
                <a:miter lim="400000"/>
              </a:ln>
              <a:effectLst/>
            </p:spPr>
            <p:txBody>
              <a:bodyPr wrap="square" lIns="45719" tIns="45719" rIns="45719" bIns="4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sp>
            <p:nvSpPr>
              <p:cNvPr id="17" name="Shape"/>
              <p:cNvSpPr/>
              <p:nvPr/>
            </p:nvSpPr>
            <p:spPr>
              <a:xfrm flipH="1">
                <a:off x="1308850" y="0"/>
                <a:ext cx="1311276"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 y="9970"/>
                    </a:lnTo>
                    <a:lnTo>
                      <a:pt x="10378" y="50"/>
                    </a:lnTo>
                    <a:lnTo>
                      <a:pt x="0" y="0"/>
                    </a:lnTo>
                    <a:close/>
                    <a:moveTo>
                      <a:pt x="21600" y="11126"/>
                    </a:moveTo>
                    <a:lnTo>
                      <a:pt x="11316" y="21600"/>
                    </a:lnTo>
                    <a:lnTo>
                      <a:pt x="21600" y="21600"/>
                    </a:lnTo>
                    <a:lnTo>
                      <a:pt x="21600" y="11126"/>
                    </a:lnTo>
                    <a:close/>
                  </a:path>
                </a:pathLst>
              </a:custGeom>
              <a:solidFill>
                <a:schemeClr val="accent4"/>
              </a:solidFill>
              <a:ln w="12700" cap="flat">
                <a:noFill/>
                <a:miter lim="400000"/>
              </a:ln>
              <a:effectLst/>
            </p:spPr>
            <p:txBody>
              <a:bodyPr wrap="square" lIns="45719" tIns="45719" rIns="45719" bIns="4571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474747"/>
                  </a:solidFill>
                  <a:effectLst/>
                  <a:uLnTx/>
                  <a:uFillTx/>
                  <a:latin typeface="Franklin Gothic Book" panose="020B0503020102020204"/>
                  <a:ea typeface="微软雅黑" panose="020B0503020204020204" charset="-122"/>
                  <a:cs typeface="+mn-cs"/>
                </a:endParaRPr>
              </a:p>
            </p:txBody>
          </p:sp>
        </p:grpSp>
        <p:sp>
          <p:nvSpPr>
            <p:cNvPr id="12" name="Rectangle"/>
            <p:cNvSpPr/>
            <p:nvPr/>
          </p:nvSpPr>
          <p:spPr>
            <a:xfrm>
              <a:off x="4613275" y="2525420"/>
              <a:ext cx="3926205" cy="1995805"/>
            </a:xfrm>
            <a:prstGeom prst="rect">
              <a:avLst/>
            </a:prstGeom>
            <a:solidFill>
              <a:schemeClr val="accent6"/>
            </a:solidFill>
            <a:ln w="12700">
              <a:miter lim="400000"/>
            </a:ln>
          </p:spPr>
          <p:txBody>
            <a:bodyPr lIns="144000" rIns="45719" anchor="ct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en-US" i="1" dirty="0">
                  <a:solidFill>
                    <a:schemeClr val="bg1"/>
                  </a:solidFill>
                  <a:sym typeface="+mn-ea"/>
                </a:rPr>
                <a:t>Brand Partnership Healthiness Diagnosis and Assessment. </a:t>
              </a:r>
              <a:endParaRPr lang="en-US" altLang="en-US" i="1" dirty="0">
                <a:solidFill>
                  <a:schemeClr val="bg1"/>
                </a:solidFill>
                <a:sym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lang="en-US" altLang="en-US" sz="1200" i="1" dirty="0">
                  <a:solidFill>
                    <a:schemeClr val="bg1"/>
                  </a:solidFill>
                  <a:sym typeface="+mn-ea"/>
                </a:rPr>
                <a:t> </a:t>
              </a:r>
              <a:endParaRPr kumimoji="0" lang="en-US" altLang="zh-CN" sz="1200" b="0" i="0" u="none" strike="noStrike" kern="1200" cap="none" spc="-5" normalizeH="0" baseline="0" noProof="0" dirty="0">
                <a:ln>
                  <a:noFill/>
                </a:ln>
                <a:solidFill>
                  <a:schemeClr val="bg1"/>
                </a:solidFill>
                <a:effectLst/>
                <a:uLnTx/>
                <a:uFillTx/>
                <a:latin typeface="Franklin Gothic Medium" panose="020B0603020102020204"/>
                <a:ea typeface="微软雅黑" panose="020B0503020204020204" charset="-122"/>
                <a:cs typeface="Franklin Gothic Medium" panose="020B0603020102020204"/>
              </a:endParaRPr>
            </a:p>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5" normalizeH="0" baseline="0" noProof="0" dirty="0">
                <a:ln>
                  <a:noFill/>
                </a:ln>
                <a:solidFill>
                  <a:srgbClr val="FFFFFF"/>
                </a:solidFill>
                <a:effectLst/>
                <a:uLnTx/>
                <a:uFillTx/>
                <a:latin typeface="Franklin Gothic Medium" panose="020B0603020102020204"/>
                <a:ea typeface="微软雅黑" panose="020B0503020204020204" charset="-122"/>
                <a:cs typeface="Franklin Gothic Medium" panose="020B06030201020202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5" normalizeH="0" baseline="0" noProof="0" dirty="0">
                  <a:ln>
                    <a:noFill/>
                  </a:ln>
                  <a:solidFill>
                    <a:srgbClr val="FFFFFF"/>
                  </a:solidFill>
                  <a:effectLst/>
                  <a:uLnTx/>
                  <a:uFillTx/>
                  <a:latin typeface="Franklin Gothic Medium" panose="020B0603020102020204"/>
                  <a:ea typeface="微软雅黑" panose="020B0503020204020204" charset="-122"/>
                  <a:cs typeface="Franklin Gothic Medium" panose="020B0603020102020204"/>
                </a:rPr>
                <a:t>An R3 Report</a:t>
              </a:r>
              <a:br>
                <a:rPr kumimoji="0" lang="en-US" altLang="zh-CN" sz="1400" b="0" i="0" u="none" strike="noStrike" kern="1200" cap="none" spc="-5" normalizeH="0" baseline="0" noProof="0" dirty="0">
                  <a:ln>
                    <a:noFill/>
                  </a:ln>
                  <a:solidFill>
                    <a:srgbClr val="FFFFFF"/>
                  </a:solidFill>
                  <a:effectLst/>
                  <a:uLnTx/>
                  <a:uFillTx/>
                  <a:latin typeface="Franklin Gothic Medium" panose="020B0603020102020204"/>
                  <a:ea typeface="微软雅黑" panose="020B0503020204020204" charset="-122"/>
                  <a:cs typeface="Franklin Gothic Medium" panose="020B0603020102020204"/>
                </a:rPr>
              </a:br>
              <a:endParaRPr kumimoji="0" lang="en-US" altLang="zh-CN" sz="11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Franklin Gothic Medium" panose="020B0603020102020204"/>
              </a:endParaRPr>
            </a:p>
          </p:txBody>
        </p:sp>
        <p:sp>
          <p:nvSpPr>
            <p:cNvPr id="13" name="Oval 12"/>
            <p:cNvSpPr/>
            <p:nvPr/>
          </p:nvSpPr>
          <p:spPr>
            <a:xfrm>
              <a:off x="206732" y="4070265"/>
              <a:ext cx="864000" cy="846534"/>
            </a:xfrm>
            <a:prstGeom prst="ellipse">
              <a:avLst/>
            </a:prstGeom>
            <a:solidFill>
              <a:srgbClr val="FFFFFF"/>
            </a:solidFill>
            <a:ln w="12700">
              <a:miter lim="400000"/>
            </a:ln>
          </p:spPr>
          <p:txBody>
            <a:bodyPr lIns="45719" rIns="45719" anchor="ctr"/>
            <a:lstStyle/>
            <a:p>
              <a:pPr marL="0" marR="0" lvl="0" indent="0" algn="ctr" defTabSz="457200" rtl="0" eaLnBrk="1" fontAlgn="auto" latinLnBrk="0" hangingPunct="1">
                <a:lnSpc>
                  <a:spcPct val="100000"/>
                </a:lnSpc>
                <a:spcBef>
                  <a:spcPts val="0"/>
                </a:spcBef>
                <a:spcAft>
                  <a:spcPts val="0"/>
                </a:spcAft>
                <a:buClrTx/>
                <a:buSzTx/>
                <a:buFontTx/>
                <a:buNone/>
                <a:defRPr>
                  <a:solidFill>
                    <a:srgbClr val="FFFFFF"/>
                  </a:solidFill>
                </a:defRPr>
              </a:pPr>
              <a:endParaRPr kumimoji="0"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endParaRPr>
            </a:p>
          </p:txBody>
        </p:sp>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147" y="4362507"/>
              <a:ext cx="606183" cy="249835"/>
            </a:xfrm>
            <a:prstGeom prst="rect">
              <a:avLst/>
            </a:prstGeom>
          </p:spPr>
        </p:pic>
        <p:sp>
          <p:nvSpPr>
            <p:cNvPr id="8" name="Shape"/>
            <p:cNvSpPr/>
            <p:nvPr/>
          </p:nvSpPr>
          <p:spPr>
            <a:xfrm>
              <a:off x="0" y="3856742"/>
              <a:ext cx="1311275" cy="1286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661"/>
                  </a:lnTo>
                  <a:lnTo>
                    <a:pt x="9821" y="0"/>
                  </a:lnTo>
                  <a:lnTo>
                    <a:pt x="0" y="0"/>
                  </a:lnTo>
                  <a:close/>
                  <a:moveTo>
                    <a:pt x="21600" y="10307"/>
                  </a:moveTo>
                  <a:lnTo>
                    <a:pt x="10512" y="21600"/>
                  </a:lnTo>
                  <a:lnTo>
                    <a:pt x="21600" y="21600"/>
                  </a:lnTo>
                  <a:lnTo>
                    <a:pt x="21600" y="10307"/>
                  </a:lnTo>
                  <a:close/>
                </a:path>
              </a:pathLst>
            </a:custGeom>
            <a:solidFill>
              <a:schemeClr val="accent4"/>
            </a:solidFill>
            <a:ln w="12700">
              <a:miter lim="400000"/>
            </a:ln>
          </p:spPr>
          <p:txBody>
            <a:bodyPr lIns="45719" rIns="45719"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14" name="TextBox 14"/>
            <p:cNvSpPr txBox="1"/>
            <p:nvPr/>
          </p:nvSpPr>
          <p:spPr>
            <a:xfrm>
              <a:off x="149470" y="4897030"/>
              <a:ext cx="901847" cy="230832"/>
            </a:xfrm>
            <a:prstGeom prst="rect">
              <a:avLst/>
            </a:prstGeom>
            <a:ln w="12700">
              <a:miter lim="400000"/>
            </a:ln>
          </p:spPr>
          <p:txBody>
            <a:bodyPr wrap="none" lIns="45719" rIns="45719">
              <a:spAutoFit/>
            </a:bodyPr>
            <a:lstStyle>
              <a:lvl1pPr algn="ctr">
                <a:defRPr sz="900">
                  <a:solidFill>
                    <a:srgbClr val="FFFFFF"/>
                  </a:solidFill>
                  <a:latin typeface="Franklin Gothic Medium" panose="020B0603020102020204"/>
                  <a:ea typeface="Franklin Gothic Medium" panose="020B0603020102020204"/>
                  <a:cs typeface="Franklin Gothic Medium" panose="020B0603020102020204"/>
                  <a:sym typeface="Franklin Gothic Medium" panose="020B0603020102020204"/>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sz="900" b="0" i="0" u="none" strike="noStrike" kern="1200" cap="none" spc="0" normalizeH="0" baseline="0" noProof="0" dirty="0" err="1">
                  <a:ln>
                    <a:noFill/>
                  </a:ln>
                  <a:solidFill>
                    <a:srgbClr val="FFFFFF"/>
                  </a:solidFill>
                  <a:effectLst/>
                  <a:uLnTx/>
                  <a:uFillTx/>
                  <a:latin typeface="Franklin Gothic Medium" panose="020B0603020102020204"/>
                  <a:ea typeface="微软雅黑" panose="020B0503020204020204" charset="-122"/>
                  <a:sym typeface="Franklin Gothic Medium" panose="020B0603020102020204"/>
                </a:rPr>
                <a:t>www.rthree.com</a:t>
              </a:r>
              <a:endParaRPr kumimoji="0" sz="900" b="0" i="0" u="none" strike="noStrike" kern="1200" cap="none" spc="0" normalizeH="0" baseline="0" noProof="0" dirty="0">
                <a:ln>
                  <a:noFill/>
                </a:ln>
                <a:solidFill>
                  <a:srgbClr val="FFFFFF"/>
                </a:solidFill>
                <a:effectLst/>
                <a:uLnTx/>
                <a:uFillTx/>
                <a:latin typeface="Franklin Gothic Medium" panose="020B0603020102020204"/>
                <a:ea typeface="微软雅黑" panose="020B0503020204020204" charset="-122"/>
                <a:sym typeface="Franklin Gothic Medium" panose="020B0603020102020204"/>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Market Overview</a:t>
            </a:r>
            <a:endParaRPr lang="en-US" altLang="zh-CN" sz="1400" dirty="0">
              <a:latin typeface="Franklin Gothic Medium Cond" panose="020B0606030402020204" pitchFamily="34" charset="0"/>
              <a:ea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307975" y="2806700"/>
            <a:ext cx="4735195" cy="147510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372110" y="951230"/>
            <a:ext cx="4671060" cy="1631315"/>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5167630" y="455295"/>
            <a:ext cx="3618865" cy="2604770"/>
          </a:xfrm>
          <a:prstGeom prst="rect">
            <a:avLst/>
          </a:prstGeom>
        </p:spPr>
      </p:pic>
      <p:pic>
        <p:nvPicPr>
          <p:cNvPr id="8" name="图片 7"/>
          <p:cNvPicPr>
            <a:picLocks noChangeAspect="1"/>
          </p:cNvPicPr>
          <p:nvPr>
            <p:custDataLst>
              <p:tags r:id="rId8"/>
            </p:custDataLst>
          </p:nvPr>
        </p:nvPicPr>
        <p:blipFill>
          <a:blip r:embed="rId9"/>
          <a:stretch>
            <a:fillRect/>
          </a:stretch>
        </p:blipFill>
        <p:spPr>
          <a:xfrm>
            <a:off x="5167630" y="3133090"/>
            <a:ext cx="3618865" cy="14566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2" name="文本框 1"/>
          <p:cNvSpPr txBox="1"/>
          <p:nvPr>
            <p:custDataLst>
              <p:tags r:id="rId1"/>
            </p:custDataLst>
          </p:nvPr>
        </p:nvSpPr>
        <p:spPr>
          <a:xfrm>
            <a:off x="419100" y="1116330"/>
            <a:ext cx="8194040" cy="1558925"/>
          </a:xfrm>
          <a:prstGeom prst="rect">
            <a:avLst/>
          </a:prstGeom>
          <a:noFill/>
        </p:spPr>
        <p:txBody>
          <a:bodyPr wrap="square" rtlCol="0" anchor="t">
            <a:noAutofit/>
          </a:bodyPr>
          <a:lstStyle/>
          <a:p>
            <a:pPr>
              <a:lnSpc>
                <a:spcPct val="150000"/>
              </a:lnSpc>
            </a:pPr>
            <a:r>
              <a:rPr lang="en-US" altLang="zh-CN" sz="1200" dirty="0">
                <a:latin typeface="Franklin Gothic Medium Cond" panose="020B0606030402020204" pitchFamily="34" charset="0"/>
                <a:ea typeface="微软雅黑" panose="020B0503020204020204" charset="-122"/>
                <a:sym typeface="+mn-ea"/>
              </a:rPr>
              <a:t>营销面临的主要挑战.  </a:t>
            </a:r>
            <a:endParaRPr lang="en-US" altLang="zh-CN" sz="1200"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endParaRPr lang="zh-CN" altLang="en-US" sz="1000" i="1"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zh-CN" altLang="en-US" sz="1000" dirty="0">
                <a:latin typeface="Franklin Gothic Medium Cond" panose="020B0606030402020204" pitchFamily="34" charset="0"/>
                <a:ea typeface="微软雅黑" panose="020B0503020204020204" charset="-122"/>
                <a:sym typeface="+mn-ea"/>
              </a:rPr>
              <a:t>市场</a:t>
            </a:r>
            <a:r>
              <a:rPr lang="en-US" altLang="zh-CN" sz="1000" dirty="0">
                <a:latin typeface="Franklin Gothic Medium Cond" panose="020B0606030402020204" pitchFamily="34" charset="0"/>
                <a:ea typeface="微软雅黑" panose="020B0503020204020204" charset="-122"/>
                <a:sym typeface="+mn-ea"/>
              </a:rPr>
              <a:t>信心不足。</a:t>
            </a:r>
            <a:r>
              <a:rPr lang="zh-CN" altLang="en-US" sz="1000" dirty="0">
                <a:latin typeface="Franklin Gothic Medium Cond" panose="020B0606030402020204" pitchFamily="34" charset="0"/>
                <a:ea typeface="微软雅黑" panose="020B0503020204020204" charset="-122"/>
                <a:sym typeface="+mn-ea"/>
              </a:rPr>
              <a:t>趋于</a:t>
            </a:r>
            <a:r>
              <a:rPr lang="en-US" altLang="zh-CN" sz="1000" dirty="0">
                <a:latin typeface="Franklin Gothic Medium Cond" panose="020B0606030402020204" pitchFamily="34" charset="0"/>
                <a:ea typeface="微软雅黑" panose="020B0503020204020204" charset="-122"/>
                <a:sym typeface="+mn-ea"/>
              </a:rPr>
              <a:t>多元化投资与保守投资。</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zh-CN" altLang="en-US" sz="1000" dirty="0">
                <a:latin typeface="Franklin Gothic Medium Cond" panose="020B0606030402020204" pitchFamily="34" charset="0"/>
                <a:ea typeface="微软雅黑" panose="020B0503020204020204" charset="-122"/>
                <a:sym typeface="+mn-ea"/>
              </a:rPr>
              <a:t>平衡</a:t>
            </a:r>
            <a:r>
              <a:rPr lang="en-US" altLang="zh-CN" sz="1000" dirty="0">
                <a:latin typeface="Franklin Gothic Medium Cond" panose="020B0606030402020204" pitchFamily="34" charset="0"/>
                <a:ea typeface="微软雅黑" panose="020B0503020204020204" charset="-122"/>
                <a:sym typeface="+mn-ea"/>
              </a:rPr>
              <a:t>品牌vs业绩</a:t>
            </a:r>
            <a:r>
              <a:rPr lang="zh-CN" altLang="en-US" sz="1000" dirty="0">
                <a:latin typeface="Franklin Gothic Medium Cond" panose="020B0606030402020204" pitchFamily="34" charset="0"/>
                <a:ea typeface="微软雅黑" panose="020B0503020204020204" charset="-122"/>
                <a:sym typeface="+mn-ea"/>
              </a:rPr>
              <a:t>，</a:t>
            </a:r>
            <a:r>
              <a:rPr lang="en-US" altLang="zh-CN" sz="1000" dirty="0">
                <a:latin typeface="Franklin Gothic Medium Cond" panose="020B0606030402020204" pitchFamily="34" charset="0"/>
                <a:ea typeface="微软雅黑" panose="020B0503020204020204" charset="-122"/>
                <a:sym typeface="+mn-ea"/>
              </a:rPr>
              <a:t>长期投资vs短期投资。</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营销三大关注点</a:t>
            </a:r>
            <a:r>
              <a:rPr lang="zh-CN" altLang="en-US" sz="1000" dirty="0">
                <a:latin typeface="Franklin Gothic Medium Cond" panose="020B0606030402020204" pitchFamily="34" charset="0"/>
                <a:ea typeface="微软雅黑" panose="020B0503020204020204" charset="-122"/>
                <a:sym typeface="+mn-ea"/>
              </a:rPr>
              <a:t>：</a:t>
            </a:r>
            <a:r>
              <a:rPr lang="en-US" altLang="zh-CN" sz="1000" dirty="0">
                <a:latin typeface="Franklin Gothic Medium Cond" panose="020B0606030402020204" pitchFamily="34" charset="0"/>
                <a:ea typeface="微软雅黑" panose="020B0503020204020204" charset="-122"/>
                <a:sym typeface="+mn-ea"/>
              </a:rPr>
              <a:t>营销投资回报率评估、效果</a:t>
            </a:r>
            <a:r>
              <a:rPr lang="zh-CN" altLang="en-US" sz="1000" dirty="0">
                <a:latin typeface="Franklin Gothic Medium Cond" panose="020B0606030402020204" pitchFamily="34" charset="0"/>
                <a:ea typeface="微软雅黑" panose="020B0503020204020204" charset="-122"/>
                <a:sym typeface="+mn-ea"/>
              </a:rPr>
              <a:t>的</a:t>
            </a:r>
            <a:r>
              <a:rPr lang="en-US" altLang="zh-CN" sz="1000" dirty="0">
                <a:latin typeface="Franklin Gothic Medium Cond" panose="020B0606030402020204" pitchFamily="34" charset="0"/>
                <a:ea typeface="微软雅黑" panose="020B0503020204020204" charset="-122"/>
                <a:sym typeface="+mn-ea"/>
              </a:rPr>
              <a:t>衡量和碎片化的媒体环境。</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营销数字化</a:t>
            </a:r>
            <a:r>
              <a:rPr lang="zh-CN" altLang="en-US" sz="1000" dirty="0">
                <a:latin typeface="Franklin Gothic Medium Cond" panose="020B0606030402020204" pitchFamily="34" charset="0"/>
                <a:ea typeface="微软雅黑" panose="020B0503020204020204" charset="-122"/>
                <a:sym typeface="+mn-ea"/>
              </a:rPr>
              <a:t>进程</a:t>
            </a:r>
            <a:r>
              <a:rPr lang="en-US" altLang="zh-CN" sz="1000" dirty="0">
                <a:latin typeface="Franklin Gothic Medium Cond" panose="020B0606030402020204" pitchFamily="34" charset="0"/>
                <a:ea typeface="微软雅黑" panose="020B0503020204020204" charset="-122"/>
                <a:sym typeface="+mn-ea"/>
              </a:rPr>
              <a:t>。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多样化的消费者触点。 不断上升的数据壁垒。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新技术</a:t>
            </a:r>
            <a:r>
              <a:rPr lang="zh-CN" altLang="en-US" sz="1000" dirty="0">
                <a:latin typeface="Franklin Gothic Medium Cond" panose="020B0606030402020204" pitchFamily="34" charset="0"/>
                <a:ea typeface="微软雅黑" panose="020B0503020204020204" charset="-122"/>
                <a:sym typeface="+mn-ea"/>
              </a:rPr>
              <a:t>带来</a:t>
            </a:r>
            <a:r>
              <a:rPr lang="en-US" altLang="zh-CN" sz="1000" dirty="0">
                <a:latin typeface="Franklin Gothic Medium Cond" panose="020B0606030402020204" pitchFamily="34" charset="0"/>
                <a:ea typeface="微软雅黑" panose="020B0503020204020204" charset="-122"/>
                <a:sym typeface="+mn-ea"/>
              </a:rPr>
              <a:t>新的营销形式。</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提高营销效果的营销工具。</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社交平台的独特</a:t>
            </a:r>
            <a:r>
              <a:rPr lang="zh-CN" altLang="en-US" sz="1000" dirty="0">
                <a:latin typeface="Franklin Gothic Medium Cond" panose="020B0606030402020204" pitchFamily="34" charset="0"/>
                <a:ea typeface="微软雅黑" panose="020B0503020204020204" charset="-122"/>
                <a:sym typeface="+mn-ea"/>
              </a:rPr>
              <a:t>属</a:t>
            </a:r>
            <a:r>
              <a:rPr lang="en-US" altLang="zh-CN" sz="1000" dirty="0">
                <a:latin typeface="Franklin Gothic Medium Cond" panose="020B0606030402020204" pitchFamily="34" charset="0"/>
                <a:ea typeface="微软雅黑" panose="020B0503020204020204" charset="-122"/>
                <a:sym typeface="+mn-ea"/>
              </a:rPr>
              <a:t>性。有针对性的消费者洞察。</a:t>
            </a:r>
            <a:r>
              <a:rPr lang="zh-CN" altLang="en-US" sz="1000" dirty="0">
                <a:latin typeface="Franklin Gothic Medium Cond" panose="020B0606030402020204" pitchFamily="34" charset="0"/>
                <a:ea typeface="微软雅黑" panose="020B0503020204020204" charset="-122"/>
                <a:sym typeface="+mn-ea"/>
              </a:rPr>
              <a:t>关联</a:t>
            </a:r>
            <a:r>
              <a:rPr lang="en-US" altLang="zh-CN" sz="1000" dirty="0">
                <a:latin typeface="Franklin Gothic Medium Cond" panose="020B0606030402020204" pitchFamily="34" charset="0"/>
                <a:ea typeface="微软雅黑" panose="020B0503020204020204" charset="-122"/>
                <a:sym typeface="+mn-ea"/>
              </a:rPr>
              <a:t>内容。精准流量。</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营销协同。从品牌到内容再到销售平台的打通。</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客户体验管理。从公域流量到私域流量。客户忠诚度。 数据隐私。</a:t>
            </a:r>
            <a:endParaRPr lang="en-US" altLang="zh-CN" sz="1000"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endParaRPr lang="en-US" altLang="zh-CN" sz="1000" i="1" dirty="0">
              <a:latin typeface="Franklin Gothic Medium Cond" panose="020B0606030402020204" pitchFamily="34" charset="0"/>
              <a:ea typeface="微软雅黑" panose="020B0503020204020204" charset="-122"/>
              <a:sym typeface="+mn-ea"/>
            </a:endParaRPr>
          </a:p>
          <a:p>
            <a:pPr indent="0">
              <a:lnSpc>
                <a:spcPct val="150000"/>
              </a:lnSpc>
              <a:buNone/>
            </a:pPr>
            <a:endParaRPr lang="en-US" altLang="zh-CN" sz="1200" i="1"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en-US" altLang="zh-CN" sz="1200" u="sng" dirty="0">
              <a:latin typeface="Franklin Gothic Medium Cond" panose="020B0606030402020204" pitchFamily="34" charset="0"/>
              <a:ea typeface="微软雅黑" panose="020B0503020204020204" charset="-122"/>
              <a:sym typeface="+mn-ea"/>
            </a:endParaRPr>
          </a:p>
        </p:txBody>
      </p:sp>
      <p:cxnSp>
        <p:nvCxnSpPr>
          <p:cNvPr id="12" name="直接连接符 11"/>
          <p:cNvCxnSpPr/>
          <p:nvPr>
            <p:custDataLst>
              <p:tags r:id="rId2"/>
            </p:custDataLst>
          </p:nvPr>
        </p:nvCxnSpPr>
        <p:spPr>
          <a:xfrm>
            <a:off x="5236210" y="1223010"/>
            <a:ext cx="0" cy="2840355"/>
          </a:xfrm>
          <a:prstGeom prst="line">
            <a:avLst/>
          </a:prstGeom>
        </p:spPr>
        <p:style>
          <a:lnRef idx="2">
            <a:schemeClr val="accent1"/>
          </a:lnRef>
          <a:fillRef idx="0">
            <a:srgbClr val="FFFFFF"/>
          </a:fillRef>
          <a:effectRef idx="0">
            <a:srgbClr val="FFFFFF"/>
          </a:effectRef>
          <a:fontRef idx="minor">
            <a:schemeClr val="tx1"/>
          </a:fontRef>
        </p:style>
      </p:cxnSp>
      <p:sp>
        <p:nvSpPr>
          <p:cNvPr id="5" name="标题 4"/>
          <p:cNvSpPr>
            <a:spLocks noGrp="1"/>
          </p:cNvSpPr>
          <p:nvPr>
            <p:ph type="title"/>
            <p:custDataLst>
              <p:tags r:id="rId3"/>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
        <p:nvSpPr>
          <p:cNvPr id="374" name="textbox 374"/>
          <p:cNvSpPr/>
          <p:nvPr/>
        </p:nvSpPr>
        <p:spPr>
          <a:xfrm>
            <a:off x="5426075" y="1223010"/>
            <a:ext cx="3305810" cy="918845"/>
          </a:xfrm>
          <a:prstGeom prst="rect">
            <a:avLst/>
          </a:prstGeom>
        </p:spPr>
        <p:txBody>
          <a:bodyPr vert="horz" wrap="square" lIns="0" tIns="0" rIns="0" bIns="0"/>
          <a:lstStyle/>
          <a:p>
            <a:pPr algn="l" rtl="0" eaLnBrk="0">
              <a:lnSpc>
                <a:spcPct val="93000"/>
              </a:lnSpc>
            </a:pPr>
            <a:endParaRPr lang="en-US" altLang="en-US" sz="100" dirty="0"/>
          </a:p>
          <a:p>
            <a:pPr marL="12700" indent="1270" algn="l" rtl="0" eaLnBrk="0">
              <a:lnSpc>
                <a:spcPct val="117000"/>
              </a:lnSpc>
            </a:pPr>
            <a:r>
              <a:rPr sz="1000" kern="0" spc="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胜三在营销领域里有着跨品类的持续的项目积累，同时每年我们也会和上百位不同企业</a:t>
            </a:r>
            <a:r>
              <a:rPr sz="1000" kern="0" spc="2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 </a:t>
            </a:r>
            <a:r>
              <a:rPr sz="1000" kern="0" spc="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的营销专家进行探讨，洞察和总结不断变化的营销环境下的核心挑战和趋势。在此项研</a:t>
            </a:r>
            <a:r>
              <a:rPr sz="1000"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 究中，要特别感谢以下四位营销专家的深入见解：</a:t>
            </a:r>
            <a:r>
              <a:rPr sz="1000" b="1"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李志刚</a:t>
            </a:r>
            <a:r>
              <a:rPr sz="1000"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（嘉士</a:t>
            </a:r>
            <a:r>
              <a:rPr sz="1000" kern="0" spc="2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伯集团，中国市场总</a:t>
            </a:r>
            <a:r>
              <a:rPr sz="1000" kern="0" spc="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 </a:t>
            </a:r>
            <a:r>
              <a:rPr sz="1000"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裁</a:t>
            </a:r>
            <a:r>
              <a:rPr sz="1000" kern="0" spc="-2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a:t>
            </a:r>
            <a:r>
              <a:rPr sz="1000" b="1"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冯恩</a:t>
            </a:r>
            <a:r>
              <a:rPr sz="1000"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（三星电子，大中华区首席市场官</a:t>
            </a:r>
            <a:r>
              <a:rPr sz="1000" kern="0" spc="-2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a:t>
            </a:r>
            <a:r>
              <a:rPr sz="1000" b="1"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李选平</a:t>
            </a:r>
            <a:r>
              <a:rPr sz="1000" kern="0" spc="3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（林肯中</a:t>
            </a:r>
            <a:r>
              <a:rPr sz="1000" kern="0" spc="2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国，市场营销、客户 </a:t>
            </a:r>
            <a:r>
              <a:rPr sz="1000" kern="0" spc="1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体验及售后服务执行副总裁</a:t>
            </a:r>
            <a:r>
              <a:rPr sz="1000" kern="0" spc="-4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a:t>
            </a:r>
            <a:r>
              <a:rPr sz="1000" b="1" kern="0" spc="1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宋娟</a:t>
            </a:r>
            <a:r>
              <a:rPr sz="1000" b="1" kern="0" spc="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娟</a:t>
            </a:r>
            <a:r>
              <a:rPr sz="1000" kern="0" spc="0" dirty="0">
                <a:solidFill>
                  <a:srgbClr val="58585B">
                    <a:alpha val="100000"/>
                  </a:srgbClr>
                </a:solidFill>
                <a:latin typeface="Microsoft YaHei UI" panose="020B0503020204020204" charset="-122"/>
                <a:ea typeface="Microsoft YaHei UI" panose="020B0503020204020204" charset="-122"/>
                <a:cs typeface="Microsoft YaHei UI" panose="020B0503020204020204" charset="-122"/>
              </a:rPr>
              <a:t>（蒙牛集团，市场资源管理部负责人）</a:t>
            </a:r>
            <a:endParaRPr lang="en-US"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
        <p:nvSpPr>
          <p:cNvPr id="2" name="文本框 1"/>
          <p:cNvSpPr txBox="1"/>
          <p:nvPr>
            <p:custDataLst>
              <p:tags r:id="rId2"/>
            </p:custDataLst>
          </p:nvPr>
        </p:nvSpPr>
        <p:spPr>
          <a:xfrm>
            <a:off x="419100" y="1116330"/>
            <a:ext cx="8194040" cy="1558925"/>
          </a:xfrm>
          <a:prstGeom prst="rect">
            <a:avLst/>
          </a:prstGeom>
          <a:noFill/>
        </p:spPr>
        <p:txBody>
          <a:bodyPr wrap="square" rtlCol="0" anchor="t">
            <a:noAutofit/>
          </a:bodyPr>
          <a:lstStyle/>
          <a:p>
            <a:pPr>
              <a:lnSpc>
                <a:spcPct val="150000"/>
              </a:lnSpc>
            </a:pPr>
            <a:r>
              <a:rPr lang="en-US" altLang="zh-CN" sz="1200" dirty="0">
                <a:latin typeface="Franklin Gothic Medium Cond" panose="020B0606030402020204" pitchFamily="34" charset="0"/>
                <a:ea typeface="微软雅黑" panose="020B0503020204020204" charset="-122"/>
                <a:sym typeface="+mn-ea"/>
              </a:rPr>
              <a:t>THE KEY MARKETING CHALLENGES.  </a:t>
            </a:r>
            <a:endParaRPr lang="en-US" altLang="zh-CN" sz="1200"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endParaRPr lang="zh-CN" altLang="en-US" sz="1000" i="1"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Low confidence. Diversified and Conservative Investment.</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Brand vs Performance. Long-term vs Short-term investment.</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Marketing ROI assessment, effectiveness measurement and fragmented media environment.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Marketing digitalization.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The diversified consumer touch points.  The rising data barrier.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New Technology. New Marketing Format.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The marketing tools to enhance the marketing effectiveness.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Social uniqness. Targeted Consumer Insight. Relevant Content. Precised Traffic.</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Marketing collaboration. From brand to content to sales platforms. </a:t>
            </a:r>
            <a:endParaRPr lang="en-US" altLang="zh-CN" sz="1000" dirty="0">
              <a:latin typeface="Franklin Gothic Medium Cond" panose="020B0606030402020204" pitchFamily="34" charset="0"/>
              <a:ea typeface="微软雅黑" panose="020B0503020204020204" charset="-122"/>
              <a:sym typeface="+mn-ea"/>
            </a:endParaRPr>
          </a:p>
          <a:p>
            <a:pPr marL="228600" indent="-228600">
              <a:lnSpc>
                <a:spcPct val="150000"/>
              </a:lnSpc>
              <a:buFont typeface="Arial" panose="020B0604020202020204" pitchFamily="34" charset="0"/>
              <a:buAutoNum type="arabicPeriod"/>
            </a:pPr>
            <a:r>
              <a:rPr lang="en-US" altLang="zh-CN" sz="1000" dirty="0">
                <a:latin typeface="Franklin Gothic Medium Cond" panose="020B0606030402020204" pitchFamily="34" charset="0"/>
                <a:ea typeface="微软雅黑" panose="020B0503020204020204" charset="-122"/>
                <a:sym typeface="+mn-ea"/>
              </a:rPr>
              <a:t>Customer Experience Management. Public Traffic to Private Traffic. Customer Loyalty.  Data Privacy. </a:t>
            </a:r>
            <a:endParaRPr lang="en-US" altLang="zh-CN" sz="1000"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endParaRPr lang="en-US" altLang="zh-CN" sz="1000" i="1" dirty="0">
              <a:latin typeface="Franklin Gothic Medium Cond" panose="020B0606030402020204" pitchFamily="34" charset="0"/>
              <a:ea typeface="微软雅黑" panose="020B0503020204020204" charset="-122"/>
              <a:sym typeface="+mn-ea"/>
            </a:endParaRPr>
          </a:p>
          <a:p>
            <a:pPr indent="0">
              <a:lnSpc>
                <a:spcPct val="150000"/>
              </a:lnSpc>
              <a:buNone/>
            </a:pPr>
            <a:endParaRPr lang="en-US" altLang="zh-CN" sz="1200" i="1"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en-US" altLang="zh-CN" sz="1200" u="sng" dirty="0">
              <a:latin typeface="Franklin Gothic Medium Cond" panose="020B0606030402020204" pitchFamily="34" charset="0"/>
              <a:ea typeface="微软雅黑" panose="020B0503020204020204" charset="-122"/>
              <a:sym typeface="+mn-ea"/>
            </a:endParaRPr>
          </a:p>
        </p:txBody>
      </p:sp>
      <p:cxnSp>
        <p:nvCxnSpPr>
          <p:cNvPr id="12" name="直接连接符 11"/>
          <p:cNvCxnSpPr/>
          <p:nvPr>
            <p:custDataLst>
              <p:tags r:id="rId3"/>
            </p:custDataLst>
          </p:nvPr>
        </p:nvCxnSpPr>
        <p:spPr>
          <a:xfrm>
            <a:off x="5847715" y="1223010"/>
            <a:ext cx="0" cy="2840355"/>
          </a:xfrm>
          <a:prstGeom prst="line">
            <a:avLst/>
          </a:prstGeom>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4"/>
            </p:custDataLst>
          </p:nvPr>
        </p:nvSpPr>
        <p:spPr>
          <a:xfrm>
            <a:off x="6115685" y="2586990"/>
            <a:ext cx="2915920" cy="1476375"/>
          </a:xfrm>
          <a:prstGeom prst="rect">
            <a:avLst/>
          </a:prstGeom>
          <a:noFill/>
        </p:spPr>
        <p:txBody>
          <a:bodyPr wrap="square" rtlCol="0" anchor="t">
            <a:spAutoFit/>
          </a:bodyPr>
          <a:lstStyle/>
          <a:p>
            <a:pPr algn="l">
              <a:lnSpc>
                <a:spcPct val="150000"/>
              </a:lnSpc>
            </a:pPr>
            <a:r>
              <a:rPr lang="en-US" altLang="zh-CN" sz="1000" i="1" dirty="0">
                <a:latin typeface="Franklin Gothic Medium Cond" panose="020B0606030402020204" pitchFamily="34" charset="0"/>
                <a:ea typeface="微软雅黑" panose="020B0503020204020204" charset="-122"/>
                <a:sym typeface="+mn-ea"/>
              </a:rPr>
              <a:t>CK Lee,  President, Carlsberg China</a:t>
            </a:r>
            <a:endParaRPr lang="en-US" altLang="zh-CN" sz="1000" i="1" dirty="0">
              <a:latin typeface="Franklin Gothic Medium Cond" panose="020B0606030402020204" pitchFamily="34" charset="0"/>
              <a:ea typeface="微软雅黑" panose="020B0503020204020204" charset="-122"/>
              <a:sym typeface="+mn-ea"/>
            </a:endParaRPr>
          </a:p>
          <a:p>
            <a:pPr algn="l">
              <a:lnSpc>
                <a:spcPct val="150000"/>
              </a:lnSpc>
            </a:pPr>
            <a:r>
              <a:rPr lang="en-US" altLang="zh-CN" sz="1000" i="1" dirty="0">
                <a:latin typeface="Franklin Gothic Medium Cond" panose="020B0606030402020204" pitchFamily="34" charset="0"/>
                <a:ea typeface="微软雅黑" panose="020B0503020204020204" charset="-122"/>
                <a:sym typeface="+mn-ea"/>
              </a:rPr>
              <a:t>Feng En, CMO, Samsung Greater China</a:t>
            </a:r>
            <a:endParaRPr lang="en-US" altLang="zh-CN" sz="1000" i="1" dirty="0">
              <a:latin typeface="Franklin Gothic Medium Cond" panose="020B0606030402020204" pitchFamily="34" charset="0"/>
              <a:ea typeface="微软雅黑" panose="020B0503020204020204" charset="-122"/>
              <a:sym typeface="+mn-ea"/>
            </a:endParaRPr>
          </a:p>
          <a:p>
            <a:pPr algn="l">
              <a:lnSpc>
                <a:spcPct val="150000"/>
              </a:lnSpc>
            </a:pPr>
            <a:r>
              <a:rPr lang="en-US" altLang="zh-CN" sz="1000" i="1" dirty="0">
                <a:latin typeface="Franklin Gothic Medium Cond" panose="020B0606030402020204" pitchFamily="34" charset="0"/>
                <a:ea typeface="微软雅黑" panose="020B0503020204020204" charset="-122"/>
                <a:sym typeface="+mn-ea"/>
              </a:rPr>
              <a:t>Robbie Li, VP of Marketing, Customer Experience &amp; After-sales Service Lincoln</a:t>
            </a:r>
            <a:endParaRPr lang="en-US" altLang="zh-CN" sz="1000" i="1" dirty="0">
              <a:latin typeface="Franklin Gothic Medium Cond" panose="020B0606030402020204" pitchFamily="34" charset="0"/>
              <a:ea typeface="微软雅黑" panose="020B0503020204020204" charset="-122"/>
              <a:sym typeface="+mn-ea"/>
            </a:endParaRPr>
          </a:p>
          <a:p>
            <a:pPr algn="l">
              <a:lnSpc>
                <a:spcPct val="150000"/>
              </a:lnSpc>
            </a:pPr>
            <a:r>
              <a:rPr lang="en-US" altLang="zh-CN" sz="1000" i="1" dirty="0">
                <a:latin typeface="Franklin Gothic Medium Cond" panose="020B0606030402020204" pitchFamily="34" charset="0"/>
                <a:ea typeface="微软雅黑" panose="020B0503020204020204" charset="-122"/>
                <a:sym typeface="+mn-ea"/>
              </a:rPr>
              <a:t>Selina Song, Head of Marketing Resource Management, Mengniu</a:t>
            </a:r>
            <a:endParaRPr lang="en-US" altLang="zh-CN" sz="1000" i="1" dirty="0">
              <a:latin typeface="Franklin Gothic Medium Cond" panose="020B0606030402020204" pitchFamily="34" charset="0"/>
              <a:ea typeface="微软雅黑" panose="020B0503020204020204" charset="-122"/>
              <a:sym typeface="+mn-ea"/>
            </a:endParaRPr>
          </a:p>
        </p:txBody>
      </p:sp>
      <p:sp>
        <p:nvSpPr>
          <p:cNvPr id="4" name="文本框 3"/>
          <p:cNvSpPr txBox="1"/>
          <p:nvPr/>
        </p:nvSpPr>
        <p:spPr>
          <a:xfrm>
            <a:off x="6115685" y="1116330"/>
            <a:ext cx="2630805" cy="1476375"/>
          </a:xfrm>
          <a:prstGeom prst="rect">
            <a:avLst/>
          </a:prstGeom>
          <a:noFill/>
        </p:spPr>
        <p:txBody>
          <a:bodyPr wrap="square" rtlCol="0" anchor="t">
            <a:spAutoFit/>
          </a:bodyPr>
          <a:lstStyle/>
          <a:p>
            <a:r>
              <a:rPr lang="zh-CN" altLang="en-US" sz="1000">
                <a:latin typeface="Franklin Gothic Book" panose="020B0503020102020204" charset="0"/>
                <a:cs typeface="Franklin Gothic Book" panose="020B0503020102020204" charset="0"/>
              </a:rPr>
              <a:t>R3 has a long track record of delivering projects across a wide range of categories, and each year we meet with hundreds of marketing professionals from a variety of organizations to gain insights and summarize the core challenges and trends in the ever-changing marketing landscape. In this study, we would like to thank the following four marketing experts for their insights:</a:t>
            </a:r>
            <a:endParaRPr lang="zh-CN" altLang="en-US" sz="1000">
              <a:latin typeface="Franklin Gothic Book" panose="020B0503020102020204" charset="0"/>
              <a:cs typeface="Franklin Gothic Book" panose="020B05030201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680" y="2302510"/>
            <a:ext cx="4963795" cy="815975"/>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1. </a:t>
            </a:r>
            <a:r>
              <a:rPr lang="en-US" altLang="zh-CN" sz="2000" dirty="0">
                <a:latin typeface="Franklin Gothic Medium Cond" panose="020B0606030402020204" pitchFamily="34" charset="0"/>
                <a:ea typeface="微软雅黑" panose="020B0503020204020204" charset="-122"/>
                <a:sym typeface="+mn-ea"/>
              </a:rPr>
              <a:t> 市场信心不足。</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趋</a:t>
            </a:r>
            <a:r>
              <a:rPr lang="zh-CN" altLang="en-US" sz="2000" dirty="0">
                <a:latin typeface="Franklin Gothic Medium Cond" panose="020B0606030402020204" pitchFamily="34" charset="0"/>
                <a:ea typeface="微软雅黑" panose="020B0503020204020204" charset="-122"/>
                <a:sym typeface="+mn-ea"/>
              </a:rPr>
              <a:t>于</a:t>
            </a:r>
            <a:r>
              <a:rPr lang="en-US" altLang="zh-CN" sz="2000" dirty="0">
                <a:latin typeface="Franklin Gothic Medium Cond" panose="020B0606030402020204" pitchFamily="34" charset="0"/>
                <a:ea typeface="微软雅黑" panose="020B0503020204020204" charset="-122"/>
                <a:sym typeface="+mn-ea"/>
              </a:rPr>
              <a:t>多元化投资与保守投资</a:t>
            </a:r>
            <a:r>
              <a:rPr lang="zh-CN" altLang="en-US" sz="2000" dirty="0">
                <a:latin typeface="Franklin Gothic Medium Cond" panose="020B0606030402020204" pitchFamily="34" charset="0"/>
                <a:ea typeface="微软雅黑" panose="020B0503020204020204" charset="-122"/>
                <a:sym typeface="+mn-ea"/>
              </a:rPr>
              <a:t>。</a:t>
            </a:r>
            <a:endParaRPr lang="zh-CN" altLang="en-US"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680" y="2302510"/>
            <a:ext cx="4963795" cy="815975"/>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1. </a:t>
            </a:r>
            <a:r>
              <a:rPr lang="en-US" altLang="zh-CN" sz="2000" dirty="0">
                <a:latin typeface="Franklin Gothic Medium Cond" panose="020B0606030402020204" pitchFamily="34" charset="0"/>
                <a:ea typeface="微软雅黑" panose="020B0503020204020204" charset="-122"/>
                <a:sym typeface="+mn-ea"/>
              </a:rPr>
              <a:t> Lack of confidence.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Diversified and Conservative Investment.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14" name="文本框 13"/>
          <p:cNvSpPr txBox="1"/>
          <p:nvPr/>
        </p:nvSpPr>
        <p:spPr>
          <a:xfrm>
            <a:off x="390525" y="2094865"/>
            <a:ext cx="3581400" cy="645160"/>
          </a:xfrm>
          <a:prstGeom prst="rect">
            <a:avLst/>
          </a:prstGeom>
          <a:noFill/>
        </p:spPr>
        <p:txBody>
          <a:bodyPr wrap="square" rtlCol="0" anchor="t">
            <a:spAutoFit/>
          </a:bodyPr>
          <a:lstStyle/>
          <a:p>
            <a:pPr>
              <a:lnSpc>
                <a:spcPct val="150000"/>
              </a:lnSpc>
            </a:pPr>
            <a:r>
              <a:rPr lang="en-US" altLang="zh-CN" sz="1200" dirty="0">
                <a:latin typeface="Franklin Gothic Medium Cond" panose="020B0606030402020204" pitchFamily="34" charset="0"/>
                <a:ea typeface="微软雅黑" panose="020B0503020204020204" charset="-122"/>
                <a:sym typeface="+mn-ea"/>
              </a:rPr>
              <a:t>尽管经济环境 "缓慢上升"。品牌仍对经营业绩缺乏信心，从而影响了营销预算的投入。</a:t>
            </a:r>
            <a:endParaRPr lang="en-US" altLang="zh-CN" sz="1200" dirty="0">
              <a:latin typeface="Franklin Gothic Medium Cond" panose="020B0606030402020204" pitchFamily="34" charset="0"/>
              <a:ea typeface="微软雅黑" panose="020B0503020204020204" charset="-122"/>
              <a:sym typeface="+mn-ea"/>
            </a:endParaRPr>
          </a:p>
        </p:txBody>
      </p:sp>
      <p:sp>
        <p:nvSpPr>
          <p:cNvPr id="5" name="文本框 4"/>
          <p:cNvSpPr txBox="1"/>
          <p:nvPr>
            <p:custDataLst>
              <p:tags r:id="rId1"/>
            </p:custDataLst>
          </p:nvPr>
        </p:nvSpPr>
        <p:spPr>
          <a:xfrm>
            <a:off x="472440" y="4500880"/>
            <a:ext cx="8199120" cy="275590"/>
          </a:xfrm>
          <a:prstGeom prst="rect">
            <a:avLst/>
          </a:prstGeom>
          <a:noFill/>
        </p:spPr>
        <p:txBody>
          <a:bodyPr wrap="square" rtlCol="0">
            <a:spAutoFit/>
          </a:bodyPr>
          <a:lstStyle/>
          <a:p>
            <a:pPr indent="0" algn="r">
              <a:lnSpc>
                <a:spcPct val="100000"/>
              </a:lnSpc>
              <a:buNone/>
            </a:pPr>
            <a:r>
              <a:rPr lang="en-US" altLang="zh-CN" sz="600" i="1" dirty="0">
                <a:ea typeface="微软雅黑" panose="020B0503020204020204" charset="-122"/>
                <a:cs typeface="+mn-lt"/>
                <a:sym typeface="+mn-ea"/>
              </a:rPr>
              <a:t>Data Reference: </a:t>
            </a:r>
            <a:endParaRPr lang="en-US" altLang="zh-CN" sz="600" i="1" dirty="0">
              <a:ea typeface="微软雅黑" panose="020B0503020204020204" charset="-122"/>
              <a:cs typeface="+mn-lt"/>
              <a:sym typeface="+mn-ea"/>
            </a:endParaRPr>
          </a:p>
          <a:p>
            <a:pPr indent="0" algn="r">
              <a:lnSpc>
                <a:spcPct val="100000"/>
              </a:lnSpc>
              <a:buNone/>
            </a:pPr>
            <a:r>
              <a:rPr lang="en-US" altLang="zh-CN" sz="600" i="1" dirty="0">
                <a:ea typeface="微软雅黑" panose="020B0503020204020204" charset="-122"/>
                <a:cs typeface="+mn-lt"/>
                <a:sym typeface="+mn-ea"/>
              </a:rPr>
              <a:t>CTR</a:t>
            </a:r>
            <a:r>
              <a:rPr lang="zh-CN" altLang="en-US" sz="600" i="1" dirty="0">
                <a:ea typeface="微软雅黑" panose="020B0503020204020204" charset="-122"/>
                <a:cs typeface="+mn-lt"/>
                <a:sym typeface="+mn-ea"/>
              </a:rPr>
              <a:t>央视市场研究</a:t>
            </a:r>
            <a:r>
              <a:rPr lang="en-US" altLang="zh-CN" sz="600" i="1" dirty="0">
                <a:ea typeface="微软雅黑" panose="020B0503020204020204" charset="-122"/>
                <a:cs typeface="+mn-lt"/>
                <a:sym typeface="+mn-ea"/>
              </a:rPr>
              <a:t>  - 2023</a:t>
            </a:r>
            <a:r>
              <a:rPr lang="zh-CN" altLang="en-US" sz="600" i="1" dirty="0">
                <a:ea typeface="微软雅黑" panose="020B0503020204020204" charset="-122"/>
                <a:cs typeface="+mn-lt"/>
                <a:sym typeface="+mn-ea"/>
              </a:rPr>
              <a:t>中国广告主营销趋势调查报告</a:t>
            </a:r>
            <a:endParaRPr lang="zh-CN" altLang="en-US" sz="600" i="1" dirty="0">
              <a:ea typeface="微软雅黑" panose="020B0503020204020204" charset="-122"/>
              <a:cs typeface="+mn-lt"/>
              <a:sym typeface="+mn-ea"/>
            </a:endParaRPr>
          </a:p>
        </p:txBody>
      </p:sp>
      <p:sp>
        <p:nvSpPr>
          <p:cNvPr id="7" name="标题 6"/>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pic>
        <p:nvPicPr>
          <p:cNvPr id="9" name="图片 8"/>
          <p:cNvPicPr>
            <a:picLocks noChangeAspect="1"/>
          </p:cNvPicPr>
          <p:nvPr>
            <p:custDataLst>
              <p:tags r:id="rId3"/>
            </p:custDataLst>
          </p:nvPr>
        </p:nvPicPr>
        <p:blipFill>
          <a:blip r:embed="rId4"/>
          <a:stretch>
            <a:fillRect/>
          </a:stretch>
        </p:blipFill>
        <p:spPr>
          <a:xfrm>
            <a:off x="4572000" y="671830"/>
            <a:ext cx="4031615" cy="184531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4652010" y="2738755"/>
            <a:ext cx="4019550" cy="17824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2" name="标题 1"/>
          <p:cNvSpPr>
            <a:spLocks noGrp="1"/>
          </p:cNvSpPr>
          <p:nvPr>
            <p:ph type="title"/>
          </p:nvPr>
        </p:nvSpPr>
        <p:spPr/>
        <p:txBody>
          <a:bodyPr wrap="square" anchor="t">
            <a:noAutofit/>
          </a:bodyPr>
          <a:lstStyle/>
          <a:p>
            <a:br>
              <a:rPr lang="en-US" altLang="zh-CN" dirty="0">
                <a:latin typeface="Franklin Gothic Medium Cond" panose="020B0606030402020204" pitchFamily="34" charset="0"/>
                <a:ea typeface="微软雅黑" panose="020B0503020204020204" charset="-122"/>
              </a:rPr>
            </a:br>
            <a:br>
              <a:rPr lang="en-US" altLang="zh-CN" dirty="0">
                <a:latin typeface="Franklin Gothic Medium Cond" panose="020B0606030402020204" pitchFamily="34" charset="0"/>
                <a:ea typeface="微软雅黑" panose="020B0503020204020204" charset="-122"/>
              </a:rPr>
            </a:br>
            <a:endParaRPr lang="en-US" altLang="zh-CN" sz="1400" dirty="0">
              <a:latin typeface="Franklin Gothic Medium Cond" panose="020B0606030402020204" pitchFamily="34" charset="0"/>
              <a:ea typeface="微软雅黑" panose="020B0503020204020204" charset="-122"/>
            </a:endParaRPr>
          </a:p>
        </p:txBody>
      </p:sp>
      <p:sp>
        <p:nvSpPr>
          <p:cNvPr id="14" name="文本框 13"/>
          <p:cNvSpPr txBox="1"/>
          <p:nvPr/>
        </p:nvSpPr>
        <p:spPr>
          <a:xfrm>
            <a:off x="390525" y="2094865"/>
            <a:ext cx="3581400" cy="922020"/>
          </a:xfrm>
          <a:prstGeom prst="rect">
            <a:avLst/>
          </a:prstGeom>
          <a:noFill/>
        </p:spPr>
        <p:txBody>
          <a:bodyPr wrap="square" rtlCol="0" anchor="t">
            <a:spAutoFit/>
          </a:bodyPr>
          <a:lstStyle/>
          <a:p>
            <a:pPr>
              <a:lnSpc>
                <a:spcPct val="150000"/>
              </a:lnSpc>
            </a:pPr>
            <a:r>
              <a:rPr lang="en-US" altLang="zh-CN" sz="1200" dirty="0">
                <a:latin typeface="Franklin Gothic Medium Cond" panose="020B0606030402020204" pitchFamily="34" charset="0"/>
                <a:ea typeface="微软雅黑" panose="020B0503020204020204" charset="-122"/>
                <a:sym typeface="+mn-ea"/>
              </a:rPr>
              <a:t>Despite the ‘slow rising’ economic environment. Brands are still lack of confidence in business performance, which impacts the marketing budget investment. </a:t>
            </a:r>
            <a:endParaRPr lang="en-US" altLang="zh-CN" sz="1200" dirty="0">
              <a:latin typeface="Franklin Gothic Medium Cond" panose="020B0606030402020204" pitchFamily="34" charset="0"/>
              <a:ea typeface="微软雅黑" panose="020B0503020204020204" charset="-122"/>
              <a:sym typeface="+mn-ea"/>
            </a:endParaRPr>
          </a:p>
        </p:txBody>
      </p:sp>
      <p:sp>
        <p:nvSpPr>
          <p:cNvPr id="15" name="标题 12"/>
          <p:cNvSpPr>
            <a:spLocks noGrp="1"/>
          </p:cNvSpPr>
          <p:nvPr>
            <p:custDataLst>
              <p:tags r:id="rId1"/>
            </p:custDataLst>
          </p:nvPr>
        </p:nvSpPr>
        <p:spPr>
          <a:xfrm>
            <a:off x="308016" y="321369"/>
            <a:ext cx="6116534" cy="629678"/>
          </a:xfr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
        <p:nvSpPr>
          <p:cNvPr id="5" name="文本框 4"/>
          <p:cNvSpPr txBox="1"/>
          <p:nvPr>
            <p:custDataLst>
              <p:tags r:id="rId2"/>
            </p:custDataLst>
          </p:nvPr>
        </p:nvSpPr>
        <p:spPr>
          <a:xfrm>
            <a:off x="472440" y="4500880"/>
            <a:ext cx="8199120" cy="337185"/>
          </a:xfrm>
          <a:prstGeom prst="rect">
            <a:avLst/>
          </a:prstGeom>
          <a:noFill/>
        </p:spPr>
        <p:txBody>
          <a:bodyPr wrap="square" rtlCol="0">
            <a:spAutoFit/>
          </a:bodyPr>
          <a:lstStyle/>
          <a:p>
            <a:pPr indent="0">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nSpc>
                <a:spcPct val="100000"/>
              </a:lnSpc>
              <a:buNone/>
            </a:pPr>
            <a:r>
              <a:rPr lang="en-US" altLang="zh-CN" sz="800" i="1" dirty="0">
                <a:ea typeface="微软雅黑" panose="020B0503020204020204" charset="-122"/>
                <a:cs typeface="+mn-lt"/>
                <a:sym typeface="+mn-ea"/>
              </a:rPr>
              <a:t>CTR</a:t>
            </a:r>
            <a:r>
              <a:rPr lang="zh-CN" altLang="en-US" sz="800" i="1" dirty="0">
                <a:ea typeface="微软雅黑" panose="020B0503020204020204" charset="-122"/>
                <a:cs typeface="+mn-lt"/>
                <a:sym typeface="+mn-ea"/>
              </a:rPr>
              <a:t>央视市场研究</a:t>
            </a:r>
            <a:r>
              <a:rPr lang="en-US" altLang="zh-CN" sz="800" i="1" dirty="0">
                <a:ea typeface="微软雅黑" panose="020B0503020204020204" charset="-122"/>
                <a:cs typeface="+mn-lt"/>
                <a:sym typeface="+mn-ea"/>
              </a:rPr>
              <a:t>  - 2023</a:t>
            </a:r>
            <a:r>
              <a:rPr lang="zh-CN" altLang="en-US" sz="800" i="1" dirty="0">
                <a:ea typeface="微软雅黑" panose="020B0503020204020204" charset="-122"/>
                <a:cs typeface="+mn-lt"/>
                <a:sym typeface="+mn-ea"/>
              </a:rPr>
              <a:t>中国广告主营销趋势调查报告</a:t>
            </a:r>
            <a:endParaRPr lang="zh-CN" altLang="en-US" sz="800" i="1" dirty="0">
              <a:ea typeface="微软雅黑" panose="020B0503020204020204" charset="-122"/>
              <a:cs typeface="+mn-lt"/>
              <a:sym typeface="+mn-ea"/>
            </a:endParaRPr>
          </a:p>
        </p:txBody>
      </p:sp>
      <p:pic>
        <p:nvPicPr>
          <p:cNvPr id="7" name="图片 6"/>
          <p:cNvPicPr>
            <a:picLocks noChangeAspect="1"/>
          </p:cNvPicPr>
          <p:nvPr/>
        </p:nvPicPr>
        <p:blipFill>
          <a:blip r:embed="rId3"/>
          <a:stretch>
            <a:fillRect/>
          </a:stretch>
        </p:blipFill>
        <p:spPr>
          <a:xfrm>
            <a:off x="4192905" y="321310"/>
            <a:ext cx="4527550" cy="2156460"/>
          </a:xfrm>
          <a:prstGeom prst="rect">
            <a:avLst/>
          </a:prstGeom>
        </p:spPr>
      </p:pic>
      <p:pic>
        <p:nvPicPr>
          <p:cNvPr id="9" name="图片 8"/>
          <p:cNvPicPr>
            <a:picLocks noChangeAspect="1"/>
          </p:cNvPicPr>
          <p:nvPr/>
        </p:nvPicPr>
        <p:blipFill>
          <a:blip r:embed="rId4"/>
          <a:stretch>
            <a:fillRect/>
          </a:stretch>
        </p:blipFill>
        <p:spPr>
          <a:xfrm>
            <a:off x="4309745" y="2717165"/>
            <a:ext cx="4690745" cy="20466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2" name="标题 1"/>
          <p:cNvSpPr>
            <a:spLocks noGrp="1"/>
          </p:cNvSpPr>
          <p:nvPr>
            <p:ph type="title"/>
          </p:nvPr>
        </p:nvSpPr>
        <p:spPr/>
        <p:txBody>
          <a:bodyPr wrap="square" anchor="t">
            <a:noAutofit/>
          </a:bodyPr>
          <a:lstStyle/>
          <a:p>
            <a:br>
              <a:rPr lang="en-US" altLang="zh-CN" dirty="0">
                <a:latin typeface="Franklin Gothic Medium Cond" panose="020B0606030402020204" pitchFamily="34" charset="0"/>
                <a:ea typeface="微软雅黑" panose="020B0503020204020204" charset="-122"/>
              </a:rPr>
            </a:br>
            <a:br>
              <a:rPr lang="en-US" altLang="zh-CN" dirty="0">
                <a:latin typeface="Franklin Gothic Medium Cond" panose="020B0606030402020204" pitchFamily="34" charset="0"/>
                <a:ea typeface="微软雅黑" panose="020B0503020204020204" charset="-122"/>
              </a:rPr>
            </a:br>
            <a:endParaRPr lang="en-US" altLang="zh-CN" sz="1400" dirty="0">
              <a:latin typeface="Franklin Gothic Medium Cond" panose="020B0606030402020204" pitchFamily="34" charset="0"/>
              <a:ea typeface="微软雅黑" panose="020B0503020204020204" charset="-122"/>
            </a:endParaRPr>
          </a:p>
        </p:txBody>
      </p:sp>
      <p:sp>
        <p:nvSpPr>
          <p:cNvPr id="15" name="标题 12"/>
          <p:cNvSpPr>
            <a:spLocks noGrp="1"/>
          </p:cNvSpPr>
          <p:nvPr>
            <p:custDataLst>
              <p:tags r:id="rId2"/>
            </p:custDataLst>
          </p:nvPr>
        </p:nvSpPr>
        <p:spPr>
          <a:xfrm>
            <a:off x="308016" y="321369"/>
            <a:ext cx="6116534" cy="629678"/>
          </a:xfr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
        <p:nvSpPr>
          <p:cNvPr id="5" name="文本框 4"/>
          <p:cNvSpPr txBox="1"/>
          <p:nvPr>
            <p:custDataLst>
              <p:tags r:id="rId3"/>
            </p:custDataLst>
          </p:nvPr>
        </p:nvSpPr>
        <p:spPr>
          <a:xfrm>
            <a:off x="3841115" y="182880"/>
            <a:ext cx="8199120" cy="337185"/>
          </a:xfrm>
          <a:prstGeom prst="rect">
            <a:avLst/>
          </a:prstGeom>
          <a:noFill/>
        </p:spPr>
        <p:txBody>
          <a:bodyPr wrap="square" rtlCol="0">
            <a:spAutoFit/>
          </a:bodyPr>
          <a:lstStyle/>
          <a:p>
            <a:pPr indent="0">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nSpc>
                <a:spcPct val="100000"/>
              </a:lnSpc>
              <a:buNone/>
            </a:pPr>
            <a:r>
              <a:rPr lang="en-US" altLang="zh-CN" sz="800" i="1" dirty="0">
                <a:ea typeface="微软雅黑" panose="020B0503020204020204" charset="-122"/>
                <a:cs typeface="+mn-lt"/>
                <a:sym typeface="+mn-ea"/>
              </a:rPr>
              <a:t>CTR</a:t>
            </a:r>
            <a:r>
              <a:rPr lang="zh-CN" altLang="en-US" sz="800" i="1" dirty="0">
                <a:ea typeface="微软雅黑" panose="020B0503020204020204" charset="-122"/>
                <a:cs typeface="+mn-lt"/>
                <a:sym typeface="+mn-ea"/>
              </a:rPr>
              <a:t>央视市场研究</a:t>
            </a:r>
            <a:r>
              <a:rPr lang="en-US" altLang="zh-CN" sz="800" i="1" dirty="0">
                <a:ea typeface="微软雅黑" panose="020B0503020204020204" charset="-122"/>
                <a:cs typeface="+mn-lt"/>
                <a:sym typeface="+mn-ea"/>
              </a:rPr>
              <a:t>  - 2023</a:t>
            </a:r>
            <a:r>
              <a:rPr lang="zh-CN" altLang="en-US" sz="800" i="1" dirty="0">
                <a:ea typeface="微软雅黑" panose="020B0503020204020204" charset="-122"/>
                <a:cs typeface="+mn-lt"/>
                <a:sym typeface="+mn-ea"/>
              </a:rPr>
              <a:t>中国广告主营销趋势调查报告</a:t>
            </a:r>
            <a:endParaRPr lang="zh-CN" altLang="en-US" sz="800" i="1" dirty="0">
              <a:ea typeface="微软雅黑" panose="020B0503020204020204" charset="-122"/>
              <a:cs typeface="+mn-lt"/>
              <a:sym typeface="+mn-ea"/>
            </a:endParaRPr>
          </a:p>
        </p:txBody>
      </p:sp>
      <p:graphicFrame>
        <p:nvGraphicFramePr>
          <p:cNvPr id="9" name="图表 8"/>
          <p:cNvGraphicFramePr/>
          <p:nvPr/>
        </p:nvGraphicFramePr>
        <p:xfrm>
          <a:off x="955040" y="1084580"/>
          <a:ext cx="7675245" cy="3753485"/>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741045" y="4453255"/>
            <a:ext cx="7889875" cy="213995"/>
          </a:xfrm>
          <a:prstGeom prst="rect">
            <a:avLst/>
          </a:prstGeom>
          <a:noFill/>
        </p:spPr>
        <p:txBody>
          <a:bodyPr wrap="square" rtlCol="0">
            <a:spAutoFit/>
          </a:bodyPr>
          <a:lstStyle/>
          <a:p>
            <a:r>
              <a:rPr lang="en-US" altLang="zh-CN" sz="800" dirty="0">
                <a:solidFill>
                  <a:schemeClr val="bg1">
                    <a:lumMod val="50000"/>
                  </a:schemeClr>
                </a:solidFill>
              </a:rPr>
              <a:t>sample size</a:t>
            </a:r>
            <a:r>
              <a:rPr lang="zh-CN" altLang="en-US" sz="800" dirty="0">
                <a:solidFill>
                  <a:schemeClr val="bg1">
                    <a:lumMod val="50000"/>
                  </a:schemeClr>
                </a:solidFill>
              </a:rPr>
              <a:t>    </a:t>
            </a:r>
            <a:r>
              <a:rPr lang="en-US" altLang="zh-CN" sz="800" dirty="0">
                <a:solidFill>
                  <a:schemeClr val="bg1">
                    <a:lumMod val="50000"/>
                  </a:schemeClr>
                </a:solidFill>
              </a:rPr>
              <a:t>278             286            112             84               60              67               69              91              302            308            305            309            300            304            303</a:t>
            </a:r>
            <a:endParaRPr lang="zh-CN" altLang="en-US" sz="800" dirty="0">
              <a:solidFill>
                <a:schemeClr val="bg1">
                  <a:lumMod val="50000"/>
                </a:schemeClr>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2" name="标题 1"/>
          <p:cNvSpPr>
            <a:spLocks noGrp="1"/>
          </p:cNvSpPr>
          <p:nvPr>
            <p:ph type="title"/>
          </p:nvPr>
        </p:nvSpPr>
        <p:spPr/>
        <p:txBody>
          <a:bodyPr wrap="square" anchor="t">
            <a:noAutofit/>
          </a:bodyPr>
          <a:lstStyle/>
          <a:p>
            <a:br>
              <a:rPr lang="en-US" altLang="zh-CN" dirty="0">
                <a:latin typeface="Franklin Gothic Medium Cond" panose="020B0606030402020204" pitchFamily="34" charset="0"/>
                <a:ea typeface="微软雅黑" panose="020B0503020204020204" charset="-122"/>
              </a:rPr>
            </a:br>
            <a:br>
              <a:rPr lang="en-US" altLang="zh-CN" dirty="0">
                <a:latin typeface="Franklin Gothic Medium Cond" panose="020B0606030402020204" pitchFamily="34" charset="0"/>
                <a:ea typeface="微软雅黑" panose="020B0503020204020204" charset="-122"/>
              </a:rPr>
            </a:br>
            <a:endParaRPr lang="en-US" altLang="zh-CN" sz="1400" dirty="0">
              <a:latin typeface="Franklin Gothic Medium Cond" panose="020B0606030402020204" pitchFamily="34" charset="0"/>
              <a:ea typeface="微软雅黑" panose="020B0503020204020204" charset="-122"/>
            </a:endParaRPr>
          </a:p>
        </p:txBody>
      </p:sp>
      <p:sp>
        <p:nvSpPr>
          <p:cNvPr id="15" name="标题 12"/>
          <p:cNvSpPr>
            <a:spLocks noGrp="1"/>
          </p:cNvSpPr>
          <p:nvPr>
            <p:custDataLst>
              <p:tags r:id="rId2"/>
            </p:custDataLst>
          </p:nvPr>
        </p:nvSpPr>
        <p:spPr>
          <a:xfrm>
            <a:off x="308016" y="321369"/>
            <a:ext cx="6116534" cy="629678"/>
          </a:xfr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
        <p:nvSpPr>
          <p:cNvPr id="5" name="文本框 4"/>
          <p:cNvSpPr txBox="1"/>
          <p:nvPr>
            <p:custDataLst>
              <p:tags r:id="rId3"/>
            </p:custDataLst>
          </p:nvPr>
        </p:nvSpPr>
        <p:spPr>
          <a:xfrm>
            <a:off x="472440" y="4500880"/>
            <a:ext cx="8199120" cy="337185"/>
          </a:xfrm>
          <a:prstGeom prst="rect">
            <a:avLst/>
          </a:prstGeom>
          <a:noFill/>
        </p:spPr>
        <p:txBody>
          <a:bodyPr wrap="square" rtlCol="0">
            <a:spAutoFit/>
          </a:bodyPr>
          <a:lstStyle/>
          <a:p>
            <a:pPr indent="0">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nSpc>
                <a:spcPct val="100000"/>
              </a:lnSpc>
              <a:buNone/>
            </a:pPr>
            <a:r>
              <a:rPr lang="en-US" altLang="zh-CN" sz="800" i="1" dirty="0">
                <a:ea typeface="微软雅黑" panose="020B0503020204020204" charset="-122"/>
                <a:cs typeface="+mn-lt"/>
                <a:sym typeface="+mn-ea"/>
              </a:rPr>
              <a:t>CTR</a:t>
            </a:r>
            <a:r>
              <a:rPr lang="zh-CN" altLang="en-US" sz="800" i="1" dirty="0">
                <a:ea typeface="微软雅黑" panose="020B0503020204020204" charset="-122"/>
                <a:cs typeface="+mn-lt"/>
                <a:sym typeface="+mn-ea"/>
              </a:rPr>
              <a:t>央视市场研究</a:t>
            </a:r>
            <a:r>
              <a:rPr lang="en-US" altLang="zh-CN" sz="800" i="1" dirty="0">
                <a:ea typeface="微软雅黑" panose="020B0503020204020204" charset="-122"/>
                <a:cs typeface="+mn-lt"/>
                <a:sym typeface="+mn-ea"/>
              </a:rPr>
              <a:t>  - 2023</a:t>
            </a:r>
            <a:r>
              <a:rPr lang="zh-CN" altLang="en-US" sz="800" i="1" dirty="0">
                <a:ea typeface="微软雅黑" panose="020B0503020204020204" charset="-122"/>
                <a:cs typeface="+mn-lt"/>
                <a:sym typeface="+mn-ea"/>
              </a:rPr>
              <a:t>中国广告主营销趋势调查报告</a:t>
            </a:r>
            <a:endParaRPr lang="zh-CN" altLang="en-US" sz="800" i="1" dirty="0">
              <a:ea typeface="微软雅黑" panose="020B0503020204020204" charset="-122"/>
              <a:cs typeface="+mn-lt"/>
              <a:sym typeface="+mn-ea"/>
            </a:endParaRPr>
          </a:p>
        </p:txBody>
      </p:sp>
      <p:sp>
        <p:nvSpPr>
          <p:cNvPr id="11" name="文本框 10"/>
          <p:cNvSpPr txBox="1"/>
          <p:nvPr/>
        </p:nvSpPr>
        <p:spPr>
          <a:xfrm>
            <a:off x="907026" y="3701845"/>
            <a:ext cx="6916993" cy="215444"/>
          </a:xfrm>
          <a:prstGeom prst="rect">
            <a:avLst/>
          </a:prstGeom>
          <a:noFill/>
        </p:spPr>
        <p:txBody>
          <a:bodyPr wrap="square" rtlCol="0">
            <a:spAutoFit/>
          </a:bodyPr>
          <a:lstStyle/>
          <a:p>
            <a:r>
              <a:rPr lang="zh-CN" altLang="en-US" sz="800" dirty="0">
                <a:solidFill>
                  <a:schemeClr val="bg1">
                    <a:lumMod val="50000"/>
                  </a:schemeClr>
                </a:solidFill>
              </a:rPr>
              <a:t>样本量    </a:t>
            </a:r>
            <a:r>
              <a:rPr lang="en-US" altLang="zh-CN" sz="800" dirty="0">
                <a:solidFill>
                  <a:schemeClr val="bg1">
                    <a:lumMod val="50000"/>
                  </a:schemeClr>
                </a:solidFill>
              </a:rPr>
              <a:t>278          286         112          84             60            67            69            91           302          308          305          309         300          304         303</a:t>
            </a:r>
            <a:endParaRPr lang="zh-CN" altLang="en-US" sz="800" dirty="0">
              <a:solidFill>
                <a:schemeClr val="bg1">
                  <a:lumMod val="50000"/>
                </a:schemeClr>
              </a:solidFill>
            </a:endParaRPr>
          </a:p>
        </p:txBody>
      </p:sp>
      <p:grpSp>
        <p:nvGrpSpPr>
          <p:cNvPr id="10" name="组合 9"/>
          <p:cNvGrpSpPr/>
          <p:nvPr/>
        </p:nvGrpSpPr>
        <p:grpSpPr>
          <a:xfrm>
            <a:off x="1015508" y="919727"/>
            <a:ext cx="6916993" cy="3065619"/>
            <a:chOff x="1015508" y="919727"/>
            <a:chExt cx="6916993" cy="3065619"/>
          </a:xfrm>
        </p:grpSpPr>
        <p:graphicFrame>
          <p:nvGraphicFramePr>
            <p:cNvPr id="9" name="图表 8"/>
            <p:cNvGraphicFramePr/>
            <p:nvPr/>
          </p:nvGraphicFramePr>
          <p:xfrm>
            <a:off x="1015508" y="919727"/>
            <a:ext cx="6700028" cy="3065619"/>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1015508" y="1342227"/>
              <a:ext cx="6916993" cy="213995"/>
            </a:xfrm>
            <a:prstGeom prst="rect">
              <a:avLst/>
            </a:prstGeom>
            <a:noFill/>
          </p:spPr>
          <p:txBody>
            <a:bodyPr wrap="square" rtlCol="0">
              <a:spAutoFit/>
            </a:bodyPr>
            <a:lstStyle/>
            <a:p>
              <a:r>
                <a:rPr lang="en-US" altLang="zh-CN" sz="800" dirty="0">
                  <a:solidFill>
                    <a:schemeClr val="bg1">
                      <a:lumMod val="50000"/>
                    </a:schemeClr>
                  </a:solidFill>
                </a:rPr>
                <a:t>net increase</a:t>
              </a:r>
              <a:r>
                <a:rPr lang="zh-CN" altLang="en-US" sz="800" dirty="0">
                  <a:solidFill>
                    <a:schemeClr val="bg1">
                      <a:lumMod val="50000"/>
                    </a:schemeClr>
                  </a:solidFill>
                </a:rPr>
                <a:t>    </a:t>
              </a:r>
              <a:r>
                <a:rPr lang="en-US" altLang="zh-CN" sz="800" dirty="0">
                  <a:solidFill>
                    <a:schemeClr val="bg1">
                      <a:lumMod val="50000"/>
                    </a:schemeClr>
                  </a:solidFill>
                </a:rPr>
                <a:t>29%          59%         64%          36%           35%           53%       12%        32%         18%        29%        11%         -10%         25%          2%          1%</a:t>
              </a:r>
              <a:endParaRPr lang="zh-CN" altLang="en-US" sz="800" dirty="0">
                <a:solidFill>
                  <a:schemeClr val="bg1">
                    <a:lumMod val="50000"/>
                  </a:schemeClr>
                </a:solidFill>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2.  </a:t>
            </a:r>
            <a:r>
              <a:rPr lang="en-US" altLang="zh-CN" sz="2000" dirty="0">
                <a:latin typeface="Franklin Gothic Medium Cond" panose="020B0606030402020204" pitchFamily="34" charset="0"/>
                <a:ea typeface="微软雅黑" panose="020B0503020204020204" charset="-122"/>
                <a:sym typeface="+mn-ea"/>
              </a:rPr>
              <a:t>平衡品牌vs业绩，长期投资vs短期投资</a:t>
            </a:r>
            <a:r>
              <a:rPr lang="zh-CN" altLang="en-US" sz="2000" dirty="0">
                <a:latin typeface="Franklin Gothic Medium Cond" panose="020B0606030402020204" pitchFamily="34" charset="0"/>
                <a:ea typeface="微软雅黑" panose="020B0503020204020204" charset="-122"/>
                <a:sym typeface="+mn-ea"/>
              </a:rPr>
              <a:t>。</a:t>
            </a:r>
            <a:endParaRPr lang="zh-CN" altLang="en-US"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46" y="275649"/>
            <a:ext cx="6116534" cy="629678"/>
          </a:xfrm>
        </p:spPr>
        <p:txBody>
          <a:bodyPr/>
          <a:lstStyle/>
          <a:p>
            <a:pPr algn="l"/>
            <a:r>
              <a:rPr lang="zh-CN" altLang="en-US" sz="1800"/>
              <a:t>项目背景</a:t>
            </a:r>
            <a:endParaRPr lang="zh-CN" altLang="en-US" sz="1800"/>
          </a:p>
        </p:txBody>
      </p:sp>
      <p:sp>
        <p:nvSpPr>
          <p:cNvPr id="3" name="文本框 2"/>
          <p:cNvSpPr txBox="1"/>
          <p:nvPr/>
        </p:nvSpPr>
        <p:spPr>
          <a:xfrm>
            <a:off x="3254375" y="1082040"/>
            <a:ext cx="5064760" cy="3322955"/>
          </a:xfrm>
          <a:prstGeom prst="rect">
            <a:avLst/>
          </a:prstGeom>
          <a:noFill/>
        </p:spPr>
        <p:txBody>
          <a:bodyPr wrap="square" rtlCol="0">
            <a:spAutoFit/>
          </a:bodyPr>
          <a:lstStyle/>
          <a:p>
            <a:pPr lvl="0" algn="l">
              <a:lnSpc>
                <a:spcPct val="150000"/>
              </a:lnSpc>
              <a:buClrTx/>
              <a:buSzTx/>
              <a:buFontTx/>
            </a:pPr>
            <a:r>
              <a:rPr lang="en-US" altLang="zh-CN" sz="1000">
                <a:sym typeface="+mn-ea"/>
              </a:rPr>
              <a:t>疫情后期，中国经济缓慢回升。然而，品牌仍面临业务复苏缓慢的问题。营销人员仍然缺乏信心，在营销投入上也比较保守。"降本提效 "仍是营销的主要驱动力。 </a:t>
            </a:r>
            <a:endParaRPr lang="en-US" altLang="zh-CN" sz="1000">
              <a:sym typeface="+mn-ea"/>
            </a:endParaRPr>
          </a:p>
          <a:p>
            <a:pPr lvl="0" algn="l">
              <a:lnSpc>
                <a:spcPct val="150000"/>
              </a:lnSpc>
              <a:buClrTx/>
              <a:buSzTx/>
              <a:buFontTx/>
            </a:pPr>
            <a:endParaRPr lang="en-US" altLang="zh-CN" sz="1000">
              <a:sym typeface="+mn-ea"/>
            </a:endParaRPr>
          </a:p>
          <a:p>
            <a:pPr lvl="0" algn="l">
              <a:lnSpc>
                <a:spcPct val="150000"/>
              </a:lnSpc>
              <a:buClrTx/>
              <a:buSzTx/>
              <a:buFontTx/>
            </a:pPr>
            <a:r>
              <a:rPr lang="en-US" altLang="zh-CN" sz="1000">
                <a:sym typeface="+mn-ea"/>
              </a:rPr>
              <a:t>以提高营销效率和效益为最终目标，市场主迫切希望寻求一种可持续的、健康的品牌伙伴关系，以应对不断变化的市场形势，更好地支持其营销投资。</a:t>
            </a:r>
            <a:endParaRPr lang="en-US" altLang="zh-CN" sz="1000">
              <a:sym typeface="+mn-ea"/>
            </a:endParaRPr>
          </a:p>
          <a:p>
            <a:pPr lvl="0" algn="l">
              <a:lnSpc>
                <a:spcPct val="150000"/>
              </a:lnSpc>
              <a:buClrTx/>
              <a:buSzTx/>
              <a:buFontTx/>
            </a:pPr>
            <a:endParaRPr lang="en-US" altLang="zh-CN" sz="1000">
              <a:sym typeface="+mn-ea"/>
            </a:endParaRPr>
          </a:p>
          <a:p>
            <a:pPr lvl="0" algn="l">
              <a:lnSpc>
                <a:spcPct val="150000"/>
              </a:lnSpc>
              <a:buClrTx/>
              <a:buSzTx/>
              <a:buFontTx/>
            </a:pPr>
            <a:r>
              <a:rPr lang="en-US" altLang="zh-CN" sz="1000">
                <a:sym typeface="+mn-ea"/>
              </a:rPr>
              <a:t>品牌如今面临的主要挑战是什么？</a:t>
            </a:r>
            <a:endParaRPr lang="en-US" altLang="zh-CN" sz="1000">
              <a:sym typeface="+mn-ea"/>
            </a:endParaRPr>
          </a:p>
          <a:p>
            <a:pPr lvl="0" algn="l">
              <a:lnSpc>
                <a:spcPct val="150000"/>
              </a:lnSpc>
              <a:buClrTx/>
              <a:buSzTx/>
              <a:buFontTx/>
            </a:pPr>
            <a:r>
              <a:rPr lang="en-US" altLang="zh-CN" sz="1000">
                <a:sym typeface="+mn-ea"/>
              </a:rPr>
              <a:t>‘物有所值‘是追求品牌健康的合作关系的唯一标准吗？</a:t>
            </a:r>
            <a:endParaRPr lang="en-US" altLang="zh-CN" sz="1000">
              <a:sym typeface="+mn-ea"/>
            </a:endParaRPr>
          </a:p>
          <a:p>
            <a:pPr lvl="0" algn="l">
              <a:lnSpc>
                <a:spcPct val="150000"/>
              </a:lnSpc>
              <a:buClrTx/>
              <a:buSzTx/>
              <a:buFontTx/>
            </a:pPr>
            <a:r>
              <a:rPr lang="en-US" altLang="zh-CN" sz="1000">
                <a:sym typeface="+mn-ea"/>
              </a:rPr>
              <a:t>品牌需要不同服务供应商在哪些邻域提供支持？</a:t>
            </a:r>
            <a:endParaRPr lang="en-US" altLang="zh-CN" sz="1000">
              <a:sym typeface="+mn-ea"/>
            </a:endParaRPr>
          </a:p>
          <a:p>
            <a:pPr lvl="0" algn="l">
              <a:lnSpc>
                <a:spcPct val="150000"/>
              </a:lnSpc>
              <a:buClrTx/>
              <a:buSzTx/>
              <a:buFontTx/>
            </a:pPr>
            <a:r>
              <a:rPr lang="en-US" altLang="zh-CN" sz="1000">
                <a:sym typeface="+mn-ea"/>
              </a:rPr>
              <a:t>营销人员可以采用何种合作模式和机制来提高营销效率和效果？</a:t>
            </a:r>
            <a:endParaRPr lang="en-US" altLang="zh-CN" sz="1000">
              <a:sym typeface="+mn-ea"/>
            </a:endParaRPr>
          </a:p>
          <a:p>
            <a:pPr lvl="0" algn="l">
              <a:lnSpc>
                <a:spcPct val="150000"/>
              </a:lnSpc>
              <a:buClrTx/>
              <a:buSzTx/>
              <a:buFontTx/>
            </a:pPr>
            <a:endParaRPr lang="en-US" altLang="zh-CN" sz="1000">
              <a:sym typeface="+mn-ea"/>
            </a:endParaRPr>
          </a:p>
          <a:p>
            <a:pPr indent="0">
              <a:lnSpc>
                <a:spcPct val="150000"/>
              </a:lnSpc>
              <a:buNone/>
            </a:pPr>
            <a:r>
              <a:rPr lang="en-US" altLang="zh-CN" sz="1000">
                <a:sym typeface="+mn-ea"/>
              </a:rPr>
              <a:t>通过和不同行业高管的深入访谈，结合胜三全面的营销资源的分析，我们总结了当今营销面临的主要挑战，以及如何打破这些营销壁垒，推动长期健康品牌伙伴关系的一些模型，洞察和建议。</a:t>
            </a:r>
            <a:endParaRPr lang="en-US" altLang="zh-CN" sz="100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2.  </a:t>
            </a:r>
            <a:r>
              <a:rPr lang="en-US" altLang="zh-CN" sz="2000" dirty="0">
                <a:latin typeface="Franklin Gothic Medium Cond" panose="020B0606030402020204" pitchFamily="34" charset="0"/>
                <a:ea typeface="微软雅黑" panose="020B0503020204020204" charset="-122"/>
                <a:sym typeface="+mn-ea"/>
              </a:rPr>
              <a:t>Brand vs Performance.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Long-term vs Short-term investment.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046980" y="1000125"/>
            <a:ext cx="3499485" cy="3510280"/>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02275" y="1357630"/>
            <a:ext cx="2629535" cy="32715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sz="1000" i="1" noProof="0" dirty="0">
                <a:ln>
                  <a:noFill/>
                </a:ln>
                <a:solidFill>
                  <a:srgbClr val="0070CD"/>
                </a:solidFill>
                <a:effectLst/>
                <a:uLnTx/>
                <a:uFillTx/>
                <a:cs typeface="Times New Roman" panose="02020603050405020304" pitchFamily="18" charset="0"/>
                <a:sym typeface="+mn-ea"/>
              </a:rPr>
              <a:t>在众多的碎片化的传播资源中，我们始终是保持着比较冷静的审视态度来进行筛选和投入的，当前趋势下，互联网风潮的褪去让流量祛魅，而不唯流量论也是我们一贯的做法，我们的投入始终聚焦在与品牌力打造相契合的资源上，</a:t>
            </a:r>
            <a:r>
              <a:rPr sz="1000" b="1" i="1" noProof="0" dirty="0">
                <a:ln>
                  <a:noFill/>
                </a:ln>
                <a:solidFill>
                  <a:srgbClr val="0070CD"/>
                </a:solidFill>
                <a:effectLst/>
                <a:uLnTx/>
                <a:uFillTx/>
                <a:cs typeface="Times New Roman" panose="02020603050405020304" pitchFamily="18" charset="0"/>
                <a:sym typeface="+mn-ea"/>
              </a:rPr>
              <a:t>追求长远的强品牌力塑造。</a:t>
            </a:r>
            <a:endParaRPr sz="1000" b="1"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r>
              <a:rPr lang="en-US" sz="1000" i="1" noProof="0" dirty="0">
                <a:ln>
                  <a:noFill/>
                </a:ln>
                <a:solidFill>
                  <a:srgbClr val="0070CD"/>
                </a:solidFill>
                <a:effectLst/>
                <a:uLnTx/>
                <a:uFillTx/>
                <a:cs typeface="Times New Roman" panose="02020603050405020304" pitchFamily="18" charset="0"/>
                <a:sym typeface="+mn-ea"/>
              </a:rPr>
              <a:t>                            </a:t>
            </a:r>
            <a:endParaRPr sz="1000"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r>
              <a:rPr sz="1000" i="1" noProof="0" dirty="0">
                <a:ln>
                  <a:noFill/>
                </a:ln>
                <a:solidFill>
                  <a:srgbClr val="0070CD"/>
                </a:solidFill>
                <a:effectLst/>
                <a:uLnTx/>
                <a:uFillTx/>
                <a:cs typeface="Times New Roman" panose="02020603050405020304" pitchFamily="18" charset="0"/>
                <a:sym typeface="+mn-ea"/>
              </a:rPr>
              <a:t>大家</a:t>
            </a:r>
            <a:r>
              <a:rPr lang="zh-CN" sz="1000" i="1" noProof="0" dirty="0">
                <a:ln>
                  <a:noFill/>
                </a:ln>
                <a:solidFill>
                  <a:srgbClr val="0070CD"/>
                </a:solidFill>
                <a:effectLst/>
                <a:uLnTx/>
                <a:uFillTx/>
                <a:cs typeface="Times New Roman" panose="02020603050405020304" pitchFamily="18" charset="0"/>
                <a:sym typeface="+mn-ea"/>
              </a:rPr>
              <a:t>一味</a:t>
            </a:r>
            <a:r>
              <a:rPr sz="1000" i="1" noProof="0" dirty="0">
                <a:ln>
                  <a:noFill/>
                </a:ln>
                <a:solidFill>
                  <a:srgbClr val="0070CD"/>
                </a:solidFill>
                <a:effectLst/>
                <a:uLnTx/>
                <a:uFillTx/>
                <a:cs typeface="Times New Roman" panose="02020603050405020304" pitchFamily="18" charset="0"/>
                <a:sym typeface="+mn-ea"/>
              </a:rPr>
              <a:t>关注降本增效，</a:t>
            </a:r>
            <a:r>
              <a:rPr lang="zh-CN" sz="1000" i="1" noProof="0" dirty="0">
                <a:ln>
                  <a:noFill/>
                </a:ln>
                <a:solidFill>
                  <a:srgbClr val="0070CD"/>
                </a:solidFill>
                <a:effectLst/>
                <a:uLnTx/>
                <a:uFillTx/>
                <a:cs typeface="Times New Roman" panose="02020603050405020304" pitchFamily="18" charset="0"/>
                <a:sym typeface="+mn-ea"/>
              </a:rPr>
              <a:t>追求以效果为</a:t>
            </a:r>
            <a:r>
              <a:rPr sz="1000" i="1" noProof="0" dirty="0">
                <a:ln>
                  <a:noFill/>
                </a:ln>
                <a:solidFill>
                  <a:srgbClr val="0070CD"/>
                </a:solidFill>
                <a:effectLst/>
                <a:uLnTx/>
                <a:uFillTx/>
                <a:cs typeface="Times New Roman" panose="02020603050405020304" pitchFamily="18" charset="0"/>
                <a:sym typeface="+mn-ea"/>
              </a:rPr>
              <a:t>导向</a:t>
            </a:r>
            <a:r>
              <a:rPr lang="zh-CN" sz="1000" i="1" noProof="0" dirty="0">
                <a:ln>
                  <a:noFill/>
                </a:ln>
                <a:solidFill>
                  <a:srgbClr val="0070CD"/>
                </a:solidFill>
                <a:effectLst/>
                <a:uLnTx/>
                <a:uFillTx/>
                <a:cs typeface="Times New Roman" panose="02020603050405020304" pitchFamily="18" charset="0"/>
                <a:sym typeface="+mn-ea"/>
              </a:rPr>
              <a:t>的同时</a:t>
            </a:r>
            <a:r>
              <a:rPr sz="1000" i="1" noProof="0" dirty="0">
                <a:ln>
                  <a:noFill/>
                </a:ln>
                <a:solidFill>
                  <a:srgbClr val="0070CD"/>
                </a:solidFill>
                <a:effectLst/>
                <a:uLnTx/>
                <a:uFillTx/>
                <a:cs typeface="Times New Roman" panose="02020603050405020304" pitchFamily="18" charset="0"/>
                <a:sym typeface="+mn-ea"/>
              </a:rPr>
              <a:t>，</a:t>
            </a:r>
            <a:r>
              <a:rPr lang="zh-CN" sz="1000" i="1" noProof="0" dirty="0">
                <a:ln>
                  <a:noFill/>
                </a:ln>
                <a:solidFill>
                  <a:srgbClr val="0070CD"/>
                </a:solidFill>
                <a:effectLst/>
                <a:uLnTx/>
                <a:uFillTx/>
                <a:cs typeface="Times New Roman" panose="02020603050405020304" pitchFamily="18" charset="0"/>
                <a:sym typeface="+mn-ea"/>
              </a:rPr>
              <a:t>也</a:t>
            </a:r>
            <a:r>
              <a:rPr sz="1000" i="1" noProof="0" dirty="0">
                <a:ln>
                  <a:noFill/>
                </a:ln>
                <a:solidFill>
                  <a:srgbClr val="0070CD"/>
                </a:solidFill>
                <a:effectLst/>
                <a:uLnTx/>
                <a:uFillTx/>
                <a:cs typeface="Times New Roman" panose="02020603050405020304" pitchFamily="18" charset="0"/>
                <a:sym typeface="+mn-ea"/>
              </a:rPr>
              <a:t>容易让品牌主丧失</a:t>
            </a:r>
            <a:r>
              <a:rPr sz="1000" b="1" i="1" noProof="0" dirty="0">
                <a:ln>
                  <a:noFill/>
                </a:ln>
                <a:solidFill>
                  <a:srgbClr val="0070CD"/>
                </a:solidFill>
                <a:effectLst/>
                <a:uLnTx/>
                <a:uFillTx/>
                <a:cs typeface="Times New Roman" panose="02020603050405020304" pitchFamily="18" charset="0"/>
                <a:sym typeface="+mn-ea"/>
              </a:rPr>
              <a:t>品牌力</a:t>
            </a:r>
            <a:r>
              <a:rPr lang="zh-CN" sz="1000" b="1" i="1" noProof="0" dirty="0">
                <a:ln>
                  <a:noFill/>
                </a:ln>
                <a:solidFill>
                  <a:srgbClr val="0070CD"/>
                </a:solidFill>
                <a:effectLst/>
                <a:uLnTx/>
                <a:uFillTx/>
                <a:cs typeface="Times New Roman" panose="02020603050405020304" pitchFamily="18" charset="0"/>
                <a:sym typeface="+mn-ea"/>
              </a:rPr>
              <a:t>长效</a:t>
            </a:r>
            <a:r>
              <a:rPr sz="1000" b="1" i="1" noProof="0" dirty="0">
                <a:ln>
                  <a:noFill/>
                </a:ln>
                <a:solidFill>
                  <a:srgbClr val="0070CD"/>
                </a:solidFill>
                <a:effectLst/>
                <a:uLnTx/>
                <a:uFillTx/>
                <a:cs typeface="Times New Roman" panose="02020603050405020304" pitchFamily="18" charset="0"/>
                <a:sym typeface="+mn-ea"/>
              </a:rPr>
              <a:t>的增长。</a:t>
            </a:r>
            <a:endParaRPr sz="1000"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r>
              <a:rPr lang="en-US" sz="1000" i="1" noProof="0" dirty="0">
                <a:ln>
                  <a:noFill/>
                </a:ln>
                <a:solidFill>
                  <a:srgbClr val="0070CD"/>
                </a:solidFill>
                <a:effectLst/>
                <a:uLnTx/>
                <a:uFillTx/>
                <a:cs typeface="Times New Roman" panose="02020603050405020304" pitchFamily="18" charset="0"/>
                <a:sym typeface="+mn-ea"/>
              </a:rPr>
              <a:t>                             </a:t>
            </a:r>
            <a:endParaRPr sz="1000"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endParaRPr kumimoji="0" sz="10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047021" y="75426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021110" y="365787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12" name="object 7"/>
          <p:cNvSpPr txBox="1"/>
          <p:nvPr/>
        </p:nvSpPr>
        <p:spPr>
          <a:xfrm>
            <a:off x="394970" y="1357630"/>
            <a:ext cx="3544570" cy="119888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由于商业竞争压力</a:t>
            </a:r>
            <a:r>
              <a:rPr lang="zh-CN" altLang="en-US" sz="1200" dirty="0">
                <a:solidFill>
                  <a:schemeClr val="tx1"/>
                </a:solidFill>
                <a:latin typeface="Franklin Gothic Medium Cond" panose="020B0606030402020204" pitchFamily="34" charset="0"/>
                <a:ea typeface="微软雅黑" panose="020B0503020204020204" charset="-122"/>
                <a:sym typeface="+mn-ea"/>
              </a:rPr>
              <a:t>增</a:t>
            </a:r>
            <a:r>
              <a:rPr lang="en-US" altLang="zh-CN" sz="1200" dirty="0">
                <a:solidFill>
                  <a:schemeClr val="tx1"/>
                </a:solidFill>
                <a:latin typeface="Franklin Gothic Medium Cond" panose="020B0606030402020204" pitchFamily="34" charset="0"/>
                <a:ea typeface="微软雅黑" panose="020B0503020204020204" charset="-122"/>
                <a:sym typeface="+mn-ea"/>
              </a:rPr>
              <a:t>大，绩效营销预算呈上升趋势。</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然而，成熟的高营销预算品牌仍倾向于在品牌和绩效营销投资之间取得平衡，而中小预算品牌则更多地投资于绩效营销。</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9" name="标题 8"/>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pic>
        <p:nvPicPr>
          <p:cNvPr id="16" name="图片 15"/>
          <p:cNvPicPr>
            <a:picLocks noChangeAspect="1"/>
          </p:cNvPicPr>
          <p:nvPr>
            <p:custDataLst>
              <p:tags r:id="rId2"/>
            </p:custDataLst>
          </p:nvPr>
        </p:nvPicPr>
        <p:blipFill>
          <a:blip r:embed="rId3"/>
          <a:stretch>
            <a:fillRect/>
          </a:stretch>
        </p:blipFill>
        <p:spPr>
          <a:xfrm>
            <a:off x="267970" y="2894330"/>
            <a:ext cx="3908425" cy="1616075"/>
          </a:xfrm>
          <a:prstGeom prst="rect">
            <a:avLst/>
          </a:prstGeom>
        </p:spPr>
      </p:pic>
      <p:sp>
        <p:nvSpPr>
          <p:cNvPr id="21" name="文本框 20"/>
          <p:cNvSpPr txBox="1"/>
          <p:nvPr>
            <p:custDataLst>
              <p:tags r:id="rId4"/>
            </p:custDataLst>
          </p:nvPr>
        </p:nvSpPr>
        <p:spPr>
          <a:xfrm>
            <a:off x="347345" y="4559300"/>
            <a:ext cx="8199120" cy="306705"/>
          </a:xfrm>
          <a:prstGeom prst="rect">
            <a:avLst/>
          </a:prstGeom>
          <a:noFill/>
        </p:spPr>
        <p:txBody>
          <a:bodyPr wrap="square" rtlCol="0">
            <a:spAutoFit/>
          </a:bodyPr>
          <a:lstStyle/>
          <a:p>
            <a:pPr indent="0" algn="l">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gn="l">
              <a:lnSpc>
                <a:spcPct val="100000"/>
              </a:lnSpc>
              <a:buNone/>
            </a:pPr>
            <a:r>
              <a:rPr lang="en-US" altLang="zh-CN" sz="600" i="1" dirty="0">
                <a:ea typeface="微软雅黑" panose="020B0503020204020204" charset="-122"/>
                <a:cs typeface="+mn-lt"/>
                <a:sym typeface="+mn-ea"/>
              </a:rPr>
              <a:t>【</a:t>
            </a:r>
            <a:r>
              <a:rPr lang="zh-CN" altLang="en-US" sz="600" i="1" dirty="0">
                <a:ea typeface="微软雅黑" panose="020B0503020204020204" charset="-122"/>
                <a:cs typeface="+mn-lt"/>
                <a:sym typeface="+mn-ea"/>
              </a:rPr>
              <a:t>秒针营销科学院</a:t>
            </a:r>
            <a:r>
              <a:rPr lang="en-US" altLang="zh-CN" sz="600" i="1" dirty="0">
                <a:ea typeface="微软雅黑" panose="020B0503020204020204" charset="-122"/>
                <a:cs typeface="+mn-lt"/>
                <a:sym typeface="+mn-ea"/>
              </a:rPr>
              <a:t>】2023</a:t>
            </a:r>
            <a:r>
              <a:rPr lang="zh-CN" altLang="en-US" sz="600" i="1" dirty="0">
                <a:ea typeface="微软雅黑" panose="020B0503020204020204" charset="-122"/>
                <a:cs typeface="+mn-lt"/>
                <a:sym typeface="+mn-ea"/>
              </a:rPr>
              <a:t>中国数字营销趋势报告</a:t>
            </a:r>
            <a:endParaRPr lang="zh-CN" altLang="en-US" sz="600" i="1" dirty="0">
              <a:ea typeface="微软雅黑" panose="020B0503020204020204" charset="-122"/>
              <a:cs typeface="+mn-lt"/>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046980" y="1000125"/>
            <a:ext cx="3499485" cy="3510280"/>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02275" y="1357630"/>
            <a:ext cx="2629535" cy="273304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In the many fragmented communication resources, we always maintain a relatively calm attitude to screen and to invest. Under the current trend, our investment is always focused on the resources that match with the building of brand power, and the pursuit of long-term strong brand </a:t>
            </a:r>
            <a:r>
              <a:rPr kumimoji="0" lang="en-US" sz="1000" b="0" i="1" u="none" strike="noStrike" kern="1200" cap="none" spc="0" normalizeH="0" baseline="0" noProof="0" dirty="0">
                <a:ln>
                  <a:noFill/>
                </a:ln>
                <a:solidFill>
                  <a:srgbClr val="0070CD"/>
                </a:solidFill>
                <a:effectLst/>
                <a:uLnTx/>
                <a:uFillTx/>
                <a:cs typeface="Times New Roman" panose="02020603050405020304" pitchFamily="18" charset="0"/>
              </a:rPr>
              <a:t>development. </a:t>
            </a:r>
            <a:endParaRPr kumimoji="0" 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lang="en-US" sz="1000" b="0" i="1" u="none" strike="noStrike" kern="1200" cap="none" spc="0" normalizeH="0" baseline="0" noProof="0" dirty="0">
                <a:ln>
                  <a:noFill/>
                </a:ln>
                <a:solidFill>
                  <a:srgbClr val="0070CD"/>
                </a:solidFill>
                <a:effectLst/>
                <a:uLnTx/>
                <a:uFillTx/>
                <a:cs typeface="Times New Roman" panose="02020603050405020304" pitchFamily="18" charset="0"/>
              </a:rPr>
              <a:t>While we are focusing on cost reduction and efficiency, and pursuing results-oriented, it is also easy for brand owners to lose the long-term growth of brand power.</a:t>
            </a:r>
            <a:endParaRPr kumimoji="0" 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047021" y="75426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021110" y="365787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12" name="object 7"/>
          <p:cNvSpPr txBox="1"/>
          <p:nvPr/>
        </p:nvSpPr>
        <p:spPr>
          <a:xfrm>
            <a:off x="394970" y="1131570"/>
            <a:ext cx="3544570" cy="17532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An uplifting trend in increasing the performance marketing budget due to the high competitive business pressure. </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However, mature and high marketing budget brands tend to strike a balance in brand &amp; performance marketing investment, whilst medium to small budget brands invest more on performance marketing.</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pic>
        <p:nvPicPr>
          <p:cNvPr id="16" name="图片 15"/>
          <p:cNvPicPr>
            <a:picLocks noChangeAspect="1"/>
          </p:cNvPicPr>
          <p:nvPr/>
        </p:nvPicPr>
        <p:blipFill>
          <a:blip r:embed="rId2"/>
          <a:stretch>
            <a:fillRect/>
          </a:stretch>
        </p:blipFill>
        <p:spPr>
          <a:xfrm>
            <a:off x="259080" y="2980690"/>
            <a:ext cx="4599940" cy="1899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grpSp>
        <p:nvGrpSpPr>
          <p:cNvPr id="10" name="组合 9"/>
          <p:cNvGrpSpPr/>
          <p:nvPr/>
        </p:nvGrpSpPr>
        <p:grpSpPr>
          <a:xfrm>
            <a:off x="598810" y="1100517"/>
            <a:ext cx="7266648" cy="3002145"/>
            <a:chOff x="598810" y="1100517"/>
            <a:chExt cx="7266648" cy="3002145"/>
          </a:xfrm>
        </p:grpSpPr>
        <p:sp>
          <p:nvSpPr>
            <p:cNvPr id="7" name="矩形 6"/>
            <p:cNvSpPr/>
            <p:nvPr/>
          </p:nvSpPr>
          <p:spPr>
            <a:xfrm>
              <a:off x="825388" y="1836892"/>
              <a:ext cx="7040070" cy="11895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nvGraphicFramePr>
          <p:xfrm>
            <a:off x="598810" y="1100517"/>
            <a:ext cx="6643561" cy="3002145"/>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6732572" y="1914627"/>
              <a:ext cx="1019597" cy="1014730"/>
            </a:xfrm>
            <a:prstGeom prst="rect">
              <a:avLst/>
            </a:prstGeom>
            <a:noFill/>
          </p:spPr>
          <p:txBody>
            <a:bodyPr wrap="square" rtlCol="0">
              <a:spAutoFit/>
            </a:bodyPr>
            <a:lstStyle/>
            <a:p>
              <a:r>
                <a:rPr lang="zh-CN" altLang="en-US" sz="1000" b="1" dirty="0"/>
                <a:t>High-budget advertisers are significantly higher than low-budget advertisers</a:t>
              </a:r>
              <a:endParaRPr lang="zh-CN" altLang="en-US" sz="1000" b="1" dirty="0"/>
            </a:p>
          </p:txBody>
        </p:sp>
        <p:sp>
          <p:nvSpPr>
            <p:cNvPr id="9" name="右中括号 8"/>
            <p:cNvSpPr/>
            <p:nvPr/>
          </p:nvSpPr>
          <p:spPr>
            <a:xfrm>
              <a:off x="6586917" y="1925904"/>
              <a:ext cx="45719" cy="100341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015" y="275649"/>
            <a:ext cx="7304067" cy="629678"/>
          </a:xfrm>
        </p:spPr>
        <p:txBody>
          <a:bodyPr/>
          <a:lstStyle/>
          <a:p>
            <a:r>
              <a:rPr lang="zh-CN" altLang="en-US" dirty="0">
                <a:solidFill>
                  <a:srgbClr val="00B0F0"/>
                </a:solidFill>
              </a:rPr>
              <a:t>案例一</a:t>
            </a:r>
            <a:r>
              <a:rPr lang="zh-CN" altLang="en-US" dirty="0"/>
              <a:t>深入洞察市场把握机会点、实现品牌力长效增长</a:t>
            </a:r>
            <a:endParaRPr lang="zh-CN" altLang="en-US" dirty="0">
              <a:solidFill>
                <a:schemeClr val="tx1">
                  <a:lumMod val="50000"/>
                </a:schemeClr>
              </a:solidFill>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4" name="直接连接符 3"/>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8" name="文本框 7"/>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9" name="文本框 8"/>
          <p:cNvSpPr txBox="1"/>
          <p:nvPr/>
        </p:nvSpPr>
        <p:spPr>
          <a:xfrm>
            <a:off x="308016" y="1337015"/>
            <a:ext cx="652951" cy="230832"/>
          </a:xfrm>
          <a:prstGeom prst="rect">
            <a:avLst/>
          </a:prstGeom>
          <a:noFill/>
        </p:spPr>
        <p:txBody>
          <a:bodyPr wrap="square" rtlCol="0">
            <a:spAutoFit/>
          </a:bodyPr>
          <a:lstStyle/>
          <a:p>
            <a:r>
              <a:rPr lang="zh-CN" altLang="en-US" sz="900" b="1" dirty="0">
                <a:solidFill>
                  <a:srgbClr val="0070C0"/>
                </a:solidFill>
                <a:latin typeface="+mj-lt"/>
              </a:rPr>
              <a:t>背景</a:t>
            </a:r>
            <a:endParaRPr lang="zh-CN" altLang="en-US" sz="900" b="1" dirty="0">
              <a:solidFill>
                <a:srgbClr val="0070C0"/>
              </a:solidFill>
              <a:latin typeface="+mj-lt"/>
            </a:endParaRPr>
          </a:p>
        </p:txBody>
      </p:sp>
      <p:sp>
        <p:nvSpPr>
          <p:cNvPr id="10" name="文本框 9"/>
          <p:cNvSpPr txBox="1"/>
          <p:nvPr/>
        </p:nvSpPr>
        <p:spPr>
          <a:xfrm>
            <a:off x="2095500" y="1337015"/>
            <a:ext cx="652951" cy="230832"/>
          </a:xfrm>
          <a:prstGeom prst="rect">
            <a:avLst/>
          </a:prstGeom>
          <a:noFill/>
        </p:spPr>
        <p:txBody>
          <a:bodyPr wrap="square" rtlCol="0">
            <a:spAutoFit/>
          </a:bodyPr>
          <a:lstStyle/>
          <a:p>
            <a:r>
              <a:rPr lang="en-US" altLang="zh-CN" sz="900" b="1" dirty="0">
                <a:solidFill>
                  <a:srgbClr val="0070C0"/>
                </a:solidFill>
                <a:latin typeface="+mj-lt"/>
              </a:rPr>
              <a:t>R3</a:t>
            </a:r>
            <a:r>
              <a:rPr lang="zh-CN" altLang="en-US" sz="900" b="1" dirty="0">
                <a:solidFill>
                  <a:srgbClr val="0070C0"/>
                </a:solidFill>
                <a:latin typeface="+mj-lt"/>
              </a:rPr>
              <a:t>做法</a:t>
            </a:r>
            <a:endParaRPr lang="zh-CN" altLang="en-US" sz="900" b="1" dirty="0">
              <a:solidFill>
                <a:srgbClr val="0070C0"/>
              </a:solidFill>
              <a:latin typeface="+mj-lt"/>
            </a:endParaRPr>
          </a:p>
        </p:txBody>
      </p:sp>
      <p:sp>
        <p:nvSpPr>
          <p:cNvPr id="11" name="文本框 10"/>
          <p:cNvSpPr txBox="1"/>
          <p:nvPr/>
        </p:nvSpPr>
        <p:spPr>
          <a:xfrm>
            <a:off x="4022873" y="1337015"/>
            <a:ext cx="652951" cy="230832"/>
          </a:xfrm>
          <a:prstGeom prst="rect">
            <a:avLst/>
          </a:prstGeom>
          <a:noFill/>
        </p:spPr>
        <p:txBody>
          <a:bodyPr wrap="square" rtlCol="0">
            <a:spAutoFit/>
          </a:bodyPr>
          <a:lstStyle/>
          <a:p>
            <a:r>
              <a:rPr lang="zh-CN" altLang="en-US" sz="900" b="1" dirty="0">
                <a:solidFill>
                  <a:srgbClr val="0070C0"/>
                </a:solidFill>
                <a:latin typeface="+mj-lt"/>
              </a:rPr>
              <a:t>成果</a:t>
            </a:r>
            <a:endParaRPr lang="zh-CN" altLang="en-US" sz="900" b="1" dirty="0">
              <a:solidFill>
                <a:srgbClr val="0070C0"/>
              </a:solidFill>
              <a:latin typeface="+mj-lt"/>
            </a:endParaRPr>
          </a:p>
        </p:txBody>
      </p:sp>
      <p:cxnSp>
        <p:nvCxnSpPr>
          <p:cNvPr id="12" name="直接连接符 11"/>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308016" y="1801091"/>
            <a:ext cx="1777713" cy="1553695"/>
          </a:xfrm>
          <a:prstGeom prst="rect">
            <a:avLst/>
          </a:prstGeom>
          <a:noFill/>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行业品类</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b="0" i="0" dirty="0">
                <a:solidFill>
                  <a:srgbClr val="374151"/>
                </a:solidFill>
                <a:effectLst/>
                <a:latin typeface="Söhne"/>
              </a:rPr>
              <a:t>3C Electronics Brand</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b="1" dirty="0">
                <a:solidFill>
                  <a:schemeClr val="accent4">
                    <a:lumMod val="75000"/>
                  </a:schemeClr>
                </a:solidFill>
                <a:latin typeface="+mj-lt"/>
                <a:ea typeface="微软雅黑" panose="020B0503020204020204" charset="-122"/>
              </a:rPr>
              <a:t>背景信息</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在一个对媒体投放高度依赖的行业中，客户持续面临着如何通过差异化营销脱颖而出的挑战。品牌致力于在多媒体的喧嚣中，精准地定位其品牌，使每一分投入都转化为最大的品牌价值。</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5" name="矩形 14"/>
          <p:cNvSpPr/>
          <p:nvPr/>
        </p:nvSpPr>
        <p:spPr>
          <a:xfrm>
            <a:off x="4350641" y="1784497"/>
            <a:ext cx="1509832" cy="633571"/>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推动品牌力的长效增长：</a:t>
            </a:r>
            <a:r>
              <a:rPr lang="zh-CN" altLang="en-US" sz="800" dirty="0">
                <a:solidFill>
                  <a:schemeClr val="accent4">
                    <a:lumMod val="75000"/>
                  </a:schemeClr>
                </a:solidFill>
                <a:latin typeface="+mj-lt"/>
                <a:ea typeface="微软雅黑" panose="020B0503020204020204" charset="-122"/>
              </a:rPr>
              <a:t>通过精准的市场定位和有效的广告投放，不断增强品牌与消费者之间的联系</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6" name="矩形 15"/>
          <p:cNvSpPr/>
          <p:nvPr/>
        </p:nvSpPr>
        <p:spPr>
          <a:xfrm>
            <a:off x="4350641" y="2591448"/>
            <a:ext cx="1509832" cy="495713"/>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从数据中把握营销机会：</a:t>
            </a:r>
            <a:r>
              <a:rPr lang="zh-CN" altLang="en-US" sz="800" dirty="0">
                <a:solidFill>
                  <a:schemeClr val="accent4">
                    <a:lumMod val="75000"/>
                  </a:schemeClr>
                </a:solidFill>
                <a:latin typeface="+mj-lt"/>
                <a:ea typeface="微软雅黑" panose="020B0503020204020204" charset="-122"/>
              </a:rPr>
              <a:t>洞悉市场动态，为品牌策略实施提供了明确的方向</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7" name="矩形 16"/>
          <p:cNvSpPr/>
          <p:nvPr/>
        </p:nvSpPr>
        <p:spPr>
          <a:xfrm>
            <a:off x="4350641" y="3358091"/>
            <a:ext cx="1509832" cy="633571"/>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提升广告有效性：</a:t>
            </a:r>
            <a:r>
              <a:rPr lang="zh-CN" altLang="en-US" sz="800" dirty="0">
                <a:solidFill>
                  <a:schemeClr val="accent4">
                    <a:lumMod val="75000"/>
                  </a:schemeClr>
                </a:solidFill>
                <a:latin typeface="+mj-lt"/>
                <a:ea typeface="微软雅黑" panose="020B0503020204020204" charset="-122"/>
              </a:rPr>
              <a:t>这些洞察成为了品牌的有力抓手，极大地增强了未来广告投放的针对性和有效性</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pic>
        <p:nvPicPr>
          <p:cNvPr id="18" name="Graphic 105"/>
          <p:cNvPicPr>
            <a:picLocks noChangeAspect="1"/>
          </p:cNvPicPr>
          <p:nvPr/>
        </p:nvPicPr>
        <p:blipFill>
          <a:blip r:embed="rId1" cstate="hqprint">
            <a:extLst>
              <a:ext uri="{96DAC541-7B7A-43D3-8B79-37D633B846F1}">
                <asvg:svgBlip xmlns:asvg="http://schemas.microsoft.com/office/drawing/2016/SVG/main" r:embed="rId2"/>
              </a:ext>
            </a:extLst>
          </a:blip>
          <a:stretch>
            <a:fillRect/>
          </a:stretch>
        </p:blipFill>
        <p:spPr>
          <a:xfrm>
            <a:off x="4013187" y="1765968"/>
            <a:ext cx="354741" cy="354741"/>
          </a:xfrm>
          <a:prstGeom prst="rect">
            <a:avLst/>
          </a:prstGeom>
        </p:spPr>
      </p:pic>
      <p:pic>
        <p:nvPicPr>
          <p:cNvPr id="19" name="Graphic 58"/>
          <p:cNvPicPr>
            <a:picLocks noChangeAspect="1"/>
          </p:cNvPicPr>
          <p:nvPr/>
        </p:nvPicPr>
        <p:blipFill>
          <a:blip r:embed="rId3" cstate="hqprint">
            <a:extLst>
              <a:ext uri="{96DAC541-7B7A-43D3-8B79-37D633B846F1}">
                <asvg:svgBlip xmlns:asvg="http://schemas.microsoft.com/office/drawing/2016/SVG/main" r:embed="rId4"/>
              </a:ext>
            </a:extLst>
          </a:blip>
          <a:stretch>
            <a:fillRect/>
          </a:stretch>
        </p:blipFill>
        <p:spPr>
          <a:xfrm>
            <a:off x="4011847" y="3357547"/>
            <a:ext cx="357420" cy="357420"/>
          </a:xfrm>
          <a:prstGeom prst="rect">
            <a:avLst/>
          </a:prstGeom>
        </p:spPr>
      </p:pic>
      <p:pic>
        <p:nvPicPr>
          <p:cNvPr id="20" name="Graphic 59"/>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3976026" y="2566315"/>
            <a:ext cx="391902" cy="391902"/>
          </a:xfrm>
          <a:prstGeom prst="rect">
            <a:avLst/>
          </a:prstGeom>
        </p:spPr>
      </p:pic>
      <p:pic>
        <p:nvPicPr>
          <p:cNvPr id="1026" name="Picture 2"/>
          <p:cNvPicPr>
            <a:picLocks noChangeAspect="1" noChangeArrowheads="1"/>
          </p:cNvPicPr>
          <p:nvPr/>
        </p:nvPicPr>
        <p:blipFill>
          <a:blip r:embed="rId7">
            <a:duotone>
              <a:prstClr val="black"/>
              <a:schemeClr val="tx2">
                <a:tint val="45000"/>
                <a:satMod val="400000"/>
              </a:schemeClr>
            </a:duotone>
          </a:blip>
          <a:srcRect/>
          <a:stretch>
            <a:fillRect/>
          </a:stretch>
        </p:blipFill>
        <p:spPr bwMode="auto">
          <a:xfrm>
            <a:off x="6302904" y="1252645"/>
            <a:ext cx="2628259" cy="3107479"/>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2095500" y="1784497"/>
            <a:ext cx="1794161" cy="2764924"/>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Franklin Gothic Book" panose="020B0503020102020204" charset="0"/>
                <a:ea typeface="微软雅黑" panose="020B0503020204020204" charset="-122"/>
              </a:rPr>
              <a:t>市场和消费者洞察</a:t>
            </a:r>
            <a:endParaRPr lang="en-US" altLang="zh-CN" sz="800" b="1"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通过持续的市场调研和对不同消费者画像的深入分析，识别核心的营销机会点</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endParaRPr lang="zh-CN" altLang="en-US"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b="1" dirty="0">
                <a:solidFill>
                  <a:schemeClr val="accent4">
                    <a:lumMod val="75000"/>
                  </a:schemeClr>
                </a:solidFill>
                <a:latin typeface="Franklin Gothic Book" panose="020B0503020102020204" charset="0"/>
                <a:ea typeface="微软雅黑" panose="020B0503020204020204" charset="-122"/>
              </a:rPr>
              <a:t>广告效果与</a:t>
            </a:r>
            <a:r>
              <a:rPr lang="en-US" altLang="zh-CN" sz="800" b="1" dirty="0">
                <a:solidFill>
                  <a:schemeClr val="accent4">
                    <a:lumMod val="75000"/>
                  </a:schemeClr>
                </a:solidFill>
                <a:latin typeface="Franklin Gothic Book" panose="020B0503020102020204" charset="0"/>
                <a:ea typeface="微软雅黑" panose="020B0503020204020204" charset="-122"/>
              </a:rPr>
              <a:t>·</a:t>
            </a:r>
            <a:r>
              <a:rPr lang="zh-CN" altLang="en-US" sz="800" b="1" dirty="0">
                <a:solidFill>
                  <a:schemeClr val="accent4">
                    <a:lumMod val="75000"/>
                  </a:schemeClr>
                </a:solidFill>
                <a:latin typeface="Franklin Gothic Book" panose="020B0503020102020204" charset="0"/>
                <a:ea typeface="微软雅黑" panose="020B0503020204020204" charset="-122"/>
              </a:rPr>
              <a:t>策略性评估</a:t>
            </a:r>
            <a:endParaRPr lang="en-US" altLang="zh-CN" sz="800" b="1"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持续追踪广告反响，同步调整策略以适应消费者喜好。结合线下活动分析，优化未来营销决策</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b="1" dirty="0">
                <a:solidFill>
                  <a:schemeClr val="accent4">
                    <a:lumMod val="75000"/>
                  </a:schemeClr>
                </a:solidFill>
                <a:latin typeface="Franklin Gothic Book" panose="020B0503020102020204" charset="0"/>
                <a:ea typeface="微软雅黑" panose="020B0503020204020204" charset="-122"/>
              </a:rPr>
              <a:t>精准追踪目标客户反馈</a:t>
            </a:r>
            <a:endParaRPr lang="en-US" altLang="zh-CN" sz="800" b="1"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密切监测消费者反馈，提供关键洞察，为品牌长期增长提供了数据驱动的指导</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016" y="275648"/>
            <a:ext cx="6116534" cy="845923"/>
          </a:xfrm>
        </p:spPr>
        <p:txBody>
          <a:bodyPr/>
          <a:lstStyle/>
          <a:p>
            <a:r>
              <a:rPr lang="en-US" altLang="zh-CN" dirty="0">
                <a:solidFill>
                  <a:srgbClr val="00B0F0"/>
                </a:solidFill>
                <a:latin typeface="Franklin Gothic Medium Cond" panose="020B0606030402020204" pitchFamily="34" charset="0"/>
                <a:ea typeface="微软雅黑" panose="020B0503020204020204" charset="-122"/>
              </a:rPr>
              <a:t>Case Study 1</a:t>
            </a:r>
            <a:br>
              <a:rPr lang="en-US" altLang="zh-CN" dirty="0">
                <a:latin typeface="Franklin Gothic Medium Cond" panose="020B0606030402020204" pitchFamily="34" charset="0"/>
                <a:ea typeface="微软雅黑" panose="020B0503020204020204" charset="-122"/>
              </a:rPr>
            </a:br>
            <a:r>
              <a:rPr lang="en-US" altLang="zh-CN" dirty="0">
                <a:latin typeface="Franklin Gothic Medium Cond" panose="020B0606030402020204" pitchFamily="34" charset="0"/>
                <a:ea typeface="微软雅黑" panose="020B0503020204020204" charset="-122"/>
              </a:rPr>
              <a:t>Continued </a:t>
            </a:r>
            <a:r>
              <a:rPr lang="en-US" altLang="zh-CN" dirty="0">
                <a:ea typeface="微软雅黑" panose="020B0503020204020204" charset="-122"/>
              </a:rPr>
              <a:t>Study on Brand and Market to Seize Opportunities and Achieve Sustained Brand Growth</a:t>
            </a:r>
            <a:endParaRPr lang="zh-CN" altLang="en-US" dirty="0">
              <a:ea typeface="微软雅黑" panose="020B0503020204020204" charset="-122"/>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8" name="直接连接符 7"/>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5" name="文本框 14"/>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6" name="文本框 15"/>
          <p:cNvSpPr txBox="1"/>
          <p:nvPr/>
        </p:nvSpPr>
        <p:spPr>
          <a:xfrm>
            <a:off x="308016" y="1337015"/>
            <a:ext cx="652951" cy="230832"/>
          </a:xfrm>
          <a:prstGeom prst="rect">
            <a:avLst/>
          </a:prstGeom>
          <a:noFill/>
        </p:spPr>
        <p:txBody>
          <a:bodyPr wrap="square" rtlCol="0">
            <a:spAutoFit/>
          </a:bodyPr>
          <a:lstStyle/>
          <a:p>
            <a:r>
              <a:rPr lang="en-US" altLang="zh-CN" sz="900" dirty="0">
                <a:solidFill>
                  <a:srgbClr val="0070C0"/>
                </a:solidFill>
                <a:latin typeface="+mj-lt"/>
              </a:rPr>
              <a:t>Context</a:t>
            </a:r>
            <a:endParaRPr lang="zh-CN" altLang="en-US" sz="900" dirty="0">
              <a:solidFill>
                <a:srgbClr val="0070C0"/>
              </a:solidFill>
              <a:latin typeface="+mj-lt"/>
            </a:endParaRPr>
          </a:p>
        </p:txBody>
      </p:sp>
      <p:sp>
        <p:nvSpPr>
          <p:cNvPr id="17" name="文本框 16"/>
          <p:cNvSpPr txBox="1"/>
          <p:nvPr/>
        </p:nvSpPr>
        <p:spPr>
          <a:xfrm>
            <a:off x="2095500" y="1337015"/>
            <a:ext cx="652951" cy="230832"/>
          </a:xfrm>
          <a:prstGeom prst="rect">
            <a:avLst/>
          </a:prstGeom>
          <a:noFill/>
        </p:spPr>
        <p:txBody>
          <a:bodyPr wrap="square" rtlCol="0">
            <a:spAutoFit/>
          </a:bodyPr>
          <a:lstStyle/>
          <a:p>
            <a:r>
              <a:rPr lang="en-US" altLang="zh-CN" sz="900" dirty="0">
                <a:solidFill>
                  <a:srgbClr val="0070C0"/>
                </a:solidFill>
                <a:latin typeface="+mj-lt"/>
              </a:rPr>
              <a:t>Approach</a:t>
            </a:r>
            <a:endParaRPr lang="zh-CN" altLang="en-US" sz="900" dirty="0">
              <a:solidFill>
                <a:srgbClr val="0070C0"/>
              </a:solidFill>
              <a:latin typeface="+mj-lt"/>
            </a:endParaRPr>
          </a:p>
        </p:txBody>
      </p:sp>
      <p:sp>
        <p:nvSpPr>
          <p:cNvPr id="18" name="文本框 17"/>
          <p:cNvSpPr txBox="1"/>
          <p:nvPr/>
        </p:nvSpPr>
        <p:spPr>
          <a:xfrm>
            <a:off x="4022873" y="1337015"/>
            <a:ext cx="652951" cy="230832"/>
          </a:xfrm>
          <a:prstGeom prst="rect">
            <a:avLst/>
          </a:prstGeom>
          <a:noFill/>
        </p:spPr>
        <p:txBody>
          <a:bodyPr wrap="square" rtlCol="0">
            <a:spAutoFit/>
          </a:bodyPr>
          <a:lstStyle/>
          <a:p>
            <a:r>
              <a:rPr lang="en-US" altLang="zh-CN" sz="900" dirty="0">
                <a:solidFill>
                  <a:srgbClr val="0070C0"/>
                </a:solidFill>
                <a:latin typeface="+mj-lt"/>
              </a:rPr>
              <a:t>Impact</a:t>
            </a:r>
            <a:endParaRPr lang="zh-CN" altLang="en-US" sz="900" dirty="0">
              <a:solidFill>
                <a:srgbClr val="0070C0"/>
              </a:solidFill>
              <a:latin typeface="+mj-lt"/>
            </a:endParaRPr>
          </a:p>
        </p:txBody>
      </p:sp>
      <p:sp>
        <p:nvSpPr>
          <p:cNvPr id="28" name="TextBox 6"/>
          <p:cNvSpPr txBox="1"/>
          <p:nvPr/>
        </p:nvSpPr>
        <p:spPr>
          <a:xfrm>
            <a:off x="308016" y="1801091"/>
            <a:ext cx="1777713" cy="1690912"/>
          </a:xfrm>
          <a:prstGeom prst="rect">
            <a:avLst/>
          </a:prstGeom>
          <a:noFill/>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Client</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3C Brand</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mj-lt"/>
                <a:ea typeface="微软雅黑" panose="020B0503020204020204" charset="-122"/>
              </a:rPr>
              <a:t>Background</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As client constantly faces the challenge of standing out through differentiated marketing. The brand is committed to precisely positioning itself amid the multimedia clamor, ensuring every investment maximizes brand value.</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29" name="矩形 28"/>
          <p:cNvSpPr/>
          <p:nvPr/>
        </p:nvSpPr>
        <p:spPr>
          <a:xfrm>
            <a:off x="2095500" y="1784497"/>
            <a:ext cx="1897678" cy="2947666"/>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Market and Consumer Insights
</a:t>
            </a:r>
            <a:r>
              <a:rPr lang="en-US" altLang="zh-CN" sz="800" dirty="0">
                <a:solidFill>
                  <a:schemeClr val="accent4">
                    <a:lumMod val="75000"/>
                  </a:schemeClr>
                </a:solidFill>
                <a:latin typeface="Franklin Gothic Book" panose="020B0503020102020204" charset="0"/>
                <a:ea typeface="微软雅黑" panose="020B0503020204020204" charset="-122"/>
              </a:rPr>
              <a:t>Ongoing market research and detailed analysis of various consumer profiles identify key marketing opportunities</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br>
              <a:rPr lang="en-US" altLang="zh-CN" sz="800" b="1" i="0" dirty="0">
                <a:effectLst/>
                <a:latin typeface="Söhne"/>
              </a:rPr>
            </a:br>
            <a:r>
              <a:rPr lang="en-US" altLang="zh-CN" sz="800" dirty="0">
                <a:solidFill>
                  <a:schemeClr val="accent4">
                    <a:lumMod val="75000"/>
                  </a:schemeClr>
                </a:solidFill>
                <a:latin typeface="+mj-lt"/>
                <a:ea typeface="微软雅黑" panose="020B0503020204020204" charset="-122"/>
              </a:rPr>
              <a:t>Media Impact Evaluation &amp; Optimization
</a:t>
            </a:r>
            <a:r>
              <a:rPr lang="en-US" altLang="zh-CN" sz="800" dirty="0">
                <a:solidFill>
                  <a:schemeClr val="accent4">
                    <a:lumMod val="75000"/>
                  </a:schemeClr>
                </a:solidFill>
                <a:latin typeface="Franklin Gothic Book" panose="020B0503020102020204" charset="0"/>
                <a:ea typeface="微软雅黑" panose="020B0503020204020204" charset="-122"/>
              </a:rPr>
              <a:t>By continuously tracking advertising responses and adjusting strategies to align with consumer preferences, coupled with offline activity analysis, to sharpen future marketing tactics</a:t>
            </a:r>
            <a:r>
              <a:rPr lang="en-US" altLang="zh-CN" sz="800" dirty="0">
                <a:solidFill>
                  <a:schemeClr val="accent4">
                    <a:lumMod val="75000"/>
                  </a:schemeClr>
                </a:solidFill>
                <a:latin typeface="+mj-lt"/>
                <a:ea typeface="微软雅黑" panose="020B0503020204020204" charset="-122"/>
              </a:rPr>
              <a:t>
Constant Study on Consumer Mindset Shift
</a:t>
            </a:r>
            <a:r>
              <a:rPr lang="en-US" altLang="zh-CN" sz="800" dirty="0">
                <a:solidFill>
                  <a:schemeClr val="accent4">
                    <a:lumMod val="75000"/>
                  </a:schemeClr>
                </a:solidFill>
                <a:latin typeface="Franklin Gothic Book" panose="020B0503020102020204" charset="0"/>
                <a:ea typeface="微软雅黑" panose="020B0503020204020204" charset="-122"/>
              </a:rPr>
              <a:t>Close monitoring of consumer feedback provides crucial insights, offering data-driven guidance for the brand's long-term growth</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33" name="矩形 32"/>
          <p:cNvSpPr/>
          <p:nvPr/>
        </p:nvSpPr>
        <p:spPr>
          <a:xfrm>
            <a:off x="4350641" y="1784497"/>
            <a:ext cx="1509832" cy="1046505"/>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Driving Sustained Brand Growth: </a:t>
            </a:r>
            <a:r>
              <a:rPr lang="en-US" altLang="zh-CN" sz="800" dirty="0">
                <a:solidFill>
                  <a:schemeClr val="accent4">
                    <a:lumMod val="75000"/>
                  </a:schemeClr>
                </a:solidFill>
                <a:ea typeface="微软雅黑" panose="020B0503020204020204" charset="-122"/>
              </a:rPr>
              <a:t>Accurate market positioning and effective advertising continuously strengthen the connection between the brand and its consumers</a:t>
            </a:r>
            <a:endParaRPr lang="en-US" altLang="zh-CN" sz="800" dirty="0">
              <a:solidFill>
                <a:schemeClr val="accent4">
                  <a:lumMod val="75000"/>
                </a:schemeClr>
              </a:solidFill>
              <a:ea typeface="微软雅黑" panose="020B0503020204020204" charset="-122"/>
            </a:endParaRPr>
          </a:p>
        </p:txBody>
      </p:sp>
      <p:sp>
        <p:nvSpPr>
          <p:cNvPr id="34" name="矩形 33"/>
          <p:cNvSpPr/>
          <p:nvPr/>
        </p:nvSpPr>
        <p:spPr>
          <a:xfrm>
            <a:off x="4350641" y="2920202"/>
            <a:ext cx="1509832" cy="770788"/>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Data-driven Marketing Insights: </a:t>
            </a:r>
            <a:r>
              <a:rPr lang="en-US" altLang="zh-CN" sz="800" dirty="0">
                <a:solidFill>
                  <a:schemeClr val="accent4">
                    <a:lumMod val="75000"/>
                  </a:schemeClr>
                </a:solidFill>
                <a:ea typeface="微软雅黑" panose="020B0503020204020204" charset="-122"/>
              </a:rPr>
              <a:t>Insights into market dynamics give clear direction to the implementation of brand strategies</a:t>
            </a:r>
            <a:endParaRPr lang="en-US" altLang="zh-CN" sz="800" dirty="0">
              <a:solidFill>
                <a:schemeClr val="accent4">
                  <a:lumMod val="75000"/>
                </a:schemeClr>
              </a:solidFill>
              <a:ea typeface="微软雅黑" panose="020B0503020204020204" charset="-122"/>
            </a:endParaRPr>
          </a:p>
        </p:txBody>
      </p:sp>
      <p:sp>
        <p:nvSpPr>
          <p:cNvPr id="35" name="矩形 34"/>
          <p:cNvSpPr/>
          <p:nvPr/>
        </p:nvSpPr>
        <p:spPr>
          <a:xfrm>
            <a:off x="4350641" y="3780191"/>
            <a:ext cx="1509832" cy="770788"/>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Enhancing Campaign Effectiveness: </a:t>
            </a:r>
            <a:r>
              <a:rPr lang="en-US" altLang="zh-CN" sz="800" dirty="0">
                <a:solidFill>
                  <a:schemeClr val="accent4">
                    <a:lumMod val="75000"/>
                  </a:schemeClr>
                </a:solidFill>
                <a:ea typeface="微软雅黑" panose="020B0503020204020204" charset="-122"/>
              </a:rPr>
              <a:t>These insights are leveraged to heighten the focus and effectiveness of future campaigns</a:t>
            </a:r>
            <a:endParaRPr lang="en-US" altLang="zh-CN" sz="800" dirty="0">
              <a:solidFill>
                <a:schemeClr val="accent4">
                  <a:lumMod val="75000"/>
                </a:schemeClr>
              </a:solidFill>
              <a:ea typeface="微软雅黑" panose="020B0503020204020204" charset="-122"/>
            </a:endParaRPr>
          </a:p>
        </p:txBody>
      </p:sp>
      <p:cxnSp>
        <p:nvCxnSpPr>
          <p:cNvPr id="5" name="直接连接符 4"/>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1">
            <a:duotone>
              <a:prstClr val="black"/>
              <a:schemeClr val="tx2">
                <a:tint val="45000"/>
                <a:satMod val="400000"/>
              </a:schemeClr>
            </a:duotone>
          </a:blip>
          <a:srcRect/>
          <a:stretch>
            <a:fillRect/>
          </a:stretch>
        </p:blipFill>
        <p:spPr bwMode="auto">
          <a:xfrm>
            <a:off x="6302904" y="1252645"/>
            <a:ext cx="2628259" cy="310747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05"/>
          <p:cNvPicPr>
            <a:picLocks noChangeAspect="1"/>
          </p:cNvPicPr>
          <p:nvPr/>
        </p:nvPicPr>
        <p:blipFill>
          <a:blip r:embed="rId2" cstate="hqprint">
            <a:extLst>
              <a:ext uri="{96DAC541-7B7A-43D3-8B79-37D633B846F1}">
                <asvg:svgBlip xmlns:asvg="http://schemas.microsoft.com/office/drawing/2016/SVG/main" r:embed="rId3"/>
              </a:ext>
            </a:extLst>
          </a:blip>
          <a:stretch>
            <a:fillRect/>
          </a:stretch>
        </p:blipFill>
        <p:spPr>
          <a:xfrm>
            <a:off x="4013187" y="1765968"/>
            <a:ext cx="354741" cy="354741"/>
          </a:xfrm>
          <a:prstGeom prst="rect">
            <a:avLst/>
          </a:prstGeom>
        </p:spPr>
      </p:pic>
      <p:pic>
        <p:nvPicPr>
          <p:cNvPr id="19" name="Graphic 58"/>
          <p:cNvPicPr>
            <a:picLocks noChangeAspect="1"/>
          </p:cNvPicPr>
          <p:nvPr/>
        </p:nvPicPr>
        <p:blipFill>
          <a:blip r:embed="rId4" cstate="hqprint">
            <a:extLst>
              <a:ext uri="{96DAC541-7B7A-43D3-8B79-37D633B846F1}">
                <asvg:svgBlip xmlns:asvg="http://schemas.microsoft.com/office/drawing/2016/SVG/main" r:embed="rId5"/>
              </a:ext>
            </a:extLst>
          </a:blip>
          <a:stretch>
            <a:fillRect/>
          </a:stretch>
        </p:blipFill>
        <p:spPr>
          <a:xfrm>
            <a:off x="4011847" y="3768608"/>
            <a:ext cx="357420" cy="357420"/>
          </a:xfrm>
          <a:prstGeom prst="rect">
            <a:avLst/>
          </a:prstGeom>
        </p:spPr>
      </p:pic>
      <p:pic>
        <p:nvPicPr>
          <p:cNvPr id="20" name="Graphic 59"/>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3976026" y="2901875"/>
            <a:ext cx="391902" cy="3919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3.  </a:t>
            </a:r>
            <a:r>
              <a:rPr altLang="zh-CN" sz="2000" dirty="0">
                <a:latin typeface="Franklin Gothic Medium Cond" panose="020B0606030402020204" pitchFamily="34" charset="0"/>
                <a:ea typeface="微软雅黑" panose="020B0503020204020204" charset="-122"/>
                <a:sym typeface="+mn-ea"/>
              </a:rPr>
              <a:t>营销三大关注点</a:t>
            </a:r>
            <a:br>
              <a:rPr lang="en-US" altLang="zh-CN" sz="3200" dirty="0">
                <a:latin typeface="Franklin Gothic Medium Cond" panose="020B0606030402020204" pitchFamily="34" charset="0"/>
                <a:ea typeface="微软雅黑" panose="020B0503020204020204" charset="-122"/>
                <a:sym typeface="+mn-ea"/>
              </a:rPr>
            </a:br>
            <a:r>
              <a:rPr lang="en-US" altLang="zh-CN" sz="3200" dirty="0">
                <a:latin typeface="Franklin Gothic Medium Cond" panose="020B0606030402020204" pitchFamily="34" charset="0"/>
                <a:ea typeface="微软雅黑" panose="020B0503020204020204" charset="-122"/>
                <a:sym typeface="+mn-ea"/>
              </a:rPr>
              <a:t>      </a:t>
            </a:r>
            <a:r>
              <a:rPr lang="en-US" altLang="zh-CN" sz="2000" dirty="0">
                <a:latin typeface="Franklin Gothic Medium Cond" panose="020B0606030402020204" pitchFamily="34" charset="0"/>
                <a:ea typeface="微软雅黑" panose="020B0503020204020204" charset="-122"/>
                <a:sym typeface="+mn-ea"/>
              </a:rPr>
              <a:t>营销投资回报率评估</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效果的衡量</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碎片化的媒体环境</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3.  </a:t>
            </a:r>
            <a:r>
              <a:rPr lang="en-US" altLang="zh-CN" sz="2000" dirty="0">
                <a:latin typeface="Franklin Gothic Medium Cond" panose="020B0606030402020204" pitchFamily="34" charset="0"/>
                <a:ea typeface="微软雅黑" panose="020B0503020204020204" charset="-122"/>
                <a:sym typeface="+mn-ea"/>
              </a:rPr>
              <a:t>Three key marketing challenges</a:t>
            </a:r>
            <a:r>
              <a:rPr lang="en-US" altLang="zh-CN" sz="3200" dirty="0">
                <a:latin typeface="Franklin Gothic Medium Cond" panose="020B0606030402020204" pitchFamily="34" charset="0"/>
                <a:ea typeface="微软雅黑" panose="020B0503020204020204" charset="-122"/>
                <a:sym typeface="+mn-ea"/>
              </a:rPr>
              <a:t> </a:t>
            </a:r>
            <a:br>
              <a:rPr lang="en-US" altLang="zh-CN" sz="3200" dirty="0">
                <a:latin typeface="Franklin Gothic Medium Cond" panose="020B0606030402020204" pitchFamily="34" charset="0"/>
                <a:ea typeface="微软雅黑" panose="020B0503020204020204" charset="-122"/>
                <a:sym typeface="+mn-ea"/>
              </a:rPr>
            </a:br>
            <a:r>
              <a:rPr lang="en-US" altLang="zh-CN" sz="3200" dirty="0">
                <a:latin typeface="Franklin Gothic Medium Cond" panose="020B0606030402020204" pitchFamily="34" charset="0"/>
                <a:ea typeface="微软雅黑" panose="020B0503020204020204" charset="-122"/>
                <a:sym typeface="+mn-ea"/>
              </a:rPr>
              <a:t>      </a:t>
            </a:r>
            <a:r>
              <a:rPr lang="en-US" altLang="zh-CN" sz="2000" dirty="0">
                <a:latin typeface="Franklin Gothic Medium Cond" panose="020B0606030402020204" pitchFamily="34" charset="0"/>
                <a:ea typeface="微软雅黑" panose="020B0503020204020204" charset="-122"/>
                <a:sym typeface="+mn-ea"/>
              </a:rPr>
              <a:t>Marketing ROI</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Effectiveness Measurement</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Fragmented Media Environment</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440690" y="1737995"/>
            <a:ext cx="3544570" cy="52197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营销投资回报率评估、效果衡量和碎片化的媒体环境仍是品牌面临的主要挑战。</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9" name="标题 8"/>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pic>
        <p:nvPicPr>
          <p:cNvPr id="17" name="图片 16"/>
          <p:cNvPicPr>
            <a:picLocks noChangeAspect="1"/>
          </p:cNvPicPr>
          <p:nvPr>
            <p:custDataLst>
              <p:tags r:id="rId3"/>
            </p:custDataLst>
          </p:nvPr>
        </p:nvPicPr>
        <p:blipFill>
          <a:blip r:embed="rId4"/>
          <a:stretch>
            <a:fillRect/>
          </a:stretch>
        </p:blipFill>
        <p:spPr>
          <a:xfrm>
            <a:off x="440690" y="2646045"/>
            <a:ext cx="4037330" cy="1866900"/>
          </a:xfrm>
          <a:prstGeom prst="rect">
            <a:avLst/>
          </a:prstGeom>
        </p:spPr>
      </p:pic>
      <p:sp>
        <p:nvSpPr>
          <p:cNvPr id="21" name="文本框 20"/>
          <p:cNvSpPr txBox="1"/>
          <p:nvPr>
            <p:custDataLst>
              <p:tags r:id="rId5"/>
            </p:custDataLst>
          </p:nvPr>
        </p:nvSpPr>
        <p:spPr>
          <a:xfrm>
            <a:off x="440690" y="4563745"/>
            <a:ext cx="8199120" cy="306705"/>
          </a:xfrm>
          <a:prstGeom prst="rect">
            <a:avLst/>
          </a:prstGeom>
          <a:noFill/>
        </p:spPr>
        <p:txBody>
          <a:bodyPr wrap="square" rtlCol="0">
            <a:spAutoFit/>
          </a:bodyPr>
          <a:lstStyle/>
          <a:p>
            <a:pPr indent="0" algn="l">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gn="l">
              <a:lnSpc>
                <a:spcPct val="100000"/>
              </a:lnSpc>
              <a:buNone/>
            </a:pPr>
            <a:r>
              <a:rPr lang="en-US" altLang="zh-CN" sz="600" i="1" dirty="0">
                <a:ea typeface="微软雅黑" panose="020B0503020204020204" charset="-122"/>
                <a:cs typeface="+mn-lt"/>
                <a:sym typeface="+mn-ea"/>
              </a:rPr>
              <a:t>【</a:t>
            </a:r>
            <a:r>
              <a:rPr lang="zh-CN" altLang="en-US" sz="600" i="1" dirty="0">
                <a:ea typeface="微软雅黑" panose="020B0503020204020204" charset="-122"/>
                <a:cs typeface="+mn-lt"/>
                <a:sym typeface="+mn-ea"/>
              </a:rPr>
              <a:t>秒针营销科学院</a:t>
            </a:r>
            <a:r>
              <a:rPr lang="en-US" altLang="zh-CN" sz="600" i="1" dirty="0">
                <a:ea typeface="微软雅黑" panose="020B0503020204020204" charset="-122"/>
                <a:cs typeface="+mn-lt"/>
                <a:sym typeface="+mn-ea"/>
              </a:rPr>
              <a:t>】2023</a:t>
            </a:r>
            <a:r>
              <a:rPr lang="zh-CN" altLang="en-US" sz="600" i="1" dirty="0">
                <a:ea typeface="微软雅黑" panose="020B0503020204020204" charset="-122"/>
                <a:cs typeface="+mn-lt"/>
                <a:sym typeface="+mn-ea"/>
              </a:rPr>
              <a:t>中国数字营销趋势报告</a:t>
            </a:r>
            <a:endParaRPr lang="zh-CN" altLang="en-US" sz="600" i="1" dirty="0">
              <a:ea typeface="微软雅黑" panose="020B0503020204020204" charset="-122"/>
              <a:cs typeface="+mn-lt"/>
              <a:sym typeface="+mn-ea"/>
            </a:endParaRPr>
          </a:p>
        </p:txBody>
      </p:sp>
      <p:sp>
        <p:nvSpPr>
          <p:cNvPr id="10" name="Rectangle 1"/>
          <p:cNvSpPr/>
          <p:nvPr/>
        </p:nvSpPr>
        <p:spPr>
          <a:xfrm>
            <a:off x="5236210" y="1160780"/>
            <a:ext cx="3499485" cy="335216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11" name="TextBox 8"/>
          <p:cNvSpPr txBox="1"/>
          <p:nvPr/>
        </p:nvSpPr>
        <p:spPr>
          <a:xfrm>
            <a:off x="5781675" y="1324585"/>
            <a:ext cx="2327752" cy="296354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Omni channel的选择越来越多。尤其是O to O的平台，以前主要是天猫京东，现在流量下降，也出现了并转换到其他的平台。O to O，</a:t>
            </a:r>
            <a:r>
              <a:rPr kumimoji="0" lang="zh-CN" sz="1000" b="0" i="1" u="none" strike="noStrike" kern="1200" cap="none" spc="0" normalizeH="0" baseline="0" noProof="0" dirty="0">
                <a:ln>
                  <a:noFill/>
                </a:ln>
                <a:solidFill>
                  <a:srgbClr val="0070CD"/>
                </a:solidFill>
                <a:effectLst/>
                <a:uLnTx/>
                <a:uFillTx/>
                <a:cs typeface="Times New Roman" panose="02020603050405020304" pitchFamily="18" charset="0"/>
              </a:rPr>
              <a:t>即是</a:t>
            </a: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购买的平台，也是品牌露出的平台。</a:t>
            </a:r>
            <a:r>
              <a:rPr kumimoji="0" lang="zh-CN" sz="1000" b="0" i="1" u="none" strike="noStrike" kern="1200" cap="none" spc="0" normalizeH="0" baseline="0" noProof="0" dirty="0">
                <a:ln>
                  <a:noFill/>
                </a:ln>
                <a:solidFill>
                  <a:srgbClr val="0070CD"/>
                </a:solidFill>
                <a:effectLst/>
                <a:uLnTx/>
                <a:uFillTx/>
                <a:cs typeface="Times New Roman" panose="02020603050405020304" pitchFamily="18" charset="0"/>
              </a:rPr>
              <a:t>品牌</a:t>
            </a: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投入力度逐步加大。如何有效评估对平台的投入是个持续的挑战。平台产出是否对标，有效性KPI如何设定，内容的有效性，传统意义上衡量ad的方式方法是否能用上。目前还没有看到完整链路的KPI。</a:t>
            </a:r>
            <a:endParaRPr kumimoji="0" sz="10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lang="en-US" sz="1000" i="1" noProof="0" dirty="0">
                <a:ln>
                  <a:noFill/>
                </a:ln>
                <a:solidFill>
                  <a:srgbClr val="0070CD"/>
                </a:solidFill>
                <a:effectLst/>
                <a:uLnTx/>
                <a:uFillTx/>
                <a:cs typeface="Times New Roman" panose="02020603050405020304" pitchFamily="18" charset="0"/>
                <a:sym typeface="+mn-ea"/>
              </a:rPr>
              <a:t>                   </a:t>
            </a:r>
            <a:endParaRPr kumimoji="0" lang="en-US" altLang="zh-CN" sz="1000" b="0" i="1" u="none" strike="noStrike" kern="1200" cap="none" spc="0" normalizeH="0" baseline="0"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5012731" y="88126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085880" y="368581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394970" y="1652905"/>
            <a:ext cx="3544570" cy="7372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Marketing ROI assessment, effectiveness measurement and fragmented media environment are still the key challenges for brands.</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
        <p:nvSpPr>
          <p:cNvPr id="2" name="Rectangle 1"/>
          <p:cNvSpPr/>
          <p:nvPr/>
        </p:nvSpPr>
        <p:spPr>
          <a:xfrm>
            <a:off x="5236210" y="690880"/>
            <a:ext cx="3499485" cy="382206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9" name="TextBox 8"/>
          <p:cNvSpPr txBox="1"/>
          <p:nvPr/>
        </p:nvSpPr>
        <p:spPr>
          <a:xfrm>
            <a:off x="5781675" y="779145"/>
            <a:ext cx="2769235" cy="378460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1000" i="1" u="none" strike="noStrike" cap="none" spc="0" normalizeH="0" baseline="0" noProof="0" dirty="0">
                <a:ln>
                  <a:noFill/>
                </a:ln>
                <a:solidFill>
                  <a:srgbClr val="0070CD"/>
                </a:solidFill>
                <a:effectLst/>
                <a:uLnTx/>
                <a:uFillTx/>
                <a:cs typeface="Times New Roman" panose="02020603050405020304" pitchFamily="18" charset="0"/>
              </a:rPr>
              <a:t>The choice of omni-channels is growing. Especially online to offline (O to O) platforms. It is the platform of purchase, but also the platform of brand exposure. Previously, it was mainly Tmall and Jingdong. But now the traffic of the big platforms is declining, and more and more decentralized. Other platforms have also appeared. Brand investment is gradually increasing. How to effectively evaluate the investment in the platform is an ongoing challenge. Whether the platform output is on target, how the effectiveness KPI is set, the effectiveness of the content, and whether the ways and means of measuring ad in the traditional sense can be used. At present, we have not seen the KPI of the complete chain.</a:t>
            </a:r>
            <a:r>
              <a:rPr lang="en-US" sz="1000" i="1" noProof="0" dirty="0">
                <a:ln>
                  <a:noFill/>
                </a:ln>
                <a:solidFill>
                  <a:srgbClr val="0070CD"/>
                </a:solidFill>
                <a:effectLst/>
                <a:uLnTx/>
                <a:uFillTx/>
                <a:cs typeface="Times New Roman" panose="02020603050405020304" pitchFamily="18" charset="0"/>
                <a:sym typeface="+mn-ea"/>
              </a:rPr>
              <a:t>                   </a:t>
            </a:r>
            <a:endParaRPr kumimoji="0" lang="en-US" altLang="zh-CN" sz="1000" b="0" i="1" u="none" strike="noStrike" kern="1200" cap="none" spc="0" normalizeH="0" baseline="0" noProof="0" dirty="0">
              <a:ln>
                <a:noFill/>
              </a:ln>
              <a:solidFill>
                <a:srgbClr val="0070CD"/>
              </a:solidFill>
              <a:effectLst/>
              <a:uLnTx/>
              <a:uFillTx/>
              <a:cs typeface="Times New Roman" panose="02020603050405020304" pitchFamily="18" charset="0"/>
              <a:sym typeface="+mn-ea"/>
            </a:endParaRPr>
          </a:p>
        </p:txBody>
      </p:sp>
      <p:sp>
        <p:nvSpPr>
          <p:cNvPr id="11" name="TextBox 9"/>
          <p:cNvSpPr txBox="1"/>
          <p:nvPr/>
        </p:nvSpPr>
        <p:spPr>
          <a:xfrm>
            <a:off x="5121316" y="50280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12" name="TextBox 11"/>
          <p:cNvSpPr txBox="1"/>
          <p:nvPr/>
        </p:nvSpPr>
        <p:spPr>
          <a:xfrm>
            <a:off x="8360835" y="368581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pic>
        <p:nvPicPr>
          <p:cNvPr id="6" name="图片 5"/>
          <p:cNvPicPr>
            <a:picLocks noChangeAspect="1"/>
          </p:cNvPicPr>
          <p:nvPr/>
        </p:nvPicPr>
        <p:blipFill>
          <a:blip r:embed="rId3"/>
          <a:stretch>
            <a:fillRect/>
          </a:stretch>
        </p:blipFill>
        <p:spPr>
          <a:xfrm>
            <a:off x="474980" y="2476500"/>
            <a:ext cx="4455160" cy="20872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46" y="275649"/>
            <a:ext cx="6116534" cy="629678"/>
          </a:xfrm>
        </p:spPr>
        <p:txBody>
          <a:bodyPr/>
          <a:lstStyle/>
          <a:p>
            <a:pPr algn="l"/>
            <a:r>
              <a:rPr lang="en-US" sz="1800"/>
              <a:t>Project Background</a:t>
            </a:r>
            <a:endParaRPr lang="en-US" sz="1800"/>
          </a:p>
        </p:txBody>
      </p:sp>
      <p:sp>
        <p:nvSpPr>
          <p:cNvPr id="3" name="文本框 2"/>
          <p:cNvSpPr txBox="1"/>
          <p:nvPr/>
        </p:nvSpPr>
        <p:spPr>
          <a:xfrm>
            <a:off x="3225800" y="743585"/>
            <a:ext cx="5064760" cy="4399915"/>
          </a:xfrm>
          <a:prstGeom prst="rect">
            <a:avLst/>
          </a:prstGeom>
          <a:noFill/>
        </p:spPr>
        <p:txBody>
          <a:bodyPr wrap="square" rtlCol="0">
            <a:spAutoFit/>
          </a:bodyPr>
          <a:lstStyle/>
          <a:p>
            <a:pPr lvl="0" algn="l">
              <a:lnSpc>
                <a:spcPct val="150000"/>
              </a:lnSpc>
              <a:buClrTx/>
              <a:buSzTx/>
              <a:buFontTx/>
            </a:pPr>
            <a:r>
              <a:rPr lang="en-US" altLang="zh-CN" sz="1000" i="1">
                <a:sym typeface="+mn-ea"/>
              </a:rPr>
              <a:t>The China economy has shown slow pickup after the Pandemic. However, the brands are still facing a slow business recovery. Marketers are still lack of confidence and are conservative in marketing investment. “Lower the cost and uplift the effectiveness (降本提效）” is still the key driver in marketing. </a:t>
            </a:r>
            <a:endParaRPr lang="en-US" altLang="zh-CN" sz="1000" i="1">
              <a:sym typeface="+mn-ea"/>
            </a:endParaRPr>
          </a:p>
          <a:p>
            <a:pPr lvl="0" algn="l">
              <a:lnSpc>
                <a:spcPct val="150000"/>
              </a:lnSpc>
              <a:buClrTx/>
              <a:buSzTx/>
              <a:buFontTx/>
            </a:pPr>
            <a:endParaRPr lang="en-US" altLang="zh-CN" sz="1000" i="1">
              <a:sym typeface="+mn-ea"/>
            </a:endParaRPr>
          </a:p>
          <a:p>
            <a:pPr lvl="0" algn="l">
              <a:lnSpc>
                <a:spcPct val="150000"/>
              </a:lnSpc>
              <a:buClrTx/>
              <a:buSzTx/>
              <a:buFontTx/>
            </a:pPr>
            <a:r>
              <a:rPr lang="en-US" altLang="zh-CN" sz="1000" i="1">
                <a:sym typeface="+mn-ea"/>
              </a:rPr>
              <a:t>With the ultimate goal to drive marketing efficiency and effectiveness, the markters are eager to seek for a sustainable and healthy brand partnership to cope with the evolving market situation and better support their marketing investment. </a:t>
            </a:r>
            <a:endParaRPr lang="en-US" altLang="zh-CN" sz="1000" i="1">
              <a:sym typeface="+mn-ea"/>
            </a:endParaRPr>
          </a:p>
          <a:p>
            <a:pPr lvl="0" algn="l">
              <a:lnSpc>
                <a:spcPct val="150000"/>
              </a:lnSpc>
              <a:buClrTx/>
              <a:buSzTx/>
              <a:buFontTx/>
            </a:pPr>
            <a:endParaRPr lang="en-US" altLang="zh-CN" sz="1000" i="1">
              <a:sym typeface="+mn-ea"/>
            </a:endParaRPr>
          </a:p>
          <a:p>
            <a:pPr lvl="0" algn="l">
              <a:lnSpc>
                <a:spcPct val="150000"/>
              </a:lnSpc>
              <a:buClrTx/>
              <a:buSzTx/>
              <a:buFontTx/>
            </a:pPr>
            <a:r>
              <a:rPr lang="en-US" altLang="zh-CN" sz="1000" i="1">
                <a:sym typeface="+mn-ea"/>
              </a:rPr>
              <a:t>What’s the key challenges brands are facing nowadays?</a:t>
            </a:r>
            <a:endParaRPr lang="en-US" altLang="zh-CN" sz="1000" i="1">
              <a:sym typeface="+mn-ea"/>
            </a:endParaRPr>
          </a:p>
          <a:p>
            <a:pPr lvl="0" algn="l">
              <a:lnSpc>
                <a:spcPct val="150000"/>
              </a:lnSpc>
              <a:buClrTx/>
              <a:buSzTx/>
              <a:buFontTx/>
            </a:pPr>
            <a:r>
              <a:rPr lang="en-US" altLang="zh-CN" sz="1000" i="1">
                <a:sym typeface="+mn-ea"/>
              </a:rPr>
              <a:t>Is ‘value for money’ the only criteria to pursue a healthy brand partnership? </a:t>
            </a:r>
            <a:endParaRPr lang="en-US" altLang="zh-CN" sz="1000" i="1">
              <a:sym typeface="+mn-ea"/>
            </a:endParaRPr>
          </a:p>
          <a:p>
            <a:pPr lvl="0" algn="l">
              <a:lnSpc>
                <a:spcPct val="150000"/>
              </a:lnSpc>
              <a:buClrTx/>
              <a:buSzTx/>
              <a:buFontTx/>
            </a:pPr>
            <a:r>
              <a:rPr lang="en-US" altLang="zh-CN" sz="1000" i="1">
                <a:sym typeface="+mn-ea"/>
              </a:rPr>
              <a:t>What kind of support brands need from different service providers?</a:t>
            </a:r>
            <a:endParaRPr lang="en-US" altLang="zh-CN" sz="1000" i="1">
              <a:sym typeface="+mn-ea"/>
            </a:endParaRPr>
          </a:p>
          <a:p>
            <a:pPr lvl="0" algn="l">
              <a:lnSpc>
                <a:spcPct val="150000"/>
              </a:lnSpc>
              <a:buClrTx/>
              <a:buSzTx/>
              <a:buFontTx/>
            </a:pPr>
            <a:r>
              <a:rPr lang="en-US" altLang="zh-CN" sz="1000" i="1">
                <a:sym typeface="+mn-ea"/>
              </a:rPr>
              <a:t>What partnership model and mechanism marketers could apply to help drive marketing efficiency and effectivenss?</a:t>
            </a:r>
            <a:endParaRPr lang="en-US" altLang="zh-CN" sz="1000" i="1">
              <a:sym typeface="+mn-ea"/>
            </a:endParaRPr>
          </a:p>
          <a:p>
            <a:pPr lvl="0" algn="l">
              <a:lnSpc>
                <a:spcPct val="150000"/>
              </a:lnSpc>
              <a:buClrTx/>
              <a:buSzTx/>
              <a:buFontTx/>
            </a:pPr>
            <a:endParaRPr lang="en-US" altLang="zh-CN" sz="1000" i="1"/>
          </a:p>
          <a:p>
            <a:pPr indent="0">
              <a:lnSpc>
                <a:spcPct val="150000"/>
              </a:lnSpc>
              <a:buNone/>
            </a:pPr>
            <a:r>
              <a:rPr lang="en-US" altLang="zh-CN" sz="1000" i="1">
                <a:sym typeface="+mn-ea"/>
              </a:rPr>
              <a:t>From perpectual marketing intelligence data source and cross industry executive interviews, R3 has summarized the key challenges in today’s marketing and key insights to drive a healthy brand partnership for the long run. </a:t>
            </a:r>
            <a:endParaRPr lang="en-US" altLang="zh-CN" sz="1000" i="1"/>
          </a:p>
          <a:p>
            <a:pPr lvl="0" algn="l">
              <a:buClrTx/>
              <a:buSzTx/>
              <a:buFontTx/>
            </a:pPr>
            <a:endParaRPr lang="en-US" altLang="zh-CN" sz="1000" i="1">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grpSp>
        <p:nvGrpSpPr>
          <p:cNvPr id="35" name="组合 34"/>
          <p:cNvGrpSpPr/>
          <p:nvPr/>
        </p:nvGrpSpPr>
        <p:grpSpPr>
          <a:xfrm>
            <a:off x="674914" y="921467"/>
            <a:ext cx="7955713" cy="3723005"/>
            <a:chOff x="775124" y="1047786"/>
            <a:chExt cx="7730247" cy="3723005"/>
          </a:xfrm>
        </p:grpSpPr>
        <p:graphicFrame>
          <p:nvGraphicFramePr>
            <p:cNvPr id="6" name="图表 5"/>
            <p:cNvGraphicFramePr/>
            <p:nvPr/>
          </p:nvGraphicFramePr>
          <p:xfrm>
            <a:off x="775124" y="1047786"/>
            <a:ext cx="5094515" cy="3579132"/>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5827770" y="1255431"/>
              <a:ext cx="1010653" cy="3515360"/>
            </a:xfrm>
            <a:prstGeom prst="rect">
              <a:avLst/>
            </a:prstGeom>
            <a:noFill/>
          </p:spPr>
          <p:txBody>
            <a:bodyPr wrap="square" rtlCol="0">
              <a:spAutoFit/>
            </a:bodyPr>
            <a:lstStyle/>
            <a:p>
              <a:r>
                <a:rPr lang="en-US" altLang="zh-CN" sz="1000" b="1" dirty="0">
                  <a:latin typeface="+mn-ea"/>
                </a:rPr>
                <a:t>2022ranking</a:t>
              </a:r>
              <a:endParaRPr lang="en-US" altLang="zh-CN" sz="1000" b="1" dirty="0">
                <a:latin typeface="+mn-ea"/>
              </a:endParaRPr>
            </a:p>
            <a:p>
              <a:pPr>
                <a:lnSpc>
                  <a:spcPts val="1600"/>
                </a:lnSpc>
              </a:pPr>
              <a:r>
                <a:rPr lang="en-US" altLang="zh-CN" sz="1000" dirty="0"/>
                <a:t>        1</a:t>
              </a:r>
              <a:endParaRPr lang="en-US" altLang="zh-CN" sz="1000" dirty="0"/>
            </a:p>
            <a:p>
              <a:pPr>
                <a:lnSpc>
                  <a:spcPts val="1600"/>
                </a:lnSpc>
              </a:pPr>
              <a:r>
                <a:rPr lang="en-US" altLang="zh-CN" sz="1000" dirty="0"/>
                <a:t>        2</a:t>
              </a:r>
              <a:endParaRPr lang="en-US" altLang="zh-CN" sz="1000" dirty="0"/>
            </a:p>
            <a:p>
              <a:pPr>
                <a:lnSpc>
                  <a:spcPts val="1600"/>
                </a:lnSpc>
              </a:pPr>
              <a:r>
                <a:rPr lang="en-US" altLang="zh-CN" sz="1000" dirty="0"/>
                <a:t>        3</a:t>
              </a:r>
              <a:endParaRPr lang="en-US" altLang="zh-CN" sz="1000" dirty="0"/>
            </a:p>
            <a:p>
              <a:pPr>
                <a:lnSpc>
                  <a:spcPts val="1600"/>
                </a:lnSpc>
              </a:pPr>
              <a:r>
                <a:rPr lang="en-US" altLang="zh-CN" sz="1000" dirty="0"/>
                <a:t>        4</a:t>
              </a:r>
              <a:endParaRPr lang="en-US" altLang="zh-CN" sz="1000" dirty="0"/>
            </a:p>
            <a:p>
              <a:pPr>
                <a:lnSpc>
                  <a:spcPts val="1600"/>
                </a:lnSpc>
              </a:pPr>
              <a:r>
                <a:rPr lang="en-US" altLang="zh-CN" sz="1000" dirty="0"/>
                <a:t>        5</a:t>
              </a:r>
              <a:endParaRPr lang="en-US" altLang="zh-CN" sz="1000" dirty="0"/>
            </a:p>
            <a:p>
              <a:pPr>
                <a:lnSpc>
                  <a:spcPts val="1600"/>
                </a:lnSpc>
              </a:pPr>
              <a:r>
                <a:rPr lang="en-US" altLang="zh-CN" sz="1000" dirty="0"/>
                <a:t>        5</a:t>
              </a:r>
              <a:endParaRPr lang="en-US" altLang="zh-CN" sz="1000" dirty="0"/>
            </a:p>
            <a:p>
              <a:pPr>
                <a:lnSpc>
                  <a:spcPts val="1600"/>
                </a:lnSpc>
              </a:pPr>
              <a:r>
                <a:rPr lang="en-US" altLang="zh-CN" sz="1000" dirty="0"/>
                <a:t>         -</a:t>
              </a:r>
              <a:endParaRPr lang="en-US" altLang="zh-CN" sz="1000" dirty="0"/>
            </a:p>
            <a:p>
              <a:pPr>
                <a:lnSpc>
                  <a:spcPts val="1600"/>
                </a:lnSpc>
              </a:pPr>
              <a:r>
                <a:rPr lang="en-US" altLang="zh-CN" sz="1000" dirty="0"/>
                <a:t>        7</a:t>
              </a:r>
              <a:endParaRPr lang="en-US" altLang="zh-CN" sz="1000" dirty="0"/>
            </a:p>
            <a:p>
              <a:pPr>
                <a:lnSpc>
                  <a:spcPts val="1600"/>
                </a:lnSpc>
              </a:pPr>
              <a:r>
                <a:rPr lang="en-US" altLang="zh-CN" sz="1000" dirty="0"/>
                <a:t>        8</a:t>
              </a:r>
              <a:endParaRPr lang="en-US" altLang="zh-CN" sz="1000" dirty="0"/>
            </a:p>
            <a:p>
              <a:pPr>
                <a:lnSpc>
                  <a:spcPts val="1600"/>
                </a:lnSpc>
              </a:pPr>
              <a:r>
                <a:rPr lang="en-US" altLang="zh-CN" sz="1000" dirty="0"/>
                <a:t>        9</a:t>
              </a:r>
              <a:endParaRPr lang="en-US" altLang="zh-CN" sz="1000" dirty="0"/>
            </a:p>
            <a:p>
              <a:pPr>
                <a:lnSpc>
                  <a:spcPts val="1600"/>
                </a:lnSpc>
              </a:pPr>
              <a:r>
                <a:rPr lang="en-US" altLang="zh-CN" sz="1000" dirty="0"/>
                <a:t>       10</a:t>
              </a:r>
              <a:endParaRPr lang="en-US" altLang="zh-CN" sz="1000" dirty="0"/>
            </a:p>
            <a:p>
              <a:pPr>
                <a:lnSpc>
                  <a:spcPts val="1600"/>
                </a:lnSpc>
              </a:pPr>
              <a:r>
                <a:rPr lang="en-US" altLang="zh-CN" sz="1000" dirty="0"/>
                <a:t>         -</a:t>
              </a:r>
              <a:endParaRPr lang="en-US" altLang="zh-CN" sz="1000" dirty="0"/>
            </a:p>
            <a:p>
              <a:pPr>
                <a:lnSpc>
                  <a:spcPts val="1600"/>
                </a:lnSpc>
              </a:pPr>
              <a:r>
                <a:rPr lang="en-US" altLang="zh-CN" sz="1000" dirty="0"/>
                <a:t>       11</a:t>
              </a:r>
              <a:endParaRPr lang="en-US" altLang="zh-CN" sz="1000" dirty="0"/>
            </a:p>
            <a:p>
              <a:pPr>
                <a:lnSpc>
                  <a:spcPts val="1600"/>
                </a:lnSpc>
              </a:pPr>
              <a:r>
                <a:rPr lang="en-US" altLang="zh-CN" sz="1000" dirty="0"/>
                <a:t>       12</a:t>
              </a:r>
              <a:endParaRPr lang="en-US" altLang="zh-CN" sz="1000" dirty="0"/>
            </a:p>
            <a:p>
              <a:pPr>
                <a:lnSpc>
                  <a:spcPts val="1600"/>
                </a:lnSpc>
              </a:pPr>
              <a:r>
                <a:rPr lang="en-US" altLang="zh-CN" sz="1000" dirty="0"/>
                <a:t>       13</a:t>
              </a:r>
              <a:endParaRPr lang="en-US" altLang="zh-CN" sz="1000" dirty="0"/>
            </a:p>
            <a:p>
              <a:pPr>
                <a:lnSpc>
                  <a:spcPts val="1500"/>
                </a:lnSpc>
              </a:pPr>
              <a:endParaRPr lang="en-US" altLang="zh-CN" sz="1000" dirty="0"/>
            </a:p>
          </p:txBody>
        </p:sp>
        <p:sp>
          <p:nvSpPr>
            <p:cNvPr id="9" name="文本框 8"/>
            <p:cNvSpPr txBox="1"/>
            <p:nvPr/>
          </p:nvSpPr>
          <p:spPr>
            <a:xfrm>
              <a:off x="6716873" y="1255431"/>
              <a:ext cx="997078" cy="3515360"/>
            </a:xfrm>
            <a:prstGeom prst="rect">
              <a:avLst/>
            </a:prstGeom>
            <a:noFill/>
          </p:spPr>
          <p:txBody>
            <a:bodyPr wrap="square" rtlCol="0">
              <a:spAutoFit/>
            </a:bodyPr>
            <a:lstStyle/>
            <a:p>
              <a:r>
                <a:rPr lang="en-US" altLang="zh-CN" sz="1000" b="1" dirty="0">
                  <a:latin typeface="+mn-ea"/>
                </a:rPr>
                <a:t>2021ranking</a:t>
              </a:r>
              <a:endParaRPr lang="en-US" altLang="zh-CN" sz="1000" b="1" dirty="0">
                <a:latin typeface="+mn-ea"/>
              </a:endParaRPr>
            </a:p>
            <a:p>
              <a:pPr>
                <a:lnSpc>
                  <a:spcPts val="1600"/>
                </a:lnSpc>
              </a:pPr>
              <a:r>
                <a:rPr lang="en-US" altLang="zh-CN" sz="1000" dirty="0"/>
                <a:t>        1</a:t>
              </a:r>
              <a:endParaRPr lang="en-US" altLang="zh-CN" sz="1000" dirty="0"/>
            </a:p>
            <a:p>
              <a:pPr>
                <a:lnSpc>
                  <a:spcPts val="1600"/>
                </a:lnSpc>
              </a:pPr>
              <a:r>
                <a:rPr lang="en-US" altLang="zh-CN" sz="1000" dirty="0"/>
                <a:t>        2</a:t>
              </a:r>
              <a:endParaRPr lang="en-US" altLang="zh-CN" sz="1000" dirty="0"/>
            </a:p>
            <a:p>
              <a:pPr>
                <a:lnSpc>
                  <a:spcPts val="1600"/>
                </a:lnSpc>
              </a:pPr>
              <a:r>
                <a:rPr lang="en-US" altLang="zh-CN" sz="1000" dirty="0"/>
                <a:t>        3</a:t>
              </a:r>
              <a:endParaRPr lang="en-US" altLang="zh-CN" sz="1000" dirty="0"/>
            </a:p>
            <a:p>
              <a:pPr>
                <a:lnSpc>
                  <a:spcPts val="1600"/>
                </a:lnSpc>
              </a:pPr>
              <a:r>
                <a:rPr lang="en-US" altLang="zh-CN" sz="1000" dirty="0"/>
                <a:t>        4</a:t>
              </a:r>
              <a:endParaRPr lang="en-US" altLang="zh-CN" sz="1000" dirty="0"/>
            </a:p>
            <a:p>
              <a:pPr>
                <a:lnSpc>
                  <a:spcPts val="1600"/>
                </a:lnSpc>
              </a:pPr>
              <a:r>
                <a:rPr lang="en-US" altLang="zh-CN" sz="1000" dirty="0"/>
                <a:t>        7</a:t>
              </a:r>
              <a:endParaRPr lang="en-US" altLang="zh-CN" sz="1000" dirty="0"/>
            </a:p>
            <a:p>
              <a:pPr>
                <a:lnSpc>
                  <a:spcPts val="1600"/>
                </a:lnSpc>
              </a:pPr>
              <a:r>
                <a:rPr lang="en-US" altLang="zh-CN" sz="1000" dirty="0"/>
                <a:t>        6</a:t>
              </a:r>
              <a:endParaRPr lang="en-US" altLang="zh-CN" sz="1000" dirty="0"/>
            </a:p>
            <a:p>
              <a:pPr>
                <a:lnSpc>
                  <a:spcPts val="1600"/>
                </a:lnSpc>
              </a:pPr>
              <a:r>
                <a:rPr lang="en-US" altLang="zh-CN" sz="1000" dirty="0"/>
                <a:t>         -</a:t>
              </a:r>
              <a:endParaRPr lang="en-US" altLang="zh-CN" sz="1000" dirty="0"/>
            </a:p>
            <a:p>
              <a:pPr>
                <a:lnSpc>
                  <a:spcPts val="1600"/>
                </a:lnSpc>
              </a:pPr>
              <a:r>
                <a:rPr lang="en-US" altLang="zh-CN" sz="1000" dirty="0"/>
                <a:t>        9</a:t>
              </a:r>
              <a:endParaRPr lang="en-US" altLang="zh-CN" sz="1000" dirty="0"/>
            </a:p>
            <a:p>
              <a:pPr>
                <a:lnSpc>
                  <a:spcPts val="1600"/>
                </a:lnSpc>
              </a:pPr>
              <a:r>
                <a:rPr lang="en-US" altLang="zh-CN" sz="1000" dirty="0"/>
                <a:t>        5</a:t>
              </a:r>
              <a:endParaRPr lang="en-US" altLang="zh-CN" sz="1000" dirty="0"/>
            </a:p>
            <a:p>
              <a:pPr>
                <a:lnSpc>
                  <a:spcPts val="1600"/>
                </a:lnSpc>
              </a:pPr>
              <a:r>
                <a:rPr lang="en-US" altLang="zh-CN" sz="1000" dirty="0"/>
                <a:t>        7</a:t>
              </a:r>
              <a:endParaRPr lang="en-US" altLang="zh-CN" sz="1000" dirty="0"/>
            </a:p>
            <a:p>
              <a:pPr>
                <a:lnSpc>
                  <a:spcPts val="1600"/>
                </a:lnSpc>
              </a:pPr>
              <a:r>
                <a:rPr lang="en-US" altLang="zh-CN" sz="1000" dirty="0"/>
                <a:t>       11</a:t>
              </a:r>
              <a:endParaRPr lang="en-US" altLang="zh-CN" sz="1000" dirty="0"/>
            </a:p>
            <a:p>
              <a:pPr>
                <a:lnSpc>
                  <a:spcPts val="1600"/>
                </a:lnSpc>
              </a:pPr>
              <a:r>
                <a:rPr lang="en-US" altLang="zh-CN" sz="1000" dirty="0"/>
                <a:t>         -</a:t>
              </a:r>
              <a:endParaRPr lang="en-US" altLang="zh-CN" sz="1000" dirty="0"/>
            </a:p>
            <a:p>
              <a:pPr>
                <a:lnSpc>
                  <a:spcPts val="1600"/>
                </a:lnSpc>
              </a:pPr>
              <a:r>
                <a:rPr lang="en-US" altLang="zh-CN" sz="1000" dirty="0"/>
                <a:t>       10</a:t>
              </a:r>
              <a:endParaRPr lang="en-US" altLang="zh-CN" sz="1000" dirty="0"/>
            </a:p>
            <a:p>
              <a:pPr>
                <a:lnSpc>
                  <a:spcPts val="1600"/>
                </a:lnSpc>
              </a:pPr>
              <a:r>
                <a:rPr lang="en-US" altLang="zh-CN" sz="1000" dirty="0"/>
                <a:t>       13</a:t>
              </a:r>
              <a:endParaRPr lang="en-US" altLang="zh-CN" sz="1000" dirty="0"/>
            </a:p>
            <a:p>
              <a:pPr>
                <a:lnSpc>
                  <a:spcPts val="1600"/>
                </a:lnSpc>
              </a:pPr>
              <a:r>
                <a:rPr lang="en-US" altLang="zh-CN" sz="1000" dirty="0"/>
                <a:t>       12</a:t>
              </a:r>
              <a:endParaRPr lang="en-US" altLang="zh-CN" sz="1000" dirty="0"/>
            </a:p>
            <a:p>
              <a:pPr>
                <a:lnSpc>
                  <a:spcPts val="1500"/>
                </a:lnSpc>
              </a:pPr>
              <a:endParaRPr lang="en-US" altLang="zh-CN" sz="1000" dirty="0"/>
            </a:p>
          </p:txBody>
        </p:sp>
        <p:grpSp>
          <p:nvGrpSpPr>
            <p:cNvPr id="16" name="组合 15"/>
            <p:cNvGrpSpPr/>
            <p:nvPr/>
          </p:nvGrpSpPr>
          <p:grpSpPr>
            <a:xfrm>
              <a:off x="7432171" y="2300514"/>
              <a:ext cx="164686" cy="1174931"/>
              <a:chOff x="7453240" y="2300514"/>
              <a:chExt cx="174327" cy="1174931"/>
            </a:xfrm>
          </p:grpSpPr>
          <p:sp>
            <p:nvSpPr>
              <p:cNvPr id="12" name="箭头: 下 11"/>
              <p:cNvSpPr/>
              <p:nvPr/>
            </p:nvSpPr>
            <p:spPr>
              <a:xfrm flipV="1">
                <a:off x="7453241" y="2300514"/>
                <a:ext cx="166915" cy="15965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p:cNvSpPr/>
              <p:nvPr/>
            </p:nvSpPr>
            <p:spPr>
              <a:xfrm flipV="1">
                <a:off x="7453241" y="2905819"/>
                <a:ext cx="166915" cy="15965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p:cNvSpPr/>
              <p:nvPr/>
            </p:nvSpPr>
            <p:spPr>
              <a:xfrm>
                <a:off x="7460652" y="3120103"/>
                <a:ext cx="166915" cy="15965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p:cNvSpPr/>
              <p:nvPr/>
            </p:nvSpPr>
            <p:spPr>
              <a:xfrm>
                <a:off x="7453240" y="3315787"/>
                <a:ext cx="166915" cy="15965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854324" y="2438153"/>
              <a:ext cx="7651047" cy="3656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54323" y="3054849"/>
              <a:ext cx="7651047" cy="3656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4324" y="3249939"/>
              <a:ext cx="7651047" cy="36560"/>
            </a:xfrm>
            <a:prstGeom prst="line">
              <a:avLst/>
            </a:prstGeom>
            <a:ln w="127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54324" y="3455097"/>
              <a:ext cx="7651047" cy="36560"/>
            </a:xfrm>
            <a:prstGeom prst="line">
              <a:avLst/>
            </a:prstGeom>
            <a:ln w="127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015" y="275649"/>
            <a:ext cx="7304067" cy="629678"/>
          </a:xfrm>
        </p:spPr>
        <p:txBody>
          <a:bodyPr/>
          <a:lstStyle/>
          <a:p>
            <a:r>
              <a:rPr lang="zh-CN" altLang="en-US" dirty="0">
                <a:solidFill>
                  <a:srgbClr val="00B0F0"/>
                </a:solidFill>
              </a:rPr>
              <a:t>案例二</a:t>
            </a:r>
            <a:br>
              <a:rPr lang="en-US" altLang="zh-CN" dirty="0"/>
            </a:br>
            <a:r>
              <a:rPr lang="zh-CN" altLang="en-US" dirty="0"/>
              <a:t>营销投资逐个击破、掌握市场动态以驱动营销回报率</a:t>
            </a:r>
            <a:endParaRPr lang="zh-CN" altLang="en-US" dirty="0">
              <a:solidFill>
                <a:schemeClr val="tx1">
                  <a:lumMod val="50000"/>
                </a:schemeClr>
              </a:solidFill>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4" name="直接连接符 3"/>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8" name="文本框 7"/>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9" name="文本框 8"/>
          <p:cNvSpPr txBox="1"/>
          <p:nvPr/>
        </p:nvSpPr>
        <p:spPr>
          <a:xfrm>
            <a:off x="308016" y="1337015"/>
            <a:ext cx="652951" cy="230832"/>
          </a:xfrm>
          <a:prstGeom prst="rect">
            <a:avLst/>
          </a:prstGeom>
          <a:noFill/>
        </p:spPr>
        <p:txBody>
          <a:bodyPr wrap="square" rtlCol="0">
            <a:spAutoFit/>
          </a:bodyPr>
          <a:lstStyle/>
          <a:p>
            <a:r>
              <a:rPr lang="zh-CN" altLang="en-US" sz="900" b="1" dirty="0">
                <a:solidFill>
                  <a:srgbClr val="0070C0"/>
                </a:solidFill>
                <a:latin typeface="+mj-lt"/>
              </a:rPr>
              <a:t>背景</a:t>
            </a:r>
            <a:endParaRPr lang="zh-CN" altLang="en-US" sz="900" b="1" dirty="0">
              <a:solidFill>
                <a:srgbClr val="0070C0"/>
              </a:solidFill>
              <a:latin typeface="+mj-lt"/>
            </a:endParaRPr>
          </a:p>
        </p:txBody>
      </p:sp>
      <p:sp>
        <p:nvSpPr>
          <p:cNvPr id="10" name="文本框 9"/>
          <p:cNvSpPr txBox="1"/>
          <p:nvPr/>
        </p:nvSpPr>
        <p:spPr>
          <a:xfrm>
            <a:off x="2095500" y="1337015"/>
            <a:ext cx="652951" cy="230832"/>
          </a:xfrm>
          <a:prstGeom prst="rect">
            <a:avLst/>
          </a:prstGeom>
          <a:noFill/>
        </p:spPr>
        <p:txBody>
          <a:bodyPr wrap="square" rtlCol="0">
            <a:spAutoFit/>
          </a:bodyPr>
          <a:lstStyle/>
          <a:p>
            <a:r>
              <a:rPr lang="en-US" altLang="zh-CN" sz="900" b="1" dirty="0">
                <a:solidFill>
                  <a:srgbClr val="0070C0"/>
                </a:solidFill>
                <a:latin typeface="+mj-lt"/>
              </a:rPr>
              <a:t>R3</a:t>
            </a:r>
            <a:r>
              <a:rPr lang="zh-CN" altLang="en-US" sz="900" b="1" dirty="0">
                <a:solidFill>
                  <a:srgbClr val="0070C0"/>
                </a:solidFill>
                <a:latin typeface="+mj-lt"/>
              </a:rPr>
              <a:t>做法</a:t>
            </a:r>
            <a:endParaRPr lang="zh-CN" altLang="en-US" sz="900" b="1" dirty="0">
              <a:solidFill>
                <a:srgbClr val="0070C0"/>
              </a:solidFill>
              <a:latin typeface="+mj-lt"/>
            </a:endParaRPr>
          </a:p>
        </p:txBody>
      </p:sp>
      <p:sp>
        <p:nvSpPr>
          <p:cNvPr id="11" name="文本框 10"/>
          <p:cNvSpPr txBox="1"/>
          <p:nvPr/>
        </p:nvSpPr>
        <p:spPr>
          <a:xfrm>
            <a:off x="4022873" y="1337015"/>
            <a:ext cx="652951" cy="230832"/>
          </a:xfrm>
          <a:prstGeom prst="rect">
            <a:avLst/>
          </a:prstGeom>
          <a:noFill/>
        </p:spPr>
        <p:txBody>
          <a:bodyPr wrap="square" rtlCol="0">
            <a:spAutoFit/>
          </a:bodyPr>
          <a:lstStyle/>
          <a:p>
            <a:r>
              <a:rPr lang="zh-CN" altLang="en-US" sz="900" b="1" dirty="0">
                <a:solidFill>
                  <a:srgbClr val="0070C0"/>
                </a:solidFill>
                <a:latin typeface="+mj-lt"/>
              </a:rPr>
              <a:t>成果</a:t>
            </a:r>
            <a:endParaRPr lang="zh-CN" altLang="en-US" sz="900" b="1" dirty="0">
              <a:solidFill>
                <a:srgbClr val="0070C0"/>
              </a:solidFill>
              <a:latin typeface="+mj-lt"/>
            </a:endParaRPr>
          </a:p>
        </p:txBody>
      </p:sp>
      <p:cxnSp>
        <p:nvCxnSpPr>
          <p:cNvPr id="12" name="直接连接符 11"/>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308016" y="1801091"/>
            <a:ext cx="1777713" cy="1492781"/>
          </a:xfrm>
          <a:prstGeom prst="rect">
            <a:avLst/>
          </a:prstGeom>
          <a:noFill/>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行业品类</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消费品集团</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b="1" dirty="0">
                <a:solidFill>
                  <a:schemeClr val="accent4">
                    <a:lumMod val="75000"/>
                  </a:schemeClr>
                </a:solidFill>
                <a:latin typeface="+mj-lt"/>
                <a:ea typeface="微软雅黑" panose="020B0503020204020204" charset="-122"/>
              </a:rPr>
              <a:t>背景信息</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该消费品集团随着高速的业务增长，其花费也达到了较高规模，而日益增长的营销资产投入及日益复杂的结构为期带来了诸多管理挑战。</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4" name="矩形 13"/>
          <p:cNvSpPr/>
          <p:nvPr/>
        </p:nvSpPr>
        <p:spPr>
          <a:xfrm>
            <a:off x="2095500" y="1784497"/>
            <a:ext cx="1794161" cy="848374"/>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梳理营销投资，判断风险</a:t>
            </a:r>
            <a:endParaRPr lang="en-US" altLang="zh-CN" sz="800" b="1"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在“抓大放小”大原则下，</a:t>
            </a:r>
            <a:r>
              <a:rPr lang="en-US" altLang="zh-CN" sz="800" dirty="0">
                <a:solidFill>
                  <a:schemeClr val="accent4">
                    <a:lumMod val="75000"/>
                  </a:schemeClr>
                </a:solidFill>
                <a:latin typeface="Franklin Gothic Book" panose="020B0503020102020204" charset="0"/>
                <a:ea typeface="微软雅黑" panose="020B0503020204020204" charset="-122"/>
              </a:rPr>
              <a:t>R3</a:t>
            </a:r>
            <a:r>
              <a:rPr lang="zh-CN" altLang="en-US" sz="800" dirty="0">
                <a:solidFill>
                  <a:schemeClr val="accent4">
                    <a:lumMod val="75000"/>
                  </a:schemeClr>
                </a:solidFill>
                <a:latin typeface="Franklin Gothic Book" panose="020B0503020102020204" charset="0"/>
                <a:ea typeface="微软雅黑" panose="020B0503020204020204" charset="-122"/>
              </a:rPr>
              <a:t>帮助该集团梳理各版块营销投资，并根据企业现状、外部趋势、行业数据综合评定其风险，并制定优化路径</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5" name="矩形 14"/>
          <p:cNvSpPr/>
          <p:nvPr/>
        </p:nvSpPr>
        <p:spPr>
          <a:xfrm>
            <a:off x="4350641" y="1784497"/>
            <a:ext cx="1509832" cy="909288"/>
          </a:xfrm>
          <a:prstGeom prst="rect">
            <a:avLst/>
          </a:prstGeom>
        </p:spPr>
        <p:txBody>
          <a:bodyPr wrap="square">
            <a:spAutoFit/>
          </a:bodyPr>
          <a:lstStyle/>
          <a:p>
            <a:pPr marL="2540" fontAlgn="base">
              <a:lnSpc>
                <a:spcPct val="112000"/>
              </a:lnSpc>
              <a:spcAft>
                <a:spcPts val="600"/>
              </a:spcAft>
              <a:buClr>
                <a:srgbClr val="139CEB"/>
              </a:buClr>
              <a:defRPr/>
            </a:pPr>
            <a:r>
              <a:rPr lang="en-US" altLang="zh-CN" sz="800" b="1" dirty="0">
                <a:solidFill>
                  <a:schemeClr val="accent4">
                    <a:lumMod val="75000"/>
                  </a:schemeClr>
                </a:solidFill>
                <a:latin typeface="+mj-lt"/>
                <a:ea typeface="微软雅黑" panose="020B0503020204020204" charset="-122"/>
              </a:rPr>
              <a:t>ROI</a:t>
            </a:r>
            <a:r>
              <a:rPr lang="zh-CN" altLang="en-US" sz="800" b="1" dirty="0">
                <a:solidFill>
                  <a:schemeClr val="accent4">
                    <a:lumMod val="75000"/>
                  </a:schemeClr>
                </a:solidFill>
                <a:latin typeface="+mj-lt"/>
                <a:ea typeface="微软雅黑" panose="020B0503020204020204" charset="-122"/>
              </a:rPr>
              <a:t>的显著提升</a:t>
            </a:r>
            <a:r>
              <a:rPr lang="zh-CN" altLang="en-US" sz="800" dirty="0">
                <a:solidFill>
                  <a:schemeClr val="accent4">
                    <a:lumMod val="75000"/>
                  </a:schemeClr>
                </a:solidFill>
                <a:latin typeface="+mj-lt"/>
                <a:ea typeface="微软雅黑" panose="020B0503020204020204" charset="-122"/>
              </a:rPr>
              <a:t>：综合的内外部优化措施，包括对外部信息的有效整合与管理体系的细致优化，有助于全面提升运营效率，并推动整体投资回报率的增长</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6" name="矩形 15"/>
          <p:cNvSpPr/>
          <p:nvPr/>
        </p:nvSpPr>
        <p:spPr>
          <a:xfrm>
            <a:off x="4350641" y="2832652"/>
            <a:ext cx="1509832" cy="771430"/>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管理方法的有效优化</a:t>
            </a:r>
            <a:r>
              <a:rPr lang="zh-CN" altLang="en-US" sz="800" dirty="0">
                <a:solidFill>
                  <a:schemeClr val="accent4">
                    <a:lumMod val="75000"/>
                  </a:schemeClr>
                </a:solidFill>
                <a:latin typeface="+mj-lt"/>
                <a:ea typeface="微软雅黑" panose="020B0503020204020204" charset="-122"/>
              </a:rPr>
              <a:t>：新流程显著提升决策效率和团队合作，内部决策链路和职能分配及外部代理商协调均得到细致优化，整体工作效能得到加强</a:t>
            </a:r>
            <a:endParaRPr lang="en-US" altLang="zh-CN" sz="800" dirty="0">
              <a:solidFill>
                <a:schemeClr val="accent4">
                  <a:lumMod val="75000"/>
                </a:schemeClr>
              </a:solidFill>
              <a:latin typeface="+mj-lt"/>
              <a:ea typeface="微软雅黑" panose="020B0503020204020204" charset="-122"/>
            </a:endParaRPr>
          </a:p>
        </p:txBody>
      </p:sp>
      <p:sp>
        <p:nvSpPr>
          <p:cNvPr id="17" name="矩形 16"/>
          <p:cNvSpPr/>
          <p:nvPr/>
        </p:nvSpPr>
        <p:spPr>
          <a:xfrm>
            <a:off x="4350641" y="3827001"/>
            <a:ext cx="1509832" cy="709874"/>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透明度增强</a:t>
            </a:r>
            <a:r>
              <a:rPr lang="zh-CN" altLang="en-US" sz="800" dirty="0">
                <a:solidFill>
                  <a:schemeClr val="accent4">
                    <a:lumMod val="75000"/>
                  </a:schemeClr>
                </a:solidFill>
                <a:latin typeface="+mj-lt"/>
                <a:ea typeface="微软雅黑" panose="020B0503020204020204" charset="-122"/>
              </a:rPr>
              <a:t>：增强了价格管理及信息流通的透明度，有效降低管理风险</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endParaRPr lang="en-US" altLang="zh-CN" sz="800" dirty="0">
              <a:solidFill>
                <a:schemeClr val="accent4">
                  <a:lumMod val="75000"/>
                </a:schemeClr>
              </a:solidFill>
              <a:latin typeface="+mj-lt"/>
              <a:ea typeface="微软雅黑" panose="020B0503020204020204" charset="-122"/>
            </a:endParaRPr>
          </a:p>
        </p:txBody>
      </p:sp>
      <p:pic>
        <p:nvPicPr>
          <p:cNvPr id="18" name="Graphic 105"/>
          <p:cNvPicPr>
            <a:picLocks noChangeAspect="1"/>
          </p:cNvPicPr>
          <p:nvPr/>
        </p:nvPicPr>
        <p:blipFill>
          <a:blip r:embed="rId1" cstate="hqprint">
            <a:extLst>
              <a:ext uri="{96DAC541-7B7A-43D3-8B79-37D633B846F1}">
                <asvg:svgBlip xmlns:asvg="http://schemas.microsoft.com/office/drawing/2016/SVG/main" r:embed="rId2"/>
              </a:ext>
            </a:extLst>
          </a:blip>
          <a:stretch>
            <a:fillRect/>
          </a:stretch>
        </p:blipFill>
        <p:spPr>
          <a:xfrm>
            <a:off x="4013187" y="1765968"/>
            <a:ext cx="354741" cy="354741"/>
          </a:xfrm>
          <a:prstGeom prst="rect">
            <a:avLst/>
          </a:prstGeom>
        </p:spPr>
      </p:pic>
      <p:pic>
        <p:nvPicPr>
          <p:cNvPr id="19" name="Graphic 58"/>
          <p:cNvPicPr>
            <a:picLocks noChangeAspect="1"/>
          </p:cNvPicPr>
          <p:nvPr/>
        </p:nvPicPr>
        <p:blipFill>
          <a:blip r:embed="rId3" cstate="hqprint">
            <a:extLst>
              <a:ext uri="{96DAC541-7B7A-43D3-8B79-37D633B846F1}">
                <asvg:svgBlip xmlns:asvg="http://schemas.microsoft.com/office/drawing/2016/SVG/main" r:embed="rId4"/>
              </a:ext>
            </a:extLst>
          </a:blip>
          <a:stretch>
            <a:fillRect/>
          </a:stretch>
        </p:blipFill>
        <p:spPr>
          <a:xfrm>
            <a:off x="4011847" y="3784975"/>
            <a:ext cx="357420" cy="357420"/>
          </a:xfrm>
          <a:prstGeom prst="rect">
            <a:avLst/>
          </a:prstGeom>
        </p:spPr>
      </p:pic>
      <p:pic>
        <p:nvPicPr>
          <p:cNvPr id="20" name="Graphic 59"/>
          <p:cNvPicPr>
            <a:picLocks noChangeAspect="1"/>
          </p:cNvPicPr>
          <p:nvPr/>
        </p:nvPicPr>
        <p:blipFill>
          <a:blip r:embed="rId5" cstate="hqprint">
            <a:extLst>
              <a:ext uri="{96DAC541-7B7A-43D3-8B79-37D633B846F1}">
                <asvg:svgBlip xmlns:asvg="http://schemas.microsoft.com/office/drawing/2016/SVG/main" r:embed="rId6"/>
              </a:ext>
            </a:extLst>
          </a:blip>
          <a:stretch>
            <a:fillRect/>
          </a:stretch>
        </p:blipFill>
        <p:spPr>
          <a:xfrm>
            <a:off x="3953967" y="2786202"/>
            <a:ext cx="473180" cy="473180"/>
          </a:xfrm>
          <a:prstGeom prst="rect">
            <a:avLst/>
          </a:prstGeom>
        </p:spPr>
      </p:pic>
      <p:pic>
        <p:nvPicPr>
          <p:cNvPr id="1026" name="Picture 2" descr="Free photo black friday concept with products and shopping cart"/>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2904" y="1252645"/>
            <a:ext cx="2628259" cy="3107479"/>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095500" y="2888918"/>
            <a:ext cx="1794161" cy="1399807"/>
          </a:xfrm>
          <a:prstGeom prst="rect">
            <a:avLst/>
          </a:prstGeom>
        </p:spPr>
        <p:txBody>
          <a:bodyPr wrap="square">
            <a:spAutoFit/>
          </a:bodyPr>
          <a:lstStyle/>
          <a:p>
            <a:pPr marL="2540" fontAlgn="base">
              <a:lnSpc>
                <a:spcPct val="112000"/>
              </a:lnSpc>
              <a:spcAft>
                <a:spcPts val="600"/>
              </a:spcAft>
              <a:buClr>
                <a:srgbClr val="139CEB"/>
              </a:buClr>
              <a:defRPr/>
            </a:pPr>
            <a:r>
              <a:rPr lang="en-US" altLang="zh-CN" sz="800" b="1" dirty="0">
                <a:solidFill>
                  <a:schemeClr val="accent4">
                    <a:lumMod val="75000"/>
                  </a:schemeClr>
                </a:solidFill>
                <a:latin typeface="+mj-lt"/>
                <a:ea typeface="微软雅黑" panose="020B0503020204020204" charset="-122"/>
              </a:rPr>
              <a:t>“</a:t>
            </a:r>
            <a:r>
              <a:rPr lang="zh-CN" altLang="en-US" sz="800" b="1" dirty="0">
                <a:solidFill>
                  <a:schemeClr val="accent4">
                    <a:lumMod val="75000"/>
                  </a:schemeClr>
                </a:solidFill>
                <a:latin typeface="+mj-lt"/>
                <a:ea typeface="微软雅黑" panose="020B0503020204020204" charset="-122"/>
              </a:rPr>
              <a:t>检视</a:t>
            </a:r>
            <a:r>
              <a:rPr lang="en-US" altLang="zh-CN" sz="800" b="1" dirty="0">
                <a:solidFill>
                  <a:schemeClr val="accent4">
                    <a:lumMod val="75000"/>
                  </a:schemeClr>
                </a:solidFill>
                <a:latin typeface="+mj-lt"/>
                <a:ea typeface="微软雅黑" panose="020B0503020204020204" charset="-122"/>
              </a:rPr>
              <a:t>-</a:t>
            </a:r>
            <a:r>
              <a:rPr lang="zh-CN" altLang="en-US" sz="800" b="1" dirty="0">
                <a:solidFill>
                  <a:schemeClr val="accent4">
                    <a:lumMod val="75000"/>
                  </a:schemeClr>
                </a:solidFill>
                <a:latin typeface="+mj-lt"/>
                <a:ea typeface="微软雅黑" panose="020B0503020204020204" charset="-122"/>
              </a:rPr>
              <a:t>洞察</a:t>
            </a:r>
            <a:r>
              <a:rPr lang="en-US" altLang="zh-CN" sz="800" b="1" dirty="0">
                <a:solidFill>
                  <a:schemeClr val="accent4">
                    <a:lumMod val="75000"/>
                  </a:schemeClr>
                </a:solidFill>
                <a:latin typeface="+mj-lt"/>
                <a:ea typeface="微软雅黑" panose="020B0503020204020204" charset="-122"/>
              </a:rPr>
              <a:t>-</a:t>
            </a:r>
            <a:r>
              <a:rPr lang="zh-CN" altLang="en-US" sz="800" b="1" dirty="0">
                <a:solidFill>
                  <a:schemeClr val="accent4">
                    <a:lumMod val="75000"/>
                  </a:schemeClr>
                </a:solidFill>
                <a:latin typeface="+mj-lt"/>
                <a:ea typeface="微软雅黑" panose="020B0503020204020204" charset="-122"/>
              </a:rPr>
              <a:t>学习</a:t>
            </a:r>
            <a:r>
              <a:rPr lang="en-US" altLang="zh-CN" sz="800" b="1" dirty="0">
                <a:solidFill>
                  <a:schemeClr val="accent4">
                    <a:lumMod val="75000"/>
                  </a:schemeClr>
                </a:solidFill>
                <a:latin typeface="+mj-lt"/>
                <a:ea typeface="微软雅黑" panose="020B0503020204020204" charset="-122"/>
              </a:rPr>
              <a:t>-</a:t>
            </a:r>
            <a:r>
              <a:rPr lang="zh-CN" altLang="en-US" sz="800" b="1" dirty="0">
                <a:solidFill>
                  <a:schemeClr val="accent4">
                    <a:lumMod val="75000"/>
                  </a:schemeClr>
                </a:solidFill>
                <a:latin typeface="+mj-lt"/>
                <a:ea typeface="微软雅黑" panose="020B0503020204020204" charset="-122"/>
              </a:rPr>
              <a:t>优化</a:t>
            </a:r>
            <a:r>
              <a:rPr lang="en-US" altLang="zh-CN" sz="800" b="1" dirty="0">
                <a:solidFill>
                  <a:schemeClr val="accent4">
                    <a:lumMod val="75000"/>
                  </a:schemeClr>
                </a:solidFill>
                <a:latin typeface="+mj-lt"/>
                <a:ea typeface="微软雅黑" panose="020B0503020204020204" charset="-122"/>
              </a:rPr>
              <a:t>”</a:t>
            </a:r>
            <a:r>
              <a:rPr lang="zh-CN" altLang="en-US" sz="800" b="1" dirty="0">
                <a:solidFill>
                  <a:schemeClr val="accent4">
                    <a:lumMod val="75000"/>
                  </a:schemeClr>
                </a:solidFill>
                <a:latin typeface="+mj-lt"/>
                <a:ea typeface="微软雅黑" panose="020B0503020204020204" charset="-122"/>
              </a:rPr>
              <a:t>逐个击破各投资板块</a:t>
            </a:r>
            <a:endParaRPr lang="en-US" altLang="zh-CN" sz="800" b="1"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利用</a:t>
            </a:r>
            <a:r>
              <a:rPr lang="en-US" altLang="zh-CN" sz="800" dirty="0">
                <a:solidFill>
                  <a:schemeClr val="accent4">
                    <a:lumMod val="75000"/>
                  </a:schemeClr>
                </a:solidFill>
                <a:latin typeface="Franklin Gothic Book" panose="020B0503020102020204" charset="0"/>
                <a:ea typeface="微软雅黑" panose="020B0503020204020204" charset="-122"/>
              </a:rPr>
              <a:t>R3</a:t>
            </a:r>
            <a:r>
              <a:rPr lang="zh-CN" altLang="en-US" sz="800" dirty="0">
                <a:solidFill>
                  <a:schemeClr val="accent4">
                    <a:lumMod val="75000"/>
                  </a:schemeClr>
                </a:solidFill>
                <a:latin typeface="Franklin Gothic Book" panose="020B0503020102020204" charset="0"/>
                <a:ea typeface="微软雅黑" panose="020B0503020204020204" charset="-122"/>
              </a:rPr>
              <a:t>独有的营销咨询数据库及工具，帮助该集团诊断营销资产，并通过市场对标及内部洞察进行问题发现及探索，最终针对于每个特定的营销资产提出了在多个层面的结果方案，包含职能设计、流程优化、数据库建立及管理工具等。</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B0F0"/>
                </a:solidFill>
                <a:latin typeface="Franklin Gothic Medium Cond" panose="020B0606030402020204" pitchFamily="34" charset="0"/>
                <a:ea typeface="微软雅黑" panose="020B0503020204020204" charset="-122"/>
              </a:rPr>
              <a:t>Case Study 2</a:t>
            </a:r>
            <a:br>
              <a:rPr lang="en-US" altLang="zh-CN" dirty="0">
                <a:solidFill>
                  <a:srgbClr val="00B0F0"/>
                </a:solidFill>
                <a:latin typeface="Franklin Gothic Medium Cond" panose="020B0606030402020204" pitchFamily="34" charset="0"/>
                <a:ea typeface="微软雅黑" panose="020B0503020204020204" charset="-122"/>
              </a:rPr>
            </a:br>
            <a:r>
              <a:rPr lang="en-US" altLang="zh-CN" dirty="0">
                <a:ea typeface="微软雅黑" panose="020B0503020204020204" charset="-122"/>
              </a:rPr>
              <a:t>Driving Marketing Investment ROI by Sectors</a:t>
            </a:r>
            <a:endParaRPr lang="zh-CN" altLang="en-US" dirty="0">
              <a:ea typeface="微软雅黑" panose="020B0503020204020204" charset="-122"/>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8" name="直接连接符 7"/>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5" name="文本框 14"/>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6" name="文本框 15"/>
          <p:cNvSpPr txBox="1"/>
          <p:nvPr/>
        </p:nvSpPr>
        <p:spPr>
          <a:xfrm>
            <a:off x="308016" y="1337015"/>
            <a:ext cx="652951" cy="230832"/>
          </a:xfrm>
          <a:prstGeom prst="rect">
            <a:avLst/>
          </a:prstGeom>
          <a:noFill/>
        </p:spPr>
        <p:txBody>
          <a:bodyPr wrap="square" rtlCol="0">
            <a:spAutoFit/>
          </a:bodyPr>
          <a:lstStyle/>
          <a:p>
            <a:r>
              <a:rPr lang="en-US" altLang="zh-CN" sz="900" dirty="0">
                <a:solidFill>
                  <a:srgbClr val="0070C0"/>
                </a:solidFill>
                <a:latin typeface="+mj-lt"/>
              </a:rPr>
              <a:t>Context</a:t>
            </a:r>
            <a:endParaRPr lang="zh-CN" altLang="en-US" sz="900" dirty="0">
              <a:solidFill>
                <a:srgbClr val="0070C0"/>
              </a:solidFill>
              <a:latin typeface="+mj-lt"/>
            </a:endParaRPr>
          </a:p>
        </p:txBody>
      </p:sp>
      <p:sp>
        <p:nvSpPr>
          <p:cNvPr id="17" name="文本框 16"/>
          <p:cNvSpPr txBox="1"/>
          <p:nvPr/>
        </p:nvSpPr>
        <p:spPr>
          <a:xfrm>
            <a:off x="2095500" y="1337015"/>
            <a:ext cx="652951" cy="230832"/>
          </a:xfrm>
          <a:prstGeom prst="rect">
            <a:avLst/>
          </a:prstGeom>
          <a:noFill/>
        </p:spPr>
        <p:txBody>
          <a:bodyPr wrap="square" rtlCol="0">
            <a:spAutoFit/>
          </a:bodyPr>
          <a:lstStyle/>
          <a:p>
            <a:r>
              <a:rPr lang="en-US" altLang="zh-CN" sz="900" dirty="0">
                <a:solidFill>
                  <a:srgbClr val="0070C0"/>
                </a:solidFill>
                <a:latin typeface="+mj-lt"/>
              </a:rPr>
              <a:t>Approach</a:t>
            </a:r>
            <a:endParaRPr lang="zh-CN" altLang="en-US" sz="900" dirty="0">
              <a:solidFill>
                <a:srgbClr val="0070C0"/>
              </a:solidFill>
              <a:latin typeface="+mj-lt"/>
            </a:endParaRPr>
          </a:p>
        </p:txBody>
      </p:sp>
      <p:sp>
        <p:nvSpPr>
          <p:cNvPr id="18" name="文本框 17"/>
          <p:cNvSpPr txBox="1"/>
          <p:nvPr/>
        </p:nvSpPr>
        <p:spPr>
          <a:xfrm>
            <a:off x="4022873" y="1337015"/>
            <a:ext cx="652951" cy="230832"/>
          </a:xfrm>
          <a:prstGeom prst="rect">
            <a:avLst/>
          </a:prstGeom>
          <a:noFill/>
        </p:spPr>
        <p:txBody>
          <a:bodyPr wrap="square" rtlCol="0">
            <a:spAutoFit/>
          </a:bodyPr>
          <a:lstStyle/>
          <a:p>
            <a:r>
              <a:rPr lang="en-US" altLang="zh-CN" sz="900" dirty="0">
                <a:solidFill>
                  <a:srgbClr val="0070C0"/>
                </a:solidFill>
                <a:latin typeface="+mj-lt"/>
              </a:rPr>
              <a:t>Impact</a:t>
            </a:r>
            <a:endParaRPr lang="zh-CN" altLang="en-US" sz="900" dirty="0">
              <a:solidFill>
                <a:srgbClr val="0070C0"/>
              </a:solidFill>
              <a:latin typeface="+mj-lt"/>
            </a:endParaRPr>
          </a:p>
        </p:txBody>
      </p:sp>
      <p:sp>
        <p:nvSpPr>
          <p:cNvPr id="28" name="TextBox 6"/>
          <p:cNvSpPr txBox="1"/>
          <p:nvPr/>
        </p:nvSpPr>
        <p:spPr>
          <a:xfrm>
            <a:off x="308016" y="1801091"/>
            <a:ext cx="1777713" cy="1831527"/>
          </a:xfrm>
          <a:prstGeom prst="rect">
            <a:avLst/>
          </a:prstGeom>
          <a:noFill/>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Client</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FMCG Group</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mj-lt"/>
                <a:ea typeface="微软雅黑" panose="020B0503020204020204" charset="-122"/>
              </a:rPr>
              <a:t>Background</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As the group is witnessing a rapid business growth, its marketing investment also reached a high scale. The increasing investment in marketing assets and the growing complexity of the structure brought about numerous management challenges</a:t>
            </a:r>
            <a:r>
              <a:rPr lang="en-US" altLang="zh-CN" sz="800" b="0" i="0" dirty="0">
                <a:solidFill>
                  <a:srgbClr val="374151"/>
                </a:solidFill>
                <a:effectLst/>
                <a:latin typeface="Söhne"/>
              </a:rPr>
              <a:t>.</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29" name="矩形 28"/>
          <p:cNvSpPr/>
          <p:nvPr/>
        </p:nvSpPr>
        <p:spPr>
          <a:xfrm>
            <a:off x="2095500" y="1784497"/>
            <a:ext cx="1897678" cy="3207353"/>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Bringing clarity on marketing investment and identify potential risks</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en-US" altLang="zh-CN" sz="800" dirty="0">
                <a:solidFill>
                  <a:schemeClr val="accent4">
                    <a:lumMod val="75000"/>
                  </a:schemeClr>
                </a:solidFill>
                <a:latin typeface="Franklin Gothic Book" panose="020B0503020102020204" charset="0"/>
                <a:ea typeface="微软雅黑" panose="020B0503020204020204" charset="-122"/>
              </a:rPr>
              <a:t>R3 helped reorganizing the group's marketing spend across sectors by assessing risks against the current brand status quo, external trends, and industry insights to devise a strategic optimization plan.</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Targeted ROI optimization by each investment sector</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en-US" altLang="zh-CN" sz="800" dirty="0">
                <a:solidFill>
                  <a:schemeClr val="accent4">
                    <a:lumMod val="75000"/>
                  </a:schemeClr>
                </a:solidFill>
                <a:latin typeface="Franklin Gothic Book" panose="020B0503020102020204" charset="0"/>
                <a:ea typeface="微软雅黑" panose="020B0503020204020204" charset="-122"/>
              </a:rPr>
              <a:t>Utilizing R3's unique marketing consultancy database and tools, the group was aided in diagnosing marketing assets. Market benchmarking and internal insights pinpointed issues, leading to tailored, comprehensive solutions for each marketing asset that encompassing R&amp;R redesign, process optimization, database establishment, and management tools integration.</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33" name="矩形 32"/>
          <p:cNvSpPr/>
          <p:nvPr/>
        </p:nvSpPr>
        <p:spPr>
          <a:xfrm>
            <a:off x="4350641" y="1784497"/>
            <a:ext cx="1509832" cy="632930"/>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ROI Increased</a:t>
            </a:r>
            <a:r>
              <a:rPr lang="en-US" altLang="zh-CN" sz="800" b="1" i="0" dirty="0">
                <a:solidFill>
                  <a:schemeClr val="accent4">
                    <a:lumMod val="75000"/>
                  </a:schemeClr>
                </a:solidFill>
                <a:effectLst/>
              </a:rPr>
              <a:t>:</a:t>
            </a:r>
            <a:r>
              <a:rPr lang="en-US" altLang="zh-CN" sz="800" b="0" i="0" dirty="0">
                <a:solidFill>
                  <a:schemeClr val="accent4">
                    <a:lumMod val="75000"/>
                  </a:schemeClr>
                </a:solidFill>
                <a:effectLst/>
              </a:rPr>
              <a:t> Strategic optimizations led to improved operational efficiency and increased ROI</a:t>
            </a:r>
            <a:endParaRPr lang="en-US" altLang="zh-CN" sz="800" dirty="0">
              <a:solidFill>
                <a:schemeClr val="accent4">
                  <a:lumMod val="75000"/>
                </a:schemeClr>
              </a:solidFill>
              <a:ea typeface="微软雅黑" panose="020B0503020204020204" charset="-122"/>
            </a:endParaRPr>
          </a:p>
        </p:txBody>
      </p:sp>
      <p:sp>
        <p:nvSpPr>
          <p:cNvPr id="34" name="矩形 33"/>
          <p:cNvSpPr/>
          <p:nvPr/>
        </p:nvSpPr>
        <p:spPr>
          <a:xfrm>
            <a:off x="4350641" y="2591448"/>
            <a:ext cx="1509832" cy="1049262"/>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Internal Organization Enhanced: </a:t>
            </a:r>
            <a:r>
              <a:rPr lang="en-US" altLang="zh-CN" sz="800" b="0" i="0" dirty="0">
                <a:solidFill>
                  <a:schemeClr val="accent4">
                    <a:lumMod val="75000"/>
                  </a:schemeClr>
                </a:solidFill>
                <a:effectLst/>
              </a:rPr>
              <a:t>Streamlined processes boosted decision-making and teamwork, while fine-tuning internal and external coordination enhanced overall performance</a:t>
            </a:r>
            <a:endParaRPr lang="en-US" altLang="zh-CN" sz="800" dirty="0">
              <a:solidFill>
                <a:schemeClr val="accent4">
                  <a:lumMod val="75000"/>
                </a:schemeClr>
              </a:solidFill>
              <a:ea typeface="微软雅黑" panose="020B0503020204020204" charset="-122"/>
            </a:endParaRPr>
          </a:p>
        </p:txBody>
      </p:sp>
      <p:sp>
        <p:nvSpPr>
          <p:cNvPr id="35" name="矩形 34"/>
          <p:cNvSpPr/>
          <p:nvPr/>
        </p:nvSpPr>
        <p:spPr>
          <a:xfrm>
            <a:off x="4350641" y="3780191"/>
            <a:ext cx="1509832" cy="908647"/>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Transparency Improved </a:t>
            </a:r>
            <a:r>
              <a:rPr lang="en-US" altLang="zh-CN" sz="800" b="1" i="0" dirty="0">
                <a:solidFill>
                  <a:schemeClr val="accent4">
                    <a:lumMod val="75000"/>
                  </a:schemeClr>
                </a:solidFill>
                <a:effectLst/>
              </a:rPr>
              <a:t>:</a:t>
            </a:r>
            <a:r>
              <a:rPr lang="en-US" altLang="zh-CN" sz="800" b="0" i="0" dirty="0">
                <a:solidFill>
                  <a:schemeClr val="accent4">
                    <a:lumMod val="75000"/>
                  </a:schemeClr>
                </a:solidFill>
                <a:effectLst/>
              </a:rPr>
              <a:t> Transparency in pricing management and information flow </a:t>
            </a:r>
            <a:r>
              <a:rPr lang="en-US" altLang="zh-CN" sz="800" dirty="0">
                <a:solidFill>
                  <a:schemeClr val="accent4">
                    <a:lumMod val="75000"/>
                  </a:schemeClr>
                </a:solidFill>
              </a:rPr>
              <a:t>was heightened, effectively minimized management risks</a:t>
            </a:r>
            <a:endParaRPr lang="en-US" altLang="zh-CN" sz="800" dirty="0">
              <a:solidFill>
                <a:schemeClr val="accent4">
                  <a:lumMod val="75000"/>
                </a:schemeClr>
              </a:solidFill>
            </a:endParaRPr>
          </a:p>
        </p:txBody>
      </p:sp>
      <p:pic>
        <p:nvPicPr>
          <p:cNvPr id="4" name="Picture 2" descr="Free photo black friday concept with products and shopping cart"/>
          <p:cNvPicPr>
            <a:picLocks noChangeAspect="1" noChangeArrowheads="1"/>
          </p:cNvPicPr>
          <p:nvPr/>
        </p:nvPicPr>
        <p:blipFill rotWithShape="1">
          <a:blip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2904" y="1252645"/>
            <a:ext cx="2628259" cy="310747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Graphic 105"/>
          <p:cNvPicPr>
            <a:picLocks noChangeAspect="1"/>
          </p:cNvPicPr>
          <p:nvPr/>
        </p:nvPicPr>
        <p:blipFill>
          <a:blip r:embed="rId2" cstate="hqprint">
            <a:extLst>
              <a:ext uri="{96DAC541-7B7A-43D3-8B79-37D633B846F1}">
                <asvg:svgBlip xmlns:asvg="http://schemas.microsoft.com/office/drawing/2016/SVG/main" r:embed="rId3"/>
              </a:ext>
            </a:extLst>
          </a:blip>
          <a:stretch>
            <a:fillRect/>
          </a:stretch>
        </p:blipFill>
        <p:spPr>
          <a:xfrm>
            <a:off x="4013187" y="1765968"/>
            <a:ext cx="354741" cy="354741"/>
          </a:xfrm>
          <a:prstGeom prst="rect">
            <a:avLst/>
          </a:prstGeom>
        </p:spPr>
      </p:pic>
      <p:pic>
        <p:nvPicPr>
          <p:cNvPr id="9" name="Graphic 58"/>
          <p:cNvPicPr>
            <a:picLocks noChangeAspect="1"/>
          </p:cNvPicPr>
          <p:nvPr/>
        </p:nvPicPr>
        <p:blipFill>
          <a:blip r:embed="rId4" cstate="hqprint">
            <a:extLst>
              <a:ext uri="{96DAC541-7B7A-43D3-8B79-37D633B846F1}">
                <asvg:svgBlip xmlns:asvg="http://schemas.microsoft.com/office/drawing/2016/SVG/main" r:embed="rId5"/>
              </a:ext>
            </a:extLst>
          </a:blip>
          <a:stretch>
            <a:fillRect/>
          </a:stretch>
        </p:blipFill>
        <p:spPr>
          <a:xfrm>
            <a:off x="4011847" y="3784975"/>
            <a:ext cx="357420" cy="357420"/>
          </a:xfrm>
          <a:prstGeom prst="rect">
            <a:avLst/>
          </a:prstGeom>
        </p:spPr>
      </p:pic>
      <p:pic>
        <p:nvPicPr>
          <p:cNvPr id="11" name="Graphic 59"/>
          <p:cNvPicPr>
            <a:picLocks noChangeAspect="1"/>
          </p:cNvPicPr>
          <p:nvPr/>
        </p:nvPicPr>
        <p:blipFill>
          <a:blip r:embed="rId6" cstate="hqprint">
            <a:extLst>
              <a:ext uri="{96DAC541-7B7A-43D3-8B79-37D633B846F1}">
                <asvg:svgBlip xmlns:asvg="http://schemas.microsoft.com/office/drawing/2016/SVG/main" r:embed="rId7"/>
              </a:ext>
            </a:extLst>
          </a:blip>
          <a:stretch>
            <a:fillRect/>
          </a:stretch>
        </p:blipFill>
        <p:spPr>
          <a:xfrm>
            <a:off x="3930308" y="2510873"/>
            <a:ext cx="520498" cy="52049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4.  </a:t>
            </a:r>
            <a:r>
              <a:rPr lang="en-US" altLang="zh-CN" sz="2000" dirty="0">
                <a:latin typeface="Franklin Gothic Medium Cond" panose="020B0606030402020204" pitchFamily="34" charset="0"/>
                <a:ea typeface="微软雅黑" panose="020B0503020204020204" charset="-122"/>
                <a:sym typeface="+mn-ea"/>
              </a:rPr>
              <a:t>多样化的消费者触点。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不断上升的数据壁垒</a:t>
            </a:r>
            <a:r>
              <a:rPr lang="zh-CN" altLang="en-US" sz="2000" dirty="0">
                <a:latin typeface="Franklin Gothic Medium Cond" panose="020B0606030402020204" pitchFamily="34" charset="0"/>
                <a:ea typeface="微软雅黑" panose="020B0503020204020204" charset="-122"/>
                <a:sym typeface="+mn-ea"/>
              </a:rPr>
              <a:t>。</a:t>
            </a:r>
            <a:endParaRPr lang="zh-CN" altLang="en-US"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4.  </a:t>
            </a:r>
            <a:r>
              <a:rPr lang="en-US" altLang="zh-CN" sz="2000" dirty="0">
                <a:latin typeface="Franklin Gothic Medium Cond" panose="020B0606030402020204" pitchFamily="34" charset="0"/>
                <a:ea typeface="微软雅黑" panose="020B0503020204020204" charset="-122"/>
                <a:sym typeface="+mn-ea"/>
              </a:rPr>
              <a:t>Diversified Consumer Touchpoints.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The Rising Data Barriers.</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6021705" y="302895"/>
            <a:ext cx="2948940" cy="314896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6199505" y="333375"/>
            <a:ext cx="2669540" cy="341249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与媒体的合作要走</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定制化趋势</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，千人千面</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阿里系头条系等，</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都在</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强调更加</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精准的投放</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，可是</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提供</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给广告主的</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往往</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只是套餐的</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权益</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。但是现在</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在各个媒体信息壁垒下，</a:t>
            </a:r>
            <a:r>
              <a:rPr sz="900" i="1" noProof="0" dirty="0">
                <a:ln>
                  <a:noFill/>
                </a:ln>
                <a:solidFill>
                  <a:srgbClr val="0070CD"/>
                </a:solidFill>
                <a:effectLst/>
                <a:uLnTx/>
                <a:uFillTx/>
                <a:cs typeface="Times New Roman" panose="02020603050405020304" pitchFamily="18" charset="0"/>
                <a:sym typeface="+mn-ea"/>
              </a:rPr>
              <a:t>信息保护法</a:t>
            </a:r>
            <a:r>
              <a:rPr lang="zh-CN" sz="900" i="1" noProof="0" dirty="0">
                <a:ln>
                  <a:noFill/>
                </a:ln>
                <a:solidFill>
                  <a:srgbClr val="0070CD"/>
                </a:solidFill>
                <a:effectLst/>
                <a:uLnTx/>
                <a:uFillTx/>
                <a:cs typeface="Times New Roman" panose="02020603050405020304" pitchFamily="18" charset="0"/>
                <a:sym typeface="+mn-ea"/>
              </a:rPr>
              <a:t>的驱动下，</a:t>
            </a:r>
            <a:r>
              <a:rPr sz="900" i="1" noProof="0" dirty="0">
                <a:ln>
                  <a:noFill/>
                </a:ln>
                <a:solidFill>
                  <a:srgbClr val="0070CD"/>
                </a:solidFill>
                <a:effectLst/>
                <a:uLnTx/>
                <a:uFillTx/>
                <a:cs typeface="Times New Roman" panose="02020603050405020304" pitchFamily="18" charset="0"/>
                <a:sym typeface="+mn-ea"/>
              </a:rPr>
              <a:t>广告主的“营销权力”进一步被削弱</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a:t>
            </a:r>
            <a:r>
              <a:rPr lang="en-US" sz="900" i="1" noProof="0" dirty="0">
                <a:ln>
                  <a:noFill/>
                </a:ln>
                <a:solidFill>
                  <a:srgbClr val="0070CD"/>
                </a:solidFill>
                <a:effectLst/>
                <a:uLnTx/>
                <a:uFillTx/>
                <a:cs typeface="Times New Roman" panose="02020603050405020304" pitchFamily="18" charset="0"/>
                <a:sym typeface="+mn-ea"/>
              </a:rPr>
              <a:t>                                                    </a:t>
            </a:r>
            <a:endParaRPr kumimoji="0" lang="en-US" sz="900" i="1" u="none" strike="noStrike" kern="1200" cap="none" spc="0" normalizeH="0" baseline="0"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传播渠道的碎片化乃至粉尘化发展</a:t>
            </a:r>
            <a:r>
              <a:rPr kumimoji="0" sz="900" i="1" u="none" strike="noStrike" kern="1200" cap="none" spc="0" normalizeH="0" baseline="0" noProof="0" dirty="0">
                <a:ln>
                  <a:noFill/>
                </a:ln>
                <a:solidFill>
                  <a:srgbClr val="0070CD"/>
                </a:solidFill>
                <a:effectLst/>
                <a:uLnTx/>
                <a:uFillTx/>
                <a:cs typeface="Times New Roman" panose="02020603050405020304" pitchFamily="18" charset="0"/>
              </a:rPr>
              <a:t>，各媒体创新乏力，互联网红利终结等等也给我们的资源投放带来巨大的挑战，消费者信息接触渠道越多，能够影响他们在决策路径上的触点也越多，</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如何能更精准的触达更多的目标受众，如何能在现有传播资源中实现突破做到更有效的与消费者心智共振，就是我们营销资源投放要解决的一大难题；资源精准，</a:t>
            </a:r>
            <a:r>
              <a:rPr kumimoji="0" lang="zh-CN" sz="900" b="1" i="1" u="none" strike="noStrike" kern="1200" cap="none" spc="0" normalizeH="0" baseline="0" noProof="0" dirty="0">
                <a:ln>
                  <a:noFill/>
                </a:ln>
                <a:solidFill>
                  <a:srgbClr val="0070CD"/>
                </a:solidFill>
                <a:effectLst/>
                <a:uLnTx/>
                <a:uFillTx/>
                <a:cs typeface="Times New Roman" panose="02020603050405020304" pitchFamily="18" charset="0"/>
              </a:rPr>
              <a:t>数据</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横向打通，资源优化。</a:t>
            </a:r>
            <a:r>
              <a:rPr kumimoji="0" lang="zh-CN" sz="900" i="1" u="none" strike="noStrike" kern="1200" cap="none" spc="0" normalizeH="0" baseline="0" noProof="0" dirty="0">
                <a:ln>
                  <a:noFill/>
                </a:ln>
                <a:solidFill>
                  <a:srgbClr val="0070CD"/>
                </a:solidFill>
                <a:effectLst/>
                <a:uLnTx/>
                <a:uFillTx/>
                <a:cs typeface="Times New Roman" panose="02020603050405020304" pitchFamily="18" charset="0"/>
              </a:rPr>
              <a:t>与平台的</a:t>
            </a:r>
            <a:r>
              <a:rPr kumimoji="0" sz="900" i="1" u="none" strike="noStrike" kern="1200" cap="none" spc="0" normalizeH="0" baseline="0" noProof="0" dirty="0">
                <a:ln>
                  <a:noFill/>
                </a:ln>
                <a:solidFill>
                  <a:srgbClr val="0070CD"/>
                </a:solidFill>
                <a:effectLst/>
                <a:uLnTx/>
                <a:uFillTx/>
                <a:cs typeface="Times New Roman" panose="02020603050405020304" pitchFamily="18" charset="0"/>
              </a:rPr>
              <a:t>谈判逻辑</a:t>
            </a:r>
            <a:r>
              <a:rPr kumimoji="0" lang="zh-CN" sz="900" i="1" u="none" strike="noStrike" kern="1200" cap="none" spc="0" normalizeH="0" baseline="0" noProof="0" dirty="0">
                <a:ln>
                  <a:noFill/>
                </a:ln>
                <a:solidFill>
                  <a:srgbClr val="0070CD"/>
                </a:solidFill>
                <a:effectLst/>
                <a:uLnTx/>
                <a:uFillTx/>
                <a:cs typeface="Times New Roman" panose="02020603050405020304" pitchFamily="18" charset="0"/>
              </a:rPr>
              <a:t>等都需要产生变化。</a:t>
            </a:r>
            <a:r>
              <a:rPr kumimoji="0" sz="900" i="1" u="none" strike="noStrike" kern="1200" cap="none" spc="0" normalizeH="0" baseline="0" noProof="0" dirty="0">
                <a:ln>
                  <a:noFill/>
                </a:ln>
                <a:solidFill>
                  <a:srgbClr val="0070CD"/>
                </a:solidFill>
                <a:effectLst/>
                <a:uLnTx/>
                <a:uFillTx/>
                <a:cs typeface="Times New Roman" panose="02020603050405020304" pitchFamily="18" charset="0"/>
              </a:rPr>
              <a:t> </a:t>
            </a:r>
            <a:endParaRPr kumimoji="0" sz="90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lang="en-US" sz="900" i="1" noProof="0" dirty="0">
                <a:ln>
                  <a:noFill/>
                </a:ln>
                <a:solidFill>
                  <a:srgbClr val="0070CD"/>
                </a:solidFill>
                <a:effectLst/>
                <a:uLnTx/>
                <a:uFillTx/>
                <a:cs typeface="Times New Roman" panose="02020603050405020304" pitchFamily="18" charset="0"/>
                <a:sym typeface="+mn-ea"/>
              </a:rPr>
              <a:t>                        </a:t>
            </a:r>
            <a:endParaRPr kumimoji="0" sz="90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743616" y="4941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543715" y="281586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434975" y="1649730"/>
            <a:ext cx="4096385" cy="92202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不同媒体平台上的消费者接触点分散、孤立且复杂。不断上升的数据壁垒问题</a:t>
            </a:r>
            <a:r>
              <a:rPr lang="zh-CN" altLang="en-US" sz="1200" dirty="0">
                <a:solidFill>
                  <a:schemeClr val="tx1"/>
                </a:solidFill>
                <a:latin typeface="Franklin Gothic Medium Cond" panose="020B0606030402020204" pitchFamily="34" charset="0"/>
                <a:ea typeface="微软雅黑" panose="020B0503020204020204" charset="-122"/>
                <a:sym typeface="+mn-ea"/>
              </a:rPr>
              <a:t>也在</a:t>
            </a:r>
            <a:r>
              <a:rPr lang="en-US" altLang="zh-CN" sz="1200" dirty="0">
                <a:solidFill>
                  <a:schemeClr val="tx1"/>
                </a:solidFill>
                <a:latin typeface="Franklin Gothic Medium Cond" panose="020B0606030402020204" pitchFamily="34" charset="0"/>
                <a:ea typeface="微软雅黑" panose="020B0503020204020204" charset="-122"/>
                <a:sym typeface="+mn-ea"/>
              </a:rPr>
              <a:t>不断降低品牌方对营销投资的控制力。</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pic>
        <p:nvPicPr>
          <p:cNvPr id="12" name="Picture 2" descr="小红书：「KFS内容营销组合策略」解读报告（附下载） | 互联网数据资讯网-199IT | 中文互联网数据研究资讯中心-199IT"/>
          <p:cNvPicPr>
            <a:picLocks noChangeAspect="1" noChangeArrowheads="1"/>
          </p:cNvPicPr>
          <p:nvPr>
            <p:custDataLst>
              <p:tags r:id="rId2"/>
            </p:custDataLst>
          </p:nvPr>
        </p:nvPicPr>
        <p:blipFill rotWithShape="1">
          <a:blip r:embed="rId3" cstate="print">
            <a:extLst>
              <a:ext uri="{28A0092B-C50C-407E-A947-70E740481C1C}">
                <a14:useLocalDpi xmlns:a14="http://schemas.microsoft.com/office/drawing/2010/main" val="0"/>
              </a:ext>
            </a:extLst>
          </a:blip>
          <a:srcRect r="8367" b="9729"/>
          <a:stretch>
            <a:fillRect/>
          </a:stretch>
        </p:blipFill>
        <p:spPr bwMode="auto">
          <a:xfrm>
            <a:off x="4531995" y="3769360"/>
            <a:ext cx="1896745" cy="1051560"/>
          </a:xfrm>
          <a:prstGeom prst="rect">
            <a:avLst/>
          </a:prstGeom>
          <a:ln w="6350">
            <a:solidFill>
              <a:schemeClr val="accent1"/>
            </a:solidFill>
            <a:miter/>
          </a:ln>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607310" y="3769360"/>
            <a:ext cx="1846580" cy="1051560"/>
          </a:xfrm>
          <a:prstGeom prst="rect">
            <a:avLst/>
          </a:prstGeom>
          <a:ln w="6350">
            <a:solidFill>
              <a:schemeClr val="accent1"/>
            </a:solidFill>
            <a:miter/>
          </a:ln>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424815" y="3757930"/>
            <a:ext cx="2115820" cy="1066800"/>
            <a:chOff x="9521" y="5188"/>
            <a:chExt cx="4394" cy="2326"/>
          </a:xfrm>
        </p:grpSpPr>
        <p:pic>
          <p:nvPicPr>
            <p:cNvPr id="16" name="图片 15"/>
            <p:cNvPicPr>
              <a:picLocks noChangeAspect="1"/>
            </p:cNvPicPr>
            <p:nvPr>
              <p:custDataLst>
                <p:tags r:id="rId6"/>
              </p:custDataLst>
            </p:nvPr>
          </p:nvPicPr>
          <p:blipFill>
            <a:blip r:embed="rId7"/>
            <a:stretch>
              <a:fillRect/>
            </a:stretch>
          </p:blipFill>
          <p:spPr>
            <a:xfrm>
              <a:off x="9660" y="5357"/>
              <a:ext cx="4075" cy="2056"/>
            </a:xfrm>
            <a:prstGeom prst="rect">
              <a:avLst/>
            </a:prstGeom>
          </p:spPr>
        </p:pic>
        <p:sp>
          <p:nvSpPr>
            <p:cNvPr id="17" name="矩形 16"/>
            <p:cNvSpPr/>
            <p:nvPr>
              <p:custDataLst>
                <p:tags r:id="rId8"/>
              </p:custDataLst>
            </p:nvPr>
          </p:nvSpPr>
          <p:spPr>
            <a:xfrm>
              <a:off x="9521" y="5188"/>
              <a:ext cx="4394" cy="2327"/>
            </a:xfrm>
            <a:prstGeom prst="rect">
              <a:avLst/>
            </a:prstGeom>
            <a:noFill/>
            <a:ln w="6350">
              <a:solidFill>
                <a:schemeClr val="accent1"/>
              </a:solidFill>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custDataLst>
              <p:tags r:id="rId9"/>
            </p:custDataLst>
          </p:nvPr>
        </p:nvPicPr>
        <p:blipFill>
          <a:blip r:embed="rId10"/>
          <a:stretch>
            <a:fillRect/>
          </a:stretch>
        </p:blipFill>
        <p:spPr>
          <a:xfrm>
            <a:off x="424815" y="3481070"/>
            <a:ext cx="1221105" cy="274955"/>
          </a:xfrm>
          <a:prstGeom prst="rect">
            <a:avLst/>
          </a:prstGeom>
        </p:spPr>
      </p:pic>
      <p:pic>
        <p:nvPicPr>
          <p:cNvPr id="25" name="图片 24"/>
          <p:cNvPicPr>
            <a:picLocks noChangeAspect="1"/>
          </p:cNvPicPr>
          <p:nvPr>
            <p:custDataLst>
              <p:tags r:id="rId11"/>
            </p:custDataLst>
          </p:nvPr>
        </p:nvPicPr>
        <p:blipFill>
          <a:blip r:embed="rId12"/>
          <a:stretch>
            <a:fillRect/>
          </a:stretch>
        </p:blipFill>
        <p:spPr>
          <a:xfrm>
            <a:off x="4531995" y="3457575"/>
            <a:ext cx="1292225" cy="306070"/>
          </a:xfrm>
          <a:prstGeom prst="rect">
            <a:avLst/>
          </a:prstGeom>
        </p:spPr>
      </p:pic>
      <p:pic>
        <p:nvPicPr>
          <p:cNvPr id="26" name="图片 25"/>
          <p:cNvPicPr>
            <a:picLocks noChangeAspect="1"/>
          </p:cNvPicPr>
          <p:nvPr>
            <p:custDataLst>
              <p:tags r:id="rId13"/>
            </p:custDataLst>
          </p:nvPr>
        </p:nvPicPr>
        <p:blipFill>
          <a:blip r:embed="rId14"/>
          <a:stretch>
            <a:fillRect/>
          </a:stretch>
        </p:blipFill>
        <p:spPr>
          <a:xfrm>
            <a:off x="2607310" y="3480435"/>
            <a:ext cx="1202055" cy="279400"/>
          </a:xfrm>
          <a:prstGeom prst="rect">
            <a:avLst/>
          </a:prstGeom>
        </p:spPr>
      </p:pic>
      <p:sp>
        <p:nvSpPr>
          <p:cNvPr id="4" name="标题 3"/>
          <p:cNvSpPr>
            <a:spLocks noGrp="1"/>
          </p:cNvSpPr>
          <p:nvPr>
            <p:ph type="title"/>
            <p:custDataLst>
              <p:tags r:id="rId15"/>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grpSp>
        <p:nvGrpSpPr>
          <p:cNvPr id="21" name="组合 20"/>
          <p:cNvGrpSpPr/>
          <p:nvPr/>
        </p:nvGrpSpPr>
        <p:grpSpPr>
          <a:xfrm>
            <a:off x="1882775" y="1287780"/>
            <a:ext cx="5191760" cy="2749550"/>
            <a:chOff x="9521" y="5188"/>
            <a:chExt cx="4394" cy="2326"/>
          </a:xfrm>
        </p:grpSpPr>
        <p:pic>
          <p:nvPicPr>
            <p:cNvPr id="16" name="图片 15"/>
            <p:cNvPicPr>
              <a:picLocks noChangeAspect="1"/>
            </p:cNvPicPr>
            <p:nvPr>
              <p:custDataLst>
                <p:tags r:id="rId1"/>
              </p:custDataLst>
            </p:nvPr>
          </p:nvPicPr>
          <p:blipFill>
            <a:blip r:embed="rId2"/>
            <a:stretch>
              <a:fillRect/>
            </a:stretch>
          </p:blipFill>
          <p:spPr>
            <a:xfrm>
              <a:off x="9660" y="5357"/>
              <a:ext cx="4075" cy="2056"/>
            </a:xfrm>
            <a:prstGeom prst="rect">
              <a:avLst/>
            </a:prstGeom>
          </p:spPr>
        </p:pic>
        <p:sp>
          <p:nvSpPr>
            <p:cNvPr id="17" name="矩形 16"/>
            <p:cNvSpPr/>
            <p:nvPr>
              <p:custDataLst>
                <p:tags r:id="rId3"/>
              </p:custDataLst>
            </p:nvPr>
          </p:nvSpPr>
          <p:spPr>
            <a:xfrm>
              <a:off x="9521" y="5188"/>
              <a:ext cx="4394" cy="2327"/>
            </a:xfrm>
            <a:prstGeom prst="rect">
              <a:avLst/>
            </a:prstGeom>
            <a:noFill/>
            <a:ln w="6350">
              <a:solidFill>
                <a:schemeClr val="accent1"/>
              </a:solidFill>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custDataLst>
              <p:tags r:id="rId4"/>
            </p:custDataLst>
          </p:nvPr>
        </p:nvPicPr>
        <p:blipFill>
          <a:blip r:embed="rId5"/>
          <a:stretch>
            <a:fillRect/>
          </a:stretch>
        </p:blipFill>
        <p:spPr>
          <a:xfrm>
            <a:off x="374650" y="229870"/>
            <a:ext cx="2080260" cy="468630"/>
          </a:xfrm>
          <a:prstGeom prst="rect">
            <a:avLst/>
          </a:prstGeom>
        </p:spPr>
      </p:pic>
      <p:sp>
        <p:nvSpPr>
          <p:cNvPr id="2" name="文本框 1"/>
          <p:cNvSpPr txBox="1"/>
          <p:nvPr/>
        </p:nvSpPr>
        <p:spPr>
          <a:xfrm>
            <a:off x="2053590" y="1287780"/>
            <a:ext cx="5036185" cy="229870"/>
          </a:xfrm>
          <a:prstGeom prst="rect">
            <a:avLst/>
          </a:prstGeom>
          <a:noFill/>
        </p:spPr>
        <p:txBody>
          <a:bodyPr wrap="square" rtlCol="0">
            <a:spAutoFit/>
          </a:bodyPr>
          <a:p>
            <a:r>
              <a:rPr lang="en-US" altLang="zh-CN" sz="900"/>
              <a:t>wechat &amp; wechat Monthly activity 1,313 million, Video Account used three times as long as last year</a:t>
            </a:r>
            <a:endParaRPr lang="en-US" altLang="zh-CN" sz="900"/>
          </a:p>
        </p:txBody>
      </p:sp>
      <p:sp>
        <p:nvSpPr>
          <p:cNvPr id="4" name="文本框 3"/>
          <p:cNvSpPr txBox="1"/>
          <p:nvPr/>
        </p:nvSpPr>
        <p:spPr>
          <a:xfrm>
            <a:off x="357505" y="1487805"/>
            <a:ext cx="1525270" cy="3322955"/>
          </a:xfrm>
          <a:prstGeom prst="rect">
            <a:avLst/>
          </a:prstGeom>
          <a:noFill/>
        </p:spPr>
        <p:txBody>
          <a:bodyPr wrap="square" rtlCol="0" anchor="t">
            <a:spAutoFit/>
          </a:bodyPr>
          <a:p>
            <a:r>
              <a:rPr lang="zh-CN" altLang="en-US" sz="1000" b="1"/>
              <a:t>Public Account </a:t>
            </a:r>
            <a:r>
              <a:rPr lang="zh-CN" altLang="en-US" sz="1000"/>
              <a:t>content is still the most important factor for MCN organizations to realize commercialization in the WeChat ecosystem.</a:t>
            </a:r>
            <a:endParaRPr lang="zh-CN" altLang="en-US" sz="1000"/>
          </a:p>
          <a:p>
            <a:pPr marL="171450" indent="-171450">
              <a:buFont typeface="Arial" panose="020B0604020202020204" pitchFamily="34" charset="0"/>
              <a:buChar char="•"/>
            </a:pPr>
            <a:r>
              <a:rPr lang="zh-CN" altLang="en-US" sz="1000"/>
              <a:t>Single mode of realization, but large and stable commercial volume</a:t>
            </a:r>
            <a:endParaRPr lang="zh-CN" altLang="en-US" sz="1000"/>
          </a:p>
          <a:p>
            <a:pPr marL="171450" indent="-171450">
              <a:buFont typeface="Arial" panose="020B0604020202020204" pitchFamily="34" charset="0"/>
              <a:buChar char="•"/>
            </a:pPr>
            <a:r>
              <a:rPr lang="zh-CN" altLang="en-US" sz="1000"/>
              <a:t>Relying on user subscription, strengthen the precipitation of private domain and community operation, and gradually introduce the realization mode of e-commerce and knowledge payment.</a:t>
            </a:r>
            <a:endParaRPr lang="zh-CN" altLang="en-US" sz="1000"/>
          </a:p>
        </p:txBody>
      </p:sp>
      <p:sp>
        <p:nvSpPr>
          <p:cNvPr id="5" name="文本框 4"/>
          <p:cNvSpPr txBox="1"/>
          <p:nvPr/>
        </p:nvSpPr>
        <p:spPr>
          <a:xfrm>
            <a:off x="7074535" y="793115"/>
            <a:ext cx="1892935" cy="2030095"/>
          </a:xfrm>
          <a:prstGeom prst="rect">
            <a:avLst/>
          </a:prstGeom>
          <a:noFill/>
        </p:spPr>
        <p:txBody>
          <a:bodyPr wrap="square" rtlCol="0" anchor="t">
            <a:spAutoFit/>
          </a:bodyPr>
          <a:p>
            <a:r>
              <a:rPr lang="zh-CN" altLang="en-US" sz="900"/>
              <a:t>Formation of video + live content matrix, providing creators with a variety of ways to realize cash</a:t>
            </a:r>
            <a:r>
              <a:rPr lang="en-US" altLang="zh-CN" sz="900"/>
              <a:t>.</a:t>
            </a:r>
            <a:endParaRPr lang="en-US" altLang="zh-CN" sz="900"/>
          </a:p>
          <a:p>
            <a:r>
              <a:rPr lang="en-US" altLang="zh-CN" sz="900"/>
              <a:t>1.Mutual Selection Ads</a:t>
            </a:r>
            <a:endParaRPr lang="en-US" altLang="zh-CN" sz="900"/>
          </a:p>
          <a:p>
            <a:r>
              <a:rPr lang="en-US" altLang="zh-CN" sz="900"/>
              <a:t>2.Infomercials</a:t>
            </a:r>
            <a:endParaRPr lang="en-US" altLang="zh-CN" sz="900"/>
          </a:p>
          <a:p>
            <a:r>
              <a:rPr lang="en-US" altLang="zh-CN" sz="900"/>
              <a:t>3.Short video e-commerce (goods hanging chain)</a:t>
            </a:r>
            <a:endParaRPr lang="en-US" altLang="zh-CN" sz="900"/>
          </a:p>
          <a:p>
            <a:r>
              <a:rPr lang="en-US" altLang="zh-CN" sz="900"/>
              <a:t>4.Live streaming with goods</a:t>
            </a:r>
            <a:endParaRPr lang="en-US" altLang="zh-CN" sz="900"/>
          </a:p>
          <a:p>
            <a:r>
              <a:rPr lang="en-US" altLang="zh-CN" sz="900"/>
              <a:t>5.platform incentives, video number small task 2023, video number in accordance with different fan level to provide more targeted creators cash product service system</a:t>
            </a:r>
            <a:endParaRPr lang="en-US" altLang="zh-CN" sz="900"/>
          </a:p>
        </p:txBody>
      </p:sp>
      <p:sp>
        <p:nvSpPr>
          <p:cNvPr id="6" name="文本框 5"/>
          <p:cNvSpPr txBox="1"/>
          <p:nvPr/>
        </p:nvSpPr>
        <p:spPr>
          <a:xfrm>
            <a:off x="7074535" y="2922905"/>
            <a:ext cx="1929765" cy="1527810"/>
          </a:xfrm>
          <a:prstGeom prst="rect">
            <a:avLst/>
          </a:prstGeom>
          <a:noFill/>
        </p:spPr>
        <p:txBody>
          <a:bodyPr wrap="square" rtlCol="0" anchor="t">
            <a:noAutofit/>
          </a:bodyPr>
          <a:p>
            <a:r>
              <a:rPr sz="900"/>
              <a:t>Brand merchants and official media numbers accelerate the layout of video account positions, MCNs participate in meeting users to the community in the role of operation and service providers, operate private domains to promote conversion, and low-tier cities and mature age groups become the main targets of cash conversion.</a:t>
            </a:r>
            <a:endParaRPr sz="900"/>
          </a:p>
          <a:p>
            <a:r>
              <a:rPr sz="900"/>
              <a:t>Accelerating the construction of brand image with the unique communication mechanism of WeChat ecosystem.</a:t>
            </a:r>
            <a:endParaRPr sz="900"/>
          </a:p>
        </p:txBody>
      </p:sp>
      <p:sp>
        <p:nvSpPr>
          <p:cNvPr id="8" name="文本框 7"/>
          <p:cNvSpPr txBox="1"/>
          <p:nvPr/>
        </p:nvSpPr>
        <p:spPr>
          <a:xfrm>
            <a:off x="3705225" y="3672840"/>
            <a:ext cx="1329055" cy="245110"/>
          </a:xfrm>
          <a:prstGeom prst="rect">
            <a:avLst/>
          </a:prstGeom>
          <a:noFill/>
        </p:spPr>
        <p:txBody>
          <a:bodyPr wrap="square" rtlCol="0" anchor="t">
            <a:spAutoFit/>
          </a:bodyPr>
          <a:p>
            <a:r>
              <a:rPr lang="en-US" altLang="zh-CN" sz="1000" b="1">
                <a:sym typeface="+mn-ea"/>
              </a:rPr>
              <a:t>Wechat Community</a:t>
            </a:r>
            <a:endParaRPr lang="en-US" altLang="zh-CN" sz="1000" b="1">
              <a:sym typeface="+mn-ea"/>
            </a:endParaRPr>
          </a:p>
        </p:txBody>
      </p:sp>
      <p:sp>
        <p:nvSpPr>
          <p:cNvPr id="9" name="文本框 8"/>
          <p:cNvSpPr txBox="1"/>
          <p:nvPr/>
        </p:nvSpPr>
        <p:spPr>
          <a:xfrm>
            <a:off x="3242945" y="1895475"/>
            <a:ext cx="1329055" cy="245110"/>
          </a:xfrm>
          <a:prstGeom prst="rect">
            <a:avLst/>
          </a:prstGeom>
          <a:noFill/>
        </p:spPr>
        <p:txBody>
          <a:bodyPr wrap="square" rtlCol="0" anchor="t">
            <a:spAutoFit/>
          </a:bodyPr>
          <a:p>
            <a:r>
              <a:rPr lang="en-US" altLang="zh-CN" sz="1000" b="1">
                <a:sym typeface="+mn-ea"/>
              </a:rPr>
              <a:t>Public Account</a:t>
            </a:r>
            <a:endParaRPr lang="en-US" altLang="zh-CN" sz="1000" b="1">
              <a:sym typeface="+mn-ea"/>
            </a:endParaRPr>
          </a:p>
        </p:txBody>
      </p:sp>
      <p:sp>
        <p:nvSpPr>
          <p:cNvPr id="10" name="文本框 9"/>
          <p:cNvSpPr txBox="1"/>
          <p:nvPr/>
        </p:nvSpPr>
        <p:spPr>
          <a:xfrm>
            <a:off x="3970020" y="1895475"/>
            <a:ext cx="1329055" cy="245110"/>
          </a:xfrm>
          <a:prstGeom prst="rect">
            <a:avLst/>
          </a:prstGeom>
          <a:noFill/>
        </p:spPr>
        <p:txBody>
          <a:bodyPr wrap="square" rtlCol="0" anchor="t">
            <a:spAutoFit/>
          </a:bodyPr>
          <a:p>
            <a:pPr algn="r"/>
            <a:r>
              <a:rPr lang="en-US" altLang="zh-CN" sz="1000" b="1">
                <a:sym typeface="+mn-ea"/>
              </a:rPr>
              <a:t>Video Account</a:t>
            </a:r>
            <a:endParaRPr lang="en-US" altLang="zh-CN" sz="1000" b="1">
              <a:sym typeface="+mn-ea"/>
            </a:endParaRPr>
          </a:p>
        </p:txBody>
      </p:sp>
      <p:sp>
        <p:nvSpPr>
          <p:cNvPr id="11" name="文本框 10"/>
          <p:cNvSpPr txBox="1"/>
          <p:nvPr/>
        </p:nvSpPr>
        <p:spPr>
          <a:xfrm>
            <a:off x="2300605" y="238125"/>
            <a:ext cx="3860165" cy="460375"/>
          </a:xfrm>
          <a:prstGeom prst="rect">
            <a:avLst/>
          </a:prstGeom>
          <a:noFill/>
        </p:spPr>
        <p:txBody>
          <a:bodyPr wrap="square" rtlCol="0" anchor="t">
            <a:spAutoFit/>
          </a:bodyPr>
          <a:p>
            <a:r>
              <a:rPr lang="en-US" altLang="zh-CN" sz="1200" b="1">
                <a:sym typeface="+mn-ea"/>
              </a:rPr>
              <a:t>Wechat Public Account, Video Account, Private Domain Community Triangle Model</a:t>
            </a:r>
            <a:endParaRPr lang="en-US" altLang="zh-CN" sz="1200" b="1">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228120" y="393854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pic>
        <p:nvPicPr>
          <p:cNvPr id="15" name="Picture 4"/>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5175250" y="870585"/>
            <a:ext cx="3823335" cy="2177415"/>
          </a:xfrm>
          <a:prstGeom prst="rect">
            <a:avLst/>
          </a:prstGeom>
          <a:ln w="6350">
            <a:solidFill>
              <a:schemeClr val="accent1"/>
            </a:solidFill>
            <a:miter/>
          </a:ln>
          <a:extLst>
            <a:ext uri="{909E8E84-426E-40DD-AFC4-6F175D3DCCD1}">
              <a14:hiddenFill xmlns:a14="http://schemas.microsoft.com/office/drawing/2010/main">
                <a:solidFill>
                  <a:srgbClr val="FFFFFF"/>
                </a:solidFill>
              </a14:hiddenFill>
            </a:ext>
          </a:extLst>
        </p:spPr>
      </p:pic>
      <p:pic>
        <p:nvPicPr>
          <p:cNvPr id="26" name="图片 25"/>
          <p:cNvPicPr>
            <a:picLocks noChangeAspect="1"/>
          </p:cNvPicPr>
          <p:nvPr>
            <p:custDataLst>
              <p:tags r:id="rId3"/>
            </p:custDataLst>
          </p:nvPr>
        </p:nvPicPr>
        <p:blipFill>
          <a:blip r:embed="rId4"/>
          <a:stretch>
            <a:fillRect/>
          </a:stretch>
        </p:blipFill>
        <p:spPr>
          <a:xfrm>
            <a:off x="250190" y="105410"/>
            <a:ext cx="2468880" cy="574040"/>
          </a:xfrm>
          <a:prstGeom prst="rect">
            <a:avLst/>
          </a:prstGeom>
        </p:spPr>
      </p:pic>
      <p:sp>
        <p:nvSpPr>
          <p:cNvPr id="2" name="文本框 1"/>
          <p:cNvSpPr txBox="1"/>
          <p:nvPr/>
        </p:nvSpPr>
        <p:spPr>
          <a:xfrm>
            <a:off x="212725" y="873760"/>
            <a:ext cx="3289300" cy="3630930"/>
          </a:xfrm>
          <a:prstGeom prst="rect">
            <a:avLst/>
          </a:prstGeom>
          <a:noFill/>
        </p:spPr>
        <p:txBody>
          <a:bodyPr wrap="square" rtlCol="0" anchor="t">
            <a:spAutoFit/>
          </a:bodyPr>
          <a:p>
            <a:r>
              <a:rPr lang="zh-CN" altLang="en-US" sz="1000" b="1"/>
              <a:t>day-to-day marketing</a:t>
            </a:r>
            <a:endParaRPr lang="zh-CN" altLang="en-US" sz="1000" b="1"/>
          </a:p>
          <a:p>
            <a:r>
              <a:rPr lang="zh-CN" altLang="en-US" sz="1000"/>
              <a:t>Field.</a:t>
            </a:r>
            <a:endParaRPr lang="zh-CN" altLang="en-US" sz="1000"/>
          </a:p>
          <a:p>
            <a:pPr marL="171450" indent="-171450">
              <a:buFont typeface="Arial" panose="020B0604020202020204" pitchFamily="34" charset="0"/>
              <a:buChar char="•"/>
            </a:pPr>
            <a:r>
              <a:rPr lang="zh-CN" altLang="en-US" sz="1000"/>
              <a:t>Merchant Self-Play</a:t>
            </a:r>
            <a:endParaRPr lang="zh-CN" altLang="en-US" sz="1000"/>
          </a:p>
          <a:p>
            <a:pPr marL="628650" lvl="1" indent="-171450">
              <a:buFont typeface="Wingdings" panose="05000000000000000000" charset="0"/>
              <a:buChar char="ü"/>
            </a:pPr>
            <a:r>
              <a:rPr lang="zh-CN" altLang="en-US" sz="1000"/>
              <a:t>Merchant self-broadcasting helps merchants</a:t>
            </a:r>
            <a:r>
              <a:rPr lang="en-US" altLang="zh-CN" sz="1000"/>
              <a:t> e</a:t>
            </a:r>
            <a:r>
              <a:rPr lang="zh-CN" altLang="en-US" sz="1000"/>
              <a:t>nhance content control and accumulate crowd assets</a:t>
            </a:r>
            <a:r>
              <a:rPr lang="en-US" altLang="zh-CN" sz="1000"/>
              <a:t> </a:t>
            </a:r>
            <a:r>
              <a:rPr lang="zh-CN" altLang="en-US" sz="1000"/>
              <a:t>for stable and long-lasting operation</a:t>
            </a:r>
            <a:endParaRPr lang="zh-CN" altLang="en-US" sz="1000"/>
          </a:p>
          <a:p>
            <a:r>
              <a:rPr lang="zh-CN" altLang="en-US" sz="1000"/>
              <a:t>Alliance.</a:t>
            </a:r>
            <a:endParaRPr lang="zh-CN" altLang="en-US" sz="1000"/>
          </a:p>
          <a:p>
            <a:pPr marL="171450" indent="-171450">
              <a:buFont typeface="Arial" panose="020B0604020202020204" pitchFamily="34" charset="0"/>
              <a:buChar char="•"/>
            </a:pPr>
            <a:r>
              <a:rPr lang="zh-CN" altLang="en-US" sz="1000"/>
              <a:t>Daren Matrix </a:t>
            </a:r>
            <a:endParaRPr lang="zh-CN" altLang="en-US" sz="1000"/>
          </a:p>
          <a:p>
            <a:pPr marL="628650" lvl="1" indent="-171450">
              <a:buFont typeface="Wingdings" panose="05000000000000000000" charset="0"/>
              <a:buChar char="ü"/>
            </a:pPr>
            <a:r>
              <a:rPr lang="zh-CN" altLang="en-US" sz="1000">
                <a:sym typeface="+mn-ea"/>
              </a:rPr>
              <a:t>Daren Matrix</a:t>
            </a:r>
            <a:r>
              <a:rPr lang="zh-CN" altLang="en-US" sz="1000"/>
              <a:t>helps merchants</a:t>
            </a:r>
            <a:r>
              <a:rPr lang="en-US" altLang="zh-CN" sz="1000"/>
              <a:t> </a:t>
            </a:r>
            <a:r>
              <a:rPr lang="zh-CN" altLang="en-US" sz="1000"/>
              <a:t>to enter the market quickly, expand traffic supply, and</a:t>
            </a:r>
            <a:r>
              <a:rPr lang="en-US" altLang="zh-CN" sz="1000"/>
              <a:t> </a:t>
            </a:r>
            <a:r>
              <a:rPr lang="zh-CN" altLang="en-US" sz="1000"/>
              <a:t>amplify business growth</a:t>
            </a:r>
            <a:endParaRPr lang="zh-CN" altLang="en-US" sz="1000"/>
          </a:p>
          <a:p>
            <a:pPr lvl="0" indent="0">
              <a:buNone/>
            </a:pPr>
            <a:r>
              <a:rPr lang="zh-CN" altLang="en-US" sz="1000" b="1"/>
              <a:t>brand and sales explosion</a:t>
            </a:r>
            <a:endParaRPr lang="zh-CN" altLang="en-US" sz="1000"/>
          </a:p>
          <a:p>
            <a:pPr marL="171450" lvl="0" indent="-171450">
              <a:buFont typeface="Arial" panose="020B0604020202020204" pitchFamily="34" charset="0"/>
              <a:buChar char="•"/>
            </a:pPr>
            <a:r>
              <a:rPr lang="zh-CN" altLang="en-US" sz="1000"/>
              <a:t>Campaign.</a:t>
            </a:r>
            <a:endParaRPr lang="zh-CN" altLang="en-US" sz="1000"/>
          </a:p>
          <a:p>
            <a:pPr marL="628650" lvl="1" indent="-171450">
              <a:buFont typeface="Wingdings" panose="05000000000000000000" charset="0"/>
              <a:buChar char="ü"/>
            </a:pPr>
            <a:r>
              <a:rPr lang="zh-CN" altLang="en-US" sz="1000"/>
              <a:t>Marketing campaign to cultivate consumer mindset</a:t>
            </a:r>
            <a:r>
              <a:rPr lang="en-US" altLang="zh-CN" sz="1000"/>
              <a:t>, h</a:t>
            </a:r>
            <a:r>
              <a:rPr lang="zh-CN" altLang="en-US" sz="1000"/>
              <a:t>elp </a:t>
            </a:r>
            <a:r>
              <a:rPr lang="en-US" altLang="zh-CN" sz="1000"/>
              <a:t>marketers</a:t>
            </a:r>
            <a:r>
              <a:rPr lang="zh-CN" altLang="en-US" sz="1000"/>
              <a:t> to obtain platform resources</a:t>
            </a:r>
            <a:r>
              <a:rPr lang="en-US" altLang="zh-CN" sz="1000"/>
              <a:t> and a</a:t>
            </a:r>
            <a:r>
              <a:rPr lang="zh-CN" altLang="en-US" sz="1000"/>
              <a:t>chieve large-scale sales explosion</a:t>
            </a:r>
            <a:endParaRPr lang="zh-CN" altLang="en-US" sz="1000"/>
          </a:p>
          <a:p>
            <a:pPr marL="171450" lvl="0" indent="-171450">
              <a:buFont typeface="Arial" panose="020B0604020202020204" pitchFamily="34" charset="0"/>
              <a:buChar char="•"/>
            </a:pPr>
            <a:r>
              <a:rPr lang="zh-CN" altLang="en-US" sz="1000"/>
              <a:t>Top KOL.</a:t>
            </a:r>
            <a:endParaRPr lang="zh-CN" altLang="en-US" sz="1000"/>
          </a:p>
          <a:p>
            <a:pPr marL="628650" lvl="1" indent="-171450">
              <a:buFont typeface="Wingdings" panose="05000000000000000000" charset="0"/>
              <a:buChar char="ü"/>
            </a:pPr>
            <a:r>
              <a:rPr lang="zh-CN" altLang="en-US" sz="1000"/>
              <a:t>Top KOLs can help </a:t>
            </a:r>
            <a:r>
              <a:rPr lang="en-US" altLang="zh-CN" sz="1000"/>
              <a:t>marketers r</a:t>
            </a:r>
            <a:r>
              <a:rPr lang="zh-CN" altLang="en-US" sz="1000"/>
              <a:t>apidly create a "br</a:t>
            </a:r>
            <a:r>
              <a:rPr lang="en-US" altLang="zh-CN" sz="1000"/>
              <a:t>eak out the</a:t>
            </a:r>
            <a:r>
              <a:rPr lang="zh-CN" altLang="en-US" sz="1000"/>
              <a:t> circle" of high volume</a:t>
            </a:r>
            <a:r>
              <a:rPr lang="en-US" altLang="zh-CN" sz="1000"/>
              <a:t> and a</a:t>
            </a:r>
            <a:r>
              <a:rPr lang="zh-CN" altLang="en-US" sz="1000"/>
              <a:t>chieve double </a:t>
            </a:r>
            <a:r>
              <a:rPr lang="en-US" altLang="zh-CN" sz="1000"/>
              <a:t>wins</a:t>
            </a:r>
            <a:r>
              <a:rPr lang="zh-CN" altLang="en-US" sz="1000"/>
              <a:t>s in </a:t>
            </a:r>
            <a:r>
              <a:rPr lang="en-US" altLang="zh-CN" sz="1000"/>
              <a:t>both branding and sales.</a:t>
            </a:r>
            <a:endParaRPr lang="en-US" altLang="zh-CN" sz="1000"/>
          </a:p>
        </p:txBody>
      </p:sp>
      <p:sp>
        <p:nvSpPr>
          <p:cNvPr id="4" name="文本框 3"/>
          <p:cNvSpPr txBox="1"/>
          <p:nvPr/>
        </p:nvSpPr>
        <p:spPr>
          <a:xfrm>
            <a:off x="3708400" y="2412365"/>
            <a:ext cx="1627505" cy="553085"/>
          </a:xfrm>
          <a:prstGeom prst="rect">
            <a:avLst/>
          </a:prstGeom>
          <a:noFill/>
        </p:spPr>
        <p:txBody>
          <a:bodyPr wrap="square" rtlCol="0" anchor="t">
            <a:spAutoFit/>
          </a:bodyPr>
          <a:p>
            <a:r>
              <a:rPr lang="zh-CN" altLang="en-US" sz="1000"/>
              <a:t>Four Business Matrices</a:t>
            </a:r>
            <a:endParaRPr lang="zh-CN" altLang="en-US" sz="1000"/>
          </a:p>
          <a:p>
            <a:r>
              <a:rPr lang="en-US" altLang="zh-CN" sz="1000"/>
              <a:t>help R</a:t>
            </a:r>
            <a:r>
              <a:rPr lang="zh-CN" altLang="en-US" sz="1000"/>
              <a:t>ealize Business</a:t>
            </a:r>
            <a:endParaRPr lang="zh-CN" altLang="en-US" sz="1000"/>
          </a:p>
          <a:p>
            <a:r>
              <a:rPr lang="zh-CN" altLang="en-US" sz="1000"/>
              <a:t>Long-term growth</a:t>
            </a:r>
            <a:endParaRPr lang="zh-CN" altLang="en-US" sz="1000"/>
          </a:p>
        </p:txBody>
      </p:sp>
      <p:sp>
        <p:nvSpPr>
          <p:cNvPr id="6" name="右中括号 5"/>
          <p:cNvSpPr/>
          <p:nvPr/>
        </p:nvSpPr>
        <p:spPr>
          <a:xfrm>
            <a:off x="3433445" y="1042670"/>
            <a:ext cx="190500" cy="3058795"/>
          </a:xfrm>
          <a:prstGeom prst="rightBracke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178435" y="4445000"/>
            <a:ext cx="6231890" cy="229870"/>
          </a:xfrm>
          <a:prstGeom prst="rect">
            <a:avLst/>
          </a:prstGeom>
          <a:noFill/>
        </p:spPr>
        <p:txBody>
          <a:bodyPr wrap="square" rtlCol="0" anchor="t">
            <a:spAutoFit/>
          </a:bodyPr>
          <a:p>
            <a:r>
              <a:rPr lang="zh-CN" altLang="en-US" sz="900"/>
              <a:t>Figure 8 "FACT four business positions" correspond to different business objectives and business scenarios</a:t>
            </a:r>
            <a:endParaRPr lang="zh-CN" altLang="en-US" sz="900"/>
          </a:p>
        </p:txBody>
      </p:sp>
      <p:sp>
        <p:nvSpPr>
          <p:cNvPr id="9" name="文本框 8"/>
          <p:cNvSpPr txBox="1"/>
          <p:nvPr/>
        </p:nvSpPr>
        <p:spPr>
          <a:xfrm>
            <a:off x="2659380" y="153670"/>
            <a:ext cx="6231890" cy="275590"/>
          </a:xfrm>
          <a:prstGeom prst="rect">
            <a:avLst/>
          </a:prstGeom>
          <a:noFill/>
        </p:spPr>
        <p:txBody>
          <a:bodyPr wrap="square" rtlCol="0" anchor="t">
            <a:spAutoFit/>
          </a:bodyPr>
          <a:p>
            <a:r>
              <a:rPr lang="en-US" altLang="zh-CN" sz="1200" b="1"/>
              <a:t>Douyin launch</a:t>
            </a:r>
            <a:r>
              <a:rPr lang="en-US" altLang="zh-CN" sz="1200" b="1"/>
              <a:t>es the</a:t>
            </a:r>
            <a:r>
              <a:rPr sz="1200" b="1"/>
              <a:t> "FACT" Four Matrix Business </a:t>
            </a:r>
            <a:r>
              <a:rPr sz="1200" b="1">
                <a:sym typeface="+mn-ea"/>
              </a:rPr>
              <a:t>Growth</a:t>
            </a:r>
            <a:r>
              <a:rPr lang="en-US" sz="1200" b="1">
                <a:sym typeface="+mn-ea"/>
              </a:rPr>
              <a:t> </a:t>
            </a:r>
            <a:r>
              <a:rPr sz="1200" b="1"/>
              <a:t>Methodology</a:t>
            </a:r>
            <a:endParaRPr sz="12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228120" y="393854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pic>
        <p:nvPicPr>
          <p:cNvPr id="12" name="Picture 2" descr="小红书：「KFS内容营销组合策略」解读报告（附下载） | 互联网数据资讯网-199IT | 中文互联网数据研究资讯中心-199IT"/>
          <p:cNvPicPr>
            <a:picLocks noChangeAspect="1" noChangeArrowheads="1"/>
          </p:cNvPicPr>
          <p:nvPr>
            <p:custDataLst>
              <p:tags r:id="rId1"/>
            </p:custDataLst>
          </p:nvPr>
        </p:nvPicPr>
        <p:blipFill rotWithShape="1">
          <a:blip r:embed="rId2" cstate="print">
            <a:extLst>
              <a:ext uri="{28A0092B-C50C-407E-A947-70E740481C1C}">
                <a14:useLocalDpi xmlns:a14="http://schemas.microsoft.com/office/drawing/2010/main" val="0"/>
              </a:ext>
            </a:extLst>
          </a:blip>
          <a:srcRect r="8367" b="9729"/>
          <a:stretch>
            <a:fillRect/>
          </a:stretch>
        </p:blipFill>
        <p:spPr bwMode="auto">
          <a:xfrm>
            <a:off x="5342890" y="715010"/>
            <a:ext cx="3636645" cy="2016760"/>
          </a:xfrm>
          <a:prstGeom prst="rect">
            <a:avLst/>
          </a:prstGeom>
          <a:ln w="6350">
            <a:solidFill>
              <a:schemeClr val="accent1"/>
            </a:solidFill>
            <a:miter/>
          </a:ln>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custDataLst>
              <p:tags r:id="rId3"/>
            </p:custDataLst>
          </p:nvPr>
        </p:nvPicPr>
        <p:blipFill>
          <a:blip r:embed="rId4"/>
          <a:stretch>
            <a:fillRect/>
          </a:stretch>
        </p:blipFill>
        <p:spPr>
          <a:xfrm>
            <a:off x="341630" y="384175"/>
            <a:ext cx="2176780" cy="515620"/>
          </a:xfrm>
          <a:prstGeom prst="rect">
            <a:avLst/>
          </a:prstGeom>
        </p:spPr>
      </p:pic>
      <p:sp>
        <p:nvSpPr>
          <p:cNvPr id="18" name="文本框 17"/>
          <p:cNvSpPr txBox="1"/>
          <p:nvPr/>
        </p:nvSpPr>
        <p:spPr>
          <a:xfrm>
            <a:off x="341630" y="1148715"/>
            <a:ext cx="4789170" cy="3014980"/>
          </a:xfrm>
          <a:prstGeom prst="rect">
            <a:avLst/>
          </a:prstGeom>
          <a:noFill/>
        </p:spPr>
        <p:txBody>
          <a:bodyPr wrap="square" rtlCol="0">
            <a:spAutoFit/>
          </a:bodyPr>
          <a:p>
            <a:r>
              <a:rPr lang="zh-CN" altLang="en-US" sz="1200" b="1"/>
              <a:t>Little Red Book Inspired Marketing</a:t>
            </a:r>
            <a:endParaRPr lang="zh-CN" altLang="en-US" sz="1200" b="1"/>
          </a:p>
          <a:p>
            <a:r>
              <a:rPr lang="zh-CN" altLang="en-US" sz="1200"/>
              <a:t>Quality content reaches precisely, how to strengthen search conversion is the key to the mix</a:t>
            </a:r>
            <a:endParaRPr lang="zh-CN" altLang="en-US" sz="1200"/>
          </a:p>
          <a:p>
            <a:endParaRPr lang="zh-CN" altLang="en-US" sz="1200"/>
          </a:p>
          <a:p>
            <a:r>
              <a:rPr lang="zh-CN" altLang="en-US" sz="1200" b="1"/>
              <a:t>K</a:t>
            </a:r>
            <a:r>
              <a:rPr lang="zh-CN" altLang="en-US" sz="1200"/>
              <a:t> content detonation </a:t>
            </a:r>
            <a:r>
              <a:rPr lang="zh-CN" altLang="en-US" sz="1200" b="1"/>
              <a:t>F</a:t>
            </a:r>
            <a:r>
              <a:rPr lang="zh-CN" altLang="en-US" sz="1200"/>
              <a:t> reach volume </a:t>
            </a:r>
            <a:r>
              <a:rPr lang="zh-CN" altLang="en-US" sz="1200" b="1"/>
              <a:t>S</a:t>
            </a:r>
            <a:r>
              <a:rPr lang="zh-CN" altLang="en-US" sz="1200"/>
              <a:t> conversion position</a:t>
            </a:r>
            <a:endParaRPr lang="zh-CN" altLang="en-US" sz="1200"/>
          </a:p>
          <a:p>
            <a:r>
              <a:rPr lang="zh-CN" altLang="en-US" sz="1000"/>
              <a:t>Follow the logic of user browsing and searching, using high-quality content to marketing products leveraging the Little Red Book platform, more levels of reach, conversion,  position of the crowd, not only to enhance the marketing efficiency, but also to guide the conversion of the final step of the purchase!</a:t>
            </a:r>
            <a:endParaRPr lang="zh-CN" altLang="en-US" sz="1000"/>
          </a:p>
          <a:p>
            <a:endParaRPr lang="zh-CN" altLang="en-US" sz="1000"/>
          </a:p>
          <a:p>
            <a:r>
              <a:rPr lang="zh-CN" altLang="en-US" sz="1000" b="1">
                <a:solidFill>
                  <a:srgbClr val="FF0000"/>
                </a:solidFill>
              </a:rPr>
              <a:t>Building Content Strategy &amp; Producing Content</a:t>
            </a:r>
            <a:endParaRPr lang="zh-CN" altLang="en-US" sz="1000" b="1">
              <a:solidFill>
                <a:srgbClr val="FF0000"/>
              </a:solidFill>
            </a:endParaRPr>
          </a:p>
          <a:p>
            <a:r>
              <a:rPr lang="zh-CN" altLang="en-US" sz="1000"/>
              <a:t>Scientific Matching</a:t>
            </a:r>
            <a:endParaRPr lang="zh-CN" altLang="en-US" sz="1000"/>
          </a:p>
          <a:p>
            <a:r>
              <a:rPr lang="zh-CN" altLang="en-US" sz="1000"/>
              <a:t>Premium content to drive content explosion</a:t>
            </a:r>
            <a:endParaRPr lang="zh-CN" altLang="en-US" sz="1000"/>
          </a:p>
          <a:p>
            <a:endParaRPr lang="zh-CN" altLang="en-US" sz="1000"/>
          </a:p>
          <a:p>
            <a:r>
              <a:rPr lang="zh-CN" altLang="en-US" sz="1000" b="1">
                <a:solidFill>
                  <a:srgbClr val="FF0000"/>
                </a:solidFill>
              </a:rPr>
              <a:t>Capture the demand and seize the track</a:t>
            </a:r>
            <a:endParaRPr lang="zh-CN" altLang="en-US" sz="1000" b="1">
              <a:solidFill>
                <a:srgbClr val="FF0000"/>
              </a:solidFill>
            </a:endParaRPr>
          </a:p>
          <a:p>
            <a:r>
              <a:rPr lang="zh-CN" altLang="en-US" sz="1000"/>
              <a:t>Targeted Reach</a:t>
            </a:r>
            <a:endParaRPr lang="zh-CN" altLang="en-US" sz="1000"/>
          </a:p>
          <a:p>
            <a:r>
              <a:rPr lang="zh-CN" altLang="en-US" sz="1000"/>
              <a:t>Increase monthly household searches</a:t>
            </a:r>
            <a:endParaRPr lang="zh-CN" altLang="en-US" sz="1000"/>
          </a:p>
          <a:p>
            <a:r>
              <a:rPr lang="zh-CN" altLang="en-US" sz="1000"/>
              <a:t>Drive back-end results</a:t>
            </a:r>
            <a:endParaRPr lang="zh-CN" altLang="en-US" sz="1000"/>
          </a:p>
        </p:txBody>
      </p:sp>
      <p:sp>
        <p:nvSpPr>
          <p:cNvPr id="19" name="文本框 18"/>
          <p:cNvSpPr txBox="1"/>
          <p:nvPr/>
        </p:nvSpPr>
        <p:spPr>
          <a:xfrm>
            <a:off x="3088005" y="2831465"/>
            <a:ext cx="4572000" cy="706755"/>
          </a:xfrm>
          <a:prstGeom prst="rect">
            <a:avLst/>
          </a:prstGeom>
          <a:noFill/>
        </p:spPr>
        <p:txBody>
          <a:bodyPr wrap="square" rtlCol="0">
            <a:spAutoFit/>
          </a:bodyPr>
          <a:p>
            <a:r>
              <a:rPr lang="zh-CN" altLang="en-US" sz="1000" b="1">
                <a:solidFill>
                  <a:srgbClr val="FF0000"/>
                </a:solidFill>
                <a:sym typeface="+mn-ea"/>
              </a:rPr>
              <a:t>Scientific testing &amp; targeting to amplify content reach</a:t>
            </a:r>
            <a:endParaRPr lang="zh-CN" altLang="en-US" sz="1000" b="1">
              <a:solidFill>
                <a:srgbClr val="FF0000"/>
              </a:solidFill>
            </a:endParaRPr>
          </a:p>
          <a:p>
            <a:r>
              <a:rPr lang="zh-CN" altLang="en-US" sz="1000">
                <a:sym typeface="+mn-ea"/>
              </a:rPr>
              <a:t>Target Audience Reach</a:t>
            </a:r>
            <a:endParaRPr lang="zh-CN" altLang="en-US" sz="1000"/>
          </a:p>
          <a:p>
            <a:r>
              <a:rPr lang="zh-CN" altLang="en-US" sz="1000">
                <a:sym typeface="+mn-ea"/>
              </a:rPr>
              <a:t>Amplify content value and increase long-tail traffic</a:t>
            </a:r>
            <a:endParaRPr lang="zh-CN" altLang="en-US" sz="1000"/>
          </a:p>
          <a:p>
            <a:r>
              <a:rPr lang="zh-CN" altLang="en-US" sz="1000">
                <a:sym typeface="+mn-ea"/>
              </a:rPr>
              <a:t>Lengthen the life cycle of notes</a:t>
            </a:r>
            <a:endParaRPr lang="zh-CN" altLang="en-US" sz="1000"/>
          </a:p>
        </p:txBody>
      </p:sp>
      <p:sp>
        <p:nvSpPr>
          <p:cNvPr id="20" name="文本框 19"/>
          <p:cNvSpPr txBox="1"/>
          <p:nvPr/>
        </p:nvSpPr>
        <p:spPr>
          <a:xfrm>
            <a:off x="2583815" y="384175"/>
            <a:ext cx="5631815" cy="275590"/>
          </a:xfrm>
          <a:prstGeom prst="rect">
            <a:avLst/>
          </a:prstGeom>
          <a:noFill/>
        </p:spPr>
        <p:txBody>
          <a:bodyPr wrap="square" rtlCol="0" anchor="t">
            <a:spAutoFit/>
          </a:bodyPr>
          <a:p>
            <a:r>
              <a:rPr lang="zh-CN" altLang="en-US" sz="1200" b="1"/>
              <a:t>Little Red Book Launches NFS's Seed</a:t>
            </a:r>
            <a:r>
              <a:rPr lang="en-US" altLang="zh-CN" sz="1200" b="1"/>
              <a:t>ing</a:t>
            </a:r>
            <a:r>
              <a:rPr lang="zh-CN" altLang="en-US" sz="1200" b="1"/>
              <a:t> Integrated Marketing Methodology</a:t>
            </a:r>
            <a:endParaRPr lang="zh-CN" altLang="en-US" sz="12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015" y="275649"/>
            <a:ext cx="7304067" cy="629678"/>
          </a:xfrm>
        </p:spPr>
        <p:txBody>
          <a:bodyPr/>
          <a:lstStyle/>
          <a:p>
            <a:r>
              <a:rPr lang="zh-CN" altLang="en-US" dirty="0">
                <a:solidFill>
                  <a:srgbClr val="00B0F0"/>
                </a:solidFill>
              </a:rPr>
              <a:t>案例三</a:t>
            </a:r>
            <a:br>
              <a:rPr lang="en-US" altLang="zh-CN" dirty="0"/>
            </a:br>
            <a:r>
              <a:rPr lang="zh-CN" altLang="en-US" dirty="0"/>
              <a:t>全面优化社交媒体营销，驱动社交营销效能增长</a:t>
            </a:r>
            <a:endParaRPr lang="zh-CN" altLang="en-US" dirty="0">
              <a:solidFill>
                <a:schemeClr val="tx1">
                  <a:lumMod val="50000"/>
                </a:schemeClr>
              </a:solidFill>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4" name="直接连接符 3"/>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8" name="文本框 7"/>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9" name="文本框 8"/>
          <p:cNvSpPr txBox="1"/>
          <p:nvPr/>
        </p:nvSpPr>
        <p:spPr>
          <a:xfrm>
            <a:off x="308016" y="1337015"/>
            <a:ext cx="652951" cy="230832"/>
          </a:xfrm>
          <a:prstGeom prst="rect">
            <a:avLst/>
          </a:prstGeom>
          <a:noFill/>
        </p:spPr>
        <p:txBody>
          <a:bodyPr wrap="square" rtlCol="0">
            <a:spAutoFit/>
          </a:bodyPr>
          <a:lstStyle/>
          <a:p>
            <a:r>
              <a:rPr lang="zh-CN" altLang="en-US" sz="900" b="1" dirty="0">
                <a:solidFill>
                  <a:srgbClr val="0070C0"/>
                </a:solidFill>
                <a:latin typeface="+mj-lt"/>
              </a:rPr>
              <a:t>背景</a:t>
            </a:r>
            <a:endParaRPr lang="zh-CN" altLang="en-US" sz="900" b="1" dirty="0">
              <a:solidFill>
                <a:srgbClr val="0070C0"/>
              </a:solidFill>
              <a:latin typeface="+mj-lt"/>
            </a:endParaRPr>
          </a:p>
        </p:txBody>
      </p:sp>
      <p:sp>
        <p:nvSpPr>
          <p:cNvPr id="10" name="文本框 9"/>
          <p:cNvSpPr txBox="1"/>
          <p:nvPr/>
        </p:nvSpPr>
        <p:spPr>
          <a:xfrm>
            <a:off x="2095500" y="1337015"/>
            <a:ext cx="652951" cy="230832"/>
          </a:xfrm>
          <a:prstGeom prst="rect">
            <a:avLst/>
          </a:prstGeom>
          <a:noFill/>
        </p:spPr>
        <p:txBody>
          <a:bodyPr wrap="square" rtlCol="0">
            <a:spAutoFit/>
          </a:bodyPr>
          <a:lstStyle/>
          <a:p>
            <a:r>
              <a:rPr lang="en-US" altLang="zh-CN" sz="900" b="1" dirty="0">
                <a:solidFill>
                  <a:srgbClr val="0070C0"/>
                </a:solidFill>
                <a:latin typeface="+mj-lt"/>
              </a:rPr>
              <a:t>R3</a:t>
            </a:r>
            <a:r>
              <a:rPr lang="zh-CN" altLang="en-US" sz="900" b="1" dirty="0">
                <a:solidFill>
                  <a:srgbClr val="0070C0"/>
                </a:solidFill>
                <a:latin typeface="+mj-lt"/>
              </a:rPr>
              <a:t>做法</a:t>
            </a:r>
            <a:endParaRPr lang="zh-CN" altLang="en-US" sz="900" b="1" dirty="0">
              <a:solidFill>
                <a:srgbClr val="0070C0"/>
              </a:solidFill>
              <a:latin typeface="+mj-lt"/>
            </a:endParaRPr>
          </a:p>
        </p:txBody>
      </p:sp>
      <p:sp>
        <p:nvSpPr>
          <p:cNvPr id="11" name="文本框 10"/>
          <p:cNvSpPr txBox="1"/>
          <p:nvPr/>
        </p:nvSpPr>
        <p:spPr>
          <a:xfrm>
            <a:off x="4022873" y="1337015"/>
            <a:ext cx="652951" cy="230832"/>
          </a:xfrm>
          <a:prstGeom prst="rect">
            <a:avLst/>
          </a:prstGeom>
          <a:noFill/>
        </p:spPr>
        <p:txBody>
          <a:bodyPr wrap="square" rtlCol="0">
            <a:spAutoFit/>
          </a:bodyPr>
          <a:lstStyle/>
          <a:p>
            <a:r>
              <a:rPr lang="zh-CN" altLang="en-US" sz="900" b="1" dirty="0">
                <a:solidFill>
                  <a:srgbClr val="0070C0"/>
                </a:solidFill>
                <a:latin typeface="+mj-lt"/>
              </a:rPr>
              <a:t>成果</a:t>
            </a:r>
            <a:endParaRPr lang="zh-CN" altLang="en-US" sz="900" b="1" dirty="0">
              <a:solidFill>
                <a:srgbClr val="0070C0"/>
              </a:solidFill>
              <a:latin typeface="+mj-lt"/>
            </a:endParaRPr>
          </a:p>
        </p:txBody>
      </p:sp>
      <p:cxnSp>
        <p:nvCxnSpPr>
          <p:cNvPr id="12" name="直接连接符 11"/>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308016" y="1801091"/>
            <a:ext cx="1777713" cy="2259016"/>
          </a:xfrm>
          <a:prstGeom prst="rect">
            <a:avLst/>
          </a:prstGeom>
          <a:noFill/>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行业品类</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汽车集团</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b="1" dirty="0">
                <a:solidFill>
                  <a:schemeClr val="accent4">
                    <a:lumMod val="75000"/>
                  </a:schemeClr>
                </a:solidFill>
                <a:latin typeface="+mj-lt"/>
                <a:ea typeface="微软雅黑" panose="020B0503020204020204" charset="-122"/>
              </a:rPr>
              <a:t>背景信息</a:t>
            </a:r>
            <a:endParaRPr lang="en-US" altLang="zh-CN" sz="800" b="1"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无论是在支出规模还是管理复杂性方面，</a:t>
            </a:r>
            <a:r>
              <a:rPr lang="en-US" altLang="zh-CN" sz="800" dirty="0">
                <a:solidFill>
                  <a:schemeClr val="accent4">
                    <a:lumMod val="75000"/>
                  </a:schemeClr>
                </a:solidFill>
                <a:latin typeface="Franklin Gothic Book" panose="020B0503020102020204" charset="0"/>
                <a:ea typeface="微软雅黑" panose="020B0503020204020204" charset="-122"/>
              </a:rPr>
              <a:t>KOL</a:t>
            </a:r>
            <a:r>
              <a:rPr lang="zh-CN" altLang="en-US" sz="800" dirty="0">
                <a:solidFill>
                  <a:schemeClr val="accent4">
                    <a:lumMod val="75000"/>
                  </a:schemeClr>
                </a:solidFill>
                <a:latin typeface="Franklin Gothic Book" panose="020B0503020102020204" charset="0"/>
                <a:ea typeface="微软雅黑" panose="020B0503020204020204" charset="-122"/>
              </a:rPr>
              <a:t>支出逐渐在客户的营销中占据主导地位。客户面临管理复杂性提升和效果优化的双重挑战。</a:t>
            </a:r>
            <a:endParaRPr lang="zh-CN" altLang="en-US"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zh-CN" altLang="en-US" sz="800" dirty="0">
                <a:solidFill>
                  <a:schemeClr val="accent4">
                    <a:lumMod val="75000"/>
                  </a:schemeClr>
                </a:solidFill>
                <a:latin typeface="Franklin Gothic Book" panose="020B0503020102020204" charset="0"/>
                <a:ea typeface="微软雅黑" panose="020B0503020204020204" charset="-122"/>
              </a:rPr>
              <a:t>面对不断增长的预算压力和管理挑战，集团急需通过外部情报的洞察与内部流程的全面优化，实现成本的有效控制与效率的提升，以增强未来营销活动的精准性和影响力。</a:t>
            </a:r>
            <a:endParaRPr lang="en-US" altLang="zh-CN" sz="800" u="sng" dirty="0">
              <a:solidFill>
                <a:schemeClr val="accent4">
                  <a:lumMod val="75000"/>
                </a:schemeClr>
              </a:solidFill>
              <a:latin typeface="Franklin Gothic Book" panose="020B0503020102020204" charset="0"/>
              <a:ea typeface="微软雅黑" panose="020B0503020204020204" charset="-122"/>
            </a:endParaRPr>
          </a:p>
        </p:txBody>
      </p:sp>
      <p:sp>
        <p:nvSpPr>
          <p:cNvPr id="15" name="矩形 14"/>
          <p:cNvSpPr/>
          <p:nvPr/>
        </p:nvSpPr>
        <p:spPr>
          <a:xfrm>
            <a:off x="4326636" y="1784497"/>
            <a:ext cx="1509832" cy="495713"/>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行业最佳实践参考：</a:t>
            </a:r>
            <a:r>
              <a:rPr lang="zh-CN" altLang="en-US" sz="800" dirty="0">
                <a:solidFill>
                  <a:schemeClr val="accent4">
                    <a:lumMod val="75000"/>
                  </a:schemeClr>
                </a:solidFill>
                <a:latin typeface="+mj-lt"/>
                <a:ea typeface="微软雅黑" panose="020B0503020204020204" charset="-122"/>
              </a:rPr>
              <a:t>针对性的策略支持，确保营销决策与行业领先标准一致</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6" name="矩形 15"/>
          <p:cNvSpPr/>
          <p:nvPr/>
        </p:nvSpPr>
        <p:spPr>
          <a:xfrm>
            <a:off x="4326636" y="3130463"/>
            <a:ext cx="1509832" cy="495713"/>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内容有效性的最大化：</a:t>
            </a:r>
            <a:r>
              <a:rPr lang="zh-CN" altLang="en-US" sz="800" dirty="0">
                <a:solidFill>
                  <a:schemeClr val="accent4">
                    <a:lumMod val="75000"/>
                  </a:schemeClr>
                </a:solidFill>
                <a:latin typeface="+mj-lt"/>
                <a:ea typeface="微软雅黑" panose="020B0503020204020204" charset="-122"/>
              </a:rPr>
              <a:t>确保每次社媒投放都能产生最大的影响力和参与度</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17" name="矩形 16"/>
          <p:cNvSpPr/>
          <p:nvPr/>
        </p:nvSpPr>
        <p:spPr>
          <a:xfrm>
            <a:off x="4326636" y="3803445"/>
            <a:ext cx="1509832" cy="495713"/>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管理工具的定制化创新：</a:t>
            </a:r>
            <a:r>
              <a:rPr lang="zh-CN" altLang="en-US" sz="800" dirty="0">
                <a:solidFill>
                  <a:schemeClr val="accent4">
                    <a:lumMod val="75000"/>
                  </a:schemeClr>
                </a:solidFill>
                <a:latin typeface="+mj-lt"/>
                <a:ea typeface="微软雅黑" panose="020B0503020204020204" charset="-122"/>
              </a:rPr>
              <a:t>开发了新工具，支持策略执行和持续的流程改进</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pic>
        <p:nvPicPr>
          <p:cNvPr id="18" name="Graphic 105"/>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4034344" y="1794138"/>
            <a:ext cx="354741" cy="354741"/>
          </a:xfrm>
          <a:prstGeom prst="rect">
            <a:avLst/>
          </a:prstGeom>
        </p:spPr>
      </p:pic>
      <p:pic>
        <p:nvPicPr>
          <p:cNvPr id="19" name="Graphic 58"/>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033004" y="3098756"/>
            <a:ext cx="357420" cy="357420"/>
          </a:xfrm>
          <a:prstGeom prst="rect">
            <a:avLst/>
          </a:prstGeom>
        </p:spPr>
      </p:pic>
      <p:pic>
        <p:nvPicPr>
          <p:cNvPr id="20" name="Graphic 59"/>
          <p:cNvPicPr>
            <a:picLocks noChangeAspect="1"/>
          </p:cNvPicPr>
          <p:nvPr/>
        </p:nvPicPr>
        <p:blipFill>
          <a:blip r:embed="rId5" cstate="hqprint">
            <a:extLst>
              <a:ext uri="{96DAC541-7B7A-43D3-8B79-37D633B846F1}">
                <asvg:svgBlip xmlns:asvg="http://schemas.microsoft.com/office/drawing/2016/SVG/main" r:embed="rId6"/>
              </a:ext>
            </a:extLst>
          </a:blip>
          <a:stretch>
            <a:fillRect/>
          </a:stretch>
        </p:blipFill>
        <p:spPr>
          <a:xfrm>
            <a:off x="3975124" y="3721561"/>
            <a:ext cx="473180" cy="473180"/>
          </a:xfrm>
          <a:prstGeom prst="rect">
            <a:avLst/>
          </a:prstGeom>
        </p:spPr>
      </p:pic>
      <p:pic>
        <p:nvPicPr>
          <p:cNvPr id="1026" name="Picture 2"/>
          <p:cNvPicPr>
            <a:picLocks noChangeAspect="1" noChangeArrowheads="1"/>
          </p:cNvPicPr>
          <p:nvPr/>
        </p:nvPicPr>
        <p:blipFill>
          <a:blip r:embed="rId7">
            <a:lum bright="70000" contrast="-70000"/>
          </a:blip>
          <a:srcRect/>
          <a:stretch>
            <a:fillRect/>
          </a:stretch>
        </p:blipFill>
        <p:spPr bwMode="auto">
          <a:xfrm>
            <a:off x="6302904" y="1252645"/>
            <a:ext cx="2628259" cy="3107479"/>
          </a:xfrm>
          <a:prstGeom prst="rect">
            <a:avLst/>
          </a:prstGeom>
          <a:extLst>
            <a:ext uri="{909E8E84-426E-40DD-AFC4-6F175D3DCCD1}">
              <a14:hiddenFill xmlns:a14="http://schemas.microsoft.com/office/drawing/2010/main">
                <a:solidFill>
                  <a:srgbClr val="FFFFFF"/>
                </a:solidFill>
              </a14:hiddenFill>
            </a:ext>
          </a:extLst>
        </p:spPr>
      </p:pic>
      <p:sp>
        <p:nvSpPr>
          <p:cNvPr id="22" name="矩形 21"/>
          <p:cNvSpPr/>
          <p:nvPr/>
        </p:nvSpPr>
        <p:spPr>
          <a:xfrm>
            <a:off x="2095500" y="1784497"/>
            <a:ext cx="1794161" cy="3040641"/>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针对性的市场实践扫描</a:t>
            </a:r>
            <a:endParaRPr lang="en-US" altLang="zh-CN" sz="800" b="1"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mj-lt"/>
                <a:ea typeface="微软雅黑" panose="020B0503020204020204" charset="-122"/>
              </a:rPr>
              <a:t>吸收行业领先的营销实践，深入分析竞争对手策略和市场趋势，为营销决策提供洞察支持。</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en-US" altLang="zh-CN" sz="800" b="1" dirty="0">
                <a:solidFill>
                  <a:schemeClr val="accent4">
                    <a:lumMod val="75000"/>
                  </a:schemeClr>
                </a:solidFill>
                <a:latin typeface="+mj-lt"/>
                <a:ea typeface="微软雅黑" panose="020B0503020204020204" charset="-122"/>
              </a:rPr>
              <a:t>360</a:t>
            </a:r>
            <a:r>
              <a:rPr lang="zh-CN" altLang="en-US" sz="800" b="1" dirty="0">
                <a:solidFill>
                  <a:schemeClr val="accent4">
                    <a:lumMod val="75000"/>
                  </a:schemeClr>
                </a:solidFill>
                <a:latin typeface="+mj-lt"/>
                <a:ea typeface="微软雅黑" panose="020B0503020204020204" charset="-122"/>
              </a:rPr>
              <a:t> 社交营销透明度诊断</a:t>
            </a:r>
            <a:endParaRPr lang="en-US" altLang="zh-CN" sz="800" b="1"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mj-lt"/>
                <a:ea typeface="微软雅黑" panose="020B0503020204020204" charset="-122"/>
              </a:rPr>
              <a:t>对过去两年的</a:t>
            </a:r>
            <a:r>
              <a:rPr lang="en-US" altLang="zh-CN" sz="800" dirty="0">
                <a:solidFill>
                  <a:schemeClr val="accent4">
                    <a:lumMod val="75000"/>
                  </a:schemeClr>
                </a:solidFill>
                <a:latin typeface="+mj-lt"/>
                <a:ea typeface="微软雅黑" panose="020B0503020204020204" charset="-122"/>
              </a:rPr>
              <a:t>KOL</a:t>
            </a:r>
            <a:r>
              <a:rPr lang="zh-CN" altLang="en-US" sz="800" dirty="0">
                <a:solidFill>
                  <a:schemeClr val="accent4">
                    <a:lumMod val="75000"/>
                  </a:schemeClr>
                </a:solidFill>
                <a:latin typeface="+mj-lt"/>
                <a:ea typeface="微软雅黑" panose="020B0503020204020204" charset="-122"/>
              </a:rPr>
              <a:t>支出进行了全面评估，包括成本、费用及其绩效。明确与市场标杆的差距，并为优化策略提供数据支持。</a:t>
            </a:r>
            <a:endParaRPr lang="en-US" altLang="zh-CN" sz="800"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endParaRPr lang="en-US" altLang="zh-CN" sz="800" b="1" dirty="0">
              <a:solidFill>
                <a:schemeClr val="accent4">
                  <a:lumMod val="75000"/>
                </a:schemeClr>
              </a:solidFill>
              <a:latin typeface="+mj-lt"/>
              <a:ea typeface="微软雅黑" panose="020B0503020204020204" charset="-122"/>
            </a:endParaRPr>
          </a:p>
          <a:p>
            <a:pPr marL="2540" fontAlgn="base">
              <a:lnSpc>
                <a:spcPct val="112000"/>
              </a:lnSpc>
              <a:spcAft>
                <a:spcPts val="600"/>
              </a:spcAft>
              <a:buClr>
                <a:srgbClr val="139CEB"/>
              </a:buClr>
              <a:defRPr/>
            </a:pPr>
            <a:r>
              <a:rPr lang="zh-CN" altLang="en-US" sz="800" b="1" dirty="0">
                <a:solidFill>
                  <a:schemeClr val="accent4">
                    <a:lumMod val="75000"/>
                  </a:schemeClr>
                </a:solidFill>
                <a:latin typeface="Franklin Gothic Book" panose="020B0503020102020204" charset="0"/>
                <a:ea typeface="微软雅黑" panose="020B0503020204020204" charset="-122"/>
              </a:rPr>
              <a:t>管理流程和工具的建立</a:t>
            </a:r>
            <a:endParaRPr lang="en-US" altLang="zh-CN" sz="800" b="1"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r>
              <a:rPr lang="zh-CN" altLang="en-US" sz="800" dirty="0">
                <a:solidFill>
                  <a:schemeClr val="accent4">
                    <a:lumMod val="75000"/>
                  </a:schemeClr>
                </a:solidFill>
                <a:latin typeface="Franklin Gothic Book" panose="020B0503020102020204" charset="0"/>
                <a:ea typeface="微软雅黑" panose="020B0503020204020204" charset="-122"/>
              </a:rPr>
              <a:t>依托于在诊断的基础上，</a:t>
            </a:r>
            <a:r>
              <a:rPr lang="en-US" altLang="zh-CN" sz="800" dirty="0">
                <a:solidFill>
                  <a:schemeClr val="accent4">
                    <a:lumMod val="75000"/>
                  </a:schemeClr>
                </a:solidFill>
                <a:latin typeface="Franklin Gothic Book" panose="020B0503020102020204" charset="0"/>
                <a:ea typeface="微软雅黑" panose="020B0503020204020204" charset="-122"/>
              </a:rPr>
              <a:t>R3</a:t>
            </a:r>
            <a:r>
              <a:rPr lang="zh-CN" altLang="en-US" sz="800" dirty="0">
                <a:solidFill>
                  <a:schemeClr val="accent4">
                    <a:lumMod val="75000"/>
                  </a:schemeClr>
                </a:solidFill>
                <a:latin typeface="Franklin Gothic Book" panose="020B0503020102020204" charset="0"/>
                <a:ea typeface="微软雅黑" panose="020B0503020204020204" charset="-122"/>
              </a:rPr>
              <a:t>根据客户的营销目标和团队现状，重新设计了内部协作最优流程。并且还开发了一套实用工具以支持流程改进。</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fontAlgn="base">
              <a:lnSpc>
                <a:spcPct val="112000"/>
              </a:lnSpc>
              <a:spcAft>
                <a:spcPts val="600"/>
              </a:spcAft>
              <a:buClr>
                <a:srgbClr val="139CEB"/>
              </a:buClr>
              <a:defRPr/>
            </a:pP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23" name="矩形 22"/>
          <p:cNvSpPr/>
          <p:nvPr/>
        </p:nvSpPr>
        <p:spPr>
          <a:xfrm>
            <a:off x="4326636" y="2457480"/>
            <a:ext cx="1509832" cy="495713"/>
          </a:xfrm>
          <a:prstGeom prst="rect">
            <a:avLst/>
          </a:prstGeom>
        </p:spPr>
        <p:txBody>
          <a:bodyPr wrap="square">
            <a:spAutoFit/>
          </a:bodyPr>
          <a:lstStyle/>
          <a:p>
            <a:pPr marL="2540" fontAlgn="base">
              <a:lnSpc>
                <a:spcPct val="112000"/>
              </a:lnSpc>
              <a:spcAft>
                <a:spcPts val="600"/>
              </a:spcAft>
              <a:buClr>
                <a:srgbClr val="139CEB"/>
              </a:buClr>
              <a:defRPr/>
            </a:pPr>
            <a:r>
              <a:rPr lang="zh-CN" altLang="en-US" sz="800" b="1" dirty="0">
                <a:solidFill>
                  <a:schemeClr val="accent4">
                    <a:lumMod val="75000"/>
                  </a:schemeClr>
                </a:solidFill>
                <a:latin typeface="+mj-lt"/>
                <a:ea typeface="微软雅黑" panose="020B0503020204020204" charset="-122"/>
              </a:rPr>
              <a:t>支出效能的提升：</a:t>
            </a:r>
            <a:r>
              <a:rPr lang="zh-CN" altLang="en-US" sz="800" dirty="0">
                <a:solidFill>
                  <a:schemeClr val="accent4">
                    <a:lumMod val="75000"/>
                  </a:schemeClr>
                </a:solidFill>
                <a:latin typeface="+mj-lt"/>
                <a:ea typeface="微软雅黑" panose="020B0503020204020204" charset="-122"/>
              </a:rPr>
              <a:t>通过优化管理和调整流程，用更少的预算撬动目标客户的精准触达</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pic>
        <p:nvPicPr>
          <p:cNvPr id="24" name="Graphic 105"/>
          <p:cNvPicPr>
            <a:picLocks noChangeAspect="1"/>
          </p:cNvPicPr>
          <p:nvPr/>
        </p:nvPicPr>
        <p:blipFill>
          <a:blip r:embed="rId8" cstate="hqprint">
            <a:extLst>
              <a:ext uri="{96DAC541-7B7A-43D3-8B79-37D633B846F1}">
                <asvg:svgBlip xmlns:asvg="http://schemas.microsoft.com/office/drawing/2016/SVG/main" r:embed="rId9"/>
              </a:ext>
            </a:extLst>
          </a:blip>
          <a:stretch>
            <a:fillRect/>
          </a:stretch>
        </p:blipFill>
        <p:spPr>
          <a:xfrm>
            <a:off x="4034344" y="2437669"/>
            <a:ext cx="354741" cy="3547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46" y="756979"/>
            <a:ext cx="6116534" cy="629678"/>
          </a:xfrm>
        </p:spPr>
        <p:txBody>
          <a:bodyPr/>
          <a:lstStyle/>
          <a:p>
            <a:pPr algn="l"/>
            <a:r>
              <a:rPr lang="zh-CN" altLang="en-US" sz="1800"/>
              <a:t>报告概要</a:t>
            </a:r>
            <a:endParaRPr lang="zh-CN" altLang="en-US" sz="1800"/>
          </a:p>
        </p:txBody>
      </p:sp>
      <p:sp>
        <p:nvSpPr>
          <p:cNvPr id="3" name="文本框 2"/>
          <p:cNvSpPr txBox="1"/>
          <p:nvPr/>
        </p:nvSpPr>
        <p:spPr>
          <a:xfrm>
            <a:off x="3225800" y="1772285"/>
            <a:ext cx="5025390" cy="1383665"/>
          </a:xfrm>
          <a:prstGeom prst="rect">
            <a:avLst/>
          </a:prstGeom>
          <a:noFill/>
        </p:spPr>
        <p:txBody>
          <a:bodyPr wrap="square" rtlCol="0">
            <a:spAutoFit/>
          </a:bodyPr>
          <a:lstStyle/>
          <a:p>
            <a:pPr marL="342900" indent="-342900">
              <a:buAutoNum type="arabicPeriod"/>
            </a:pPr>
            <a:endParaRPr lang="en-US" altLang="zh-CN" sz="1400"/>
          </a:p>
          <a:p>
            <a:pPr marL="342900" indent="-342900">
              <a:buAutoNum type="arabicPeriod"/>
            </a:pPr>
            <a:r>
              <a:rPr lang="zh-CN" altLang="en-US" sz="1200" i="1"/>
              <a:t>不断变化的市场形式</a:t>
            </a:r>
            <a:r>
              <a:rPr lang="en-US" altLang="zh-CN" sz="1400"/>
              <a:t> - </a:t>
            </a:r>
            <a:r>
              <a:rPr lang="zh-CN" altLang="en-US" sz="1400"/>
              <a:t>营销面临的主要挑战</a:t>
            </a:r>
            <a:endParaRPr lang="en-US" altLang="zh-CN" sz="1400"/>
          </a:p>
          <a:p>
            <a:pPr marL="342900" indent="-342900">
              <a:buAutoNum type="arabicPeriod"/>
            </a:pPr>
            <a:endParaRPr lang="en-US" altLang="zh-CN" sz="1400"/>
          </a:p>
          <a:p>
            <a:pPr marL="342900" indent="-342900">
              <a:buAutoNum type="arabicPeriod"/>
            </a:pPr>
            <a:r>
              <a:rPr lang="en-US" altLang="zh-CN" sz="1200" i="1"/>
              <a:t>打破营销挑战壁垒</a:t>
            </a:r>
            <a:r>
              <a:rPr lang="en-US" altLang="zh-CN" sz="1400"/>
              <a:t> - 品牌健康合作关系模型、洞察及建议 </a:t>
            </a:r>
            <a:endParaRPr lang="en-US" altLang="zh-CN" sz="1400"/>
          </a:p>
          <a:p>
            <a:pPr marL="342900" indent="-342900">
              <a:buAutoNum type="arabicPeriod"/>
            </a:pPr>
            <a:endParaRPr lang="en-US" altLang="zh-CN" sz="1400"/>
          </a:p>
          <a:p>
            <a:pPr indent="0">
              <a:buNone/>
            </a:pPr>
            <a:endParaRPr lang="en-US" altLang="zh-CN"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00B0F0"/>
                </a:solidFill>
                <a:latin typeface="Franklin Gothic Medium Cond" panose="020B0606030402020204" pitchFamily="34" charset="0"/>
                <a:ea typeface="微软雅黑" panose="020B0503020204020204" charset="-122"/>
              </a:rPr>
              <a:t>Case Study 3</a:t>
            </a:r>
            <a:br>
              <a:rPr lang="en-US" altLang="zh-CN" dirty="0">
                <a:latin typeface="Franklin Gothic Medium Cond" panose="020B0606030402020204" pitchFamily="34" charset="0"/>
                <a:ea typeface="微软雅黑" panose="020B0503020204020204" charset="-122"/>
              </a:rPr>
            </a:br>
            <a:r>
              <a:rPr lang="en-US" altLang="zh-CN" dirty="0">
                <a:ea typeface="微软雅黑" panose="020B0503020204020204" charset="-122"/>
              </a:rPr>
              <a:t>Comprehensive Optimization of Social Media Marketing from Inside Out to Drive Growth in Marketing Efficacy
</a:t>
            </a:r>
            <a:endParaRPr lang="zh-CN" altLang="en-US" dirty="0">
              <a:ea typeface="微软雅黑" panose="020B0503020204020204" charset="-122"/>
            </a:endParaRPr>
          </a:p>
        </p:txBody>
      </p:sp>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cxnSp>
        <p:nvCxnSpPr>
          <p:cNvPr id="8" name="直接连接符 7"/>
          <p:cNvCxnSpPr/>
          <p:nvPr/>
        </p:nvCxnSpPr>
        <p:spPr>
          <a:xfrm>
            <a:off x="367145" y="1569053"/>
            <a:ext cx="171796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67845"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066309" y="1569053"/>
            <a:ext cx="179416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23155"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5" name="文本框 14"/>
          <p:cNvSpPr txBox="1"/>
          <p:nvPr/>
        </p:nvSpPr>
        <p:spPr>
          <a:xfrm>
            <a:off x="3918723" y="1461331"/>
            <a:ext cx="144690" cy="215444"/>
          </a:xfrm>
          <a:prstGeom prst="rect">
            <a:avLst/>
          </a:prstGeom>
          <a:noFill/>
        </p:spPr>
        <p:txBody>
          <a:bodyPr wrap="square" rtlCol="0">
            <a:spAutoFit/>
          </a:bodyPr>
          <a:lstStyle/>
          <a:p>
            <a:r>
              <a:rPr lang="en-US" altLang="zh-CN" sz="800" dirty="0">
                <a:solidFill>
                  <a:srgbClr val="0070C0"/>
                </a:solidFill>
              </a:rPr>
              <a:t>&gt;</a:t>
            </a:r>
            <a:endParaRPr lang="zh-CN" altLang="en-US" sz="800" dirty="0">
              <a:solidFill>
                <a:srgbClr val="0070C0"/>
              </a:solidFill>
            </a:endParaRPr>
          </a:p>
        </p:txBody>
      </p:sp>
      <p:sp>
        <p:nvSpPr>
          <p:cNvPr id="16" name="文本框 15"/>
          <p:cNvSpPr txBox="1"/>
          <p:nvPr/>
        </p:nvSpPr>
        <p:spPr>
          <a:xfrm>
            <a:off x="308016" y="1337015"/>
            <a:ext cx="652951" cy="230832"/>
          </a:xfrm>
          <a:prstGeom prst="rect">
            <a:avLst/>
          </a:prstGeom>
          <a:noFill/>
        </p:spPr>
        <p:txBody>
          <a:bodyPr wrap="square" rtlCol="0">
            <a:spAutoFit/>
          </a:bodyPr>
          <a:lstStyle/>
          <a:p>
            <a:r>
              <a:rPr lang="en-US" altLang="zh-CN" sz="900" dirty="0">
                <a:solidFill>
                  <a:srgbClr val="0070C0"/>
                </a:solidFill>
                <a:latin typeface="+mj-lt"/>
              </a:rPr>
              <a:t>Context</a:t>
            </a:r>
            <a:endParaRPr lang="zh-CN" altLang="en-US" sz="900" dirty="0">
              <a:solidFill>
                <a:srgbClr val="0070C0"/>
              </a:solidFill>
              <a:latin typeface="+mj-lt"/>
            </a:endParaRPr>
          </a:p>
        </p:txBody>
      </p:sp>
      <p:sp>
        <p:nvSpPr>
          <p:cNvPr id="17" name="文本框 16"/>
          <p:cNvSpPr txBox="1"/>
          <p:nvPr/>
        </p:nvSpPr>
        <p:spPr>
          <a:xfrm>
            <a:off x="2095500" y="1337015"/>
            <a:ext cx="652951" cy="230832"/>
          </a:xfrm>
          <a:prstGeom prst="rect">
            <a:avLst/>
          </a:prstGeom>
          <a:noFill/>
        </p:spPr>
        <p:txBody>
          <a:bodyPr wrap="square" rtlCol="0">
            <a:spAutoFit/>
          </a:bodyPr>
          <a:lstStyle/>
          <a:p>
            <a:r>
              <a:rPr lang="en-US" altLang="zh-CN" sz="900" dirty="0">
                <a:solidFill>
                  <a:srgbClr val="0070C0"/>
                </a:solidFill>
                <a:latin typeface="+mj-lt"/>
              </a:rPr>
              <a:t>Approach</a:t>
            </a:r>
            <a:endParaRPr lang="zh-CN" altLang="en-US" sz="900" dirty="0">
              <a:solidFill>
                <a:srgbClr val="0070C0"/>
              </a:solidFill>
              <a:latin typeface="+mj-lt"/>
            </a:endParaRPr>
          </a:p>
        </p:txBody>
      </p:sp>
      <p:sp>
        <p:nvSpPr>
          <p:cNvPr id="18" name="文本框 17"/>
          <p:cNvSpPr txBox="1"/>
          <p:nvPr/>
        </p:nvSpPr>
        <p:spPr>
          <a:xfrm>
            <a:off x="4022873" y="1337015"/>
            <a:ext cx="652951" cy="230832"/>
          </a:xfrm>
          <a:prstGeom prst="rect">
            <a:avLst/>
          </a:prstGeom>
          <a:noFill/>
        </p:spPr>
        <p:txBody>
          <a:bodyPr wrap="square" rtlCol="0">
            <a:spAutoFit/>
          </a:bodyPr>
          <a:lstStyle/>
          <a:p>
            <a:r>
              <a:rPr lang="en-US" altLang="zh-CN" sz="900" dirty="0">
                <a:solidFill>
                  <a:srgbClr val="0070C0"/>
                </a:solidFill>
                <a:latin typeface="+mj-lt"/>
              </a:rPr>
              <a:t>Impact</a:t>
            </a:r>
            <a:endParaRPr lang="zh-CN" altLang="en-US" sz="900" dirty="0">
              <a:solidFill>
                <a:srgbClr val="0070C0"/>
              </a:solidFill>
              <a:latin typeface="+mj-lt"/>
            </a:endParaRPr>
          </a:p>
        </p:txBody>
      </p:sp>
      <p:sp>
        <p:nvSpPr>
          <p:cNvPr id="28" name="TextBox 6"/>
          <p:cNvSpPr txBox="1"/>
          <p:nvPr/>
        </p:nvSpPr>
        <p:spPr>
          <a:xfrm>
            <a:off x="308016" y="1801091"/>
            <a:ext cx="1777713" cy="2947666"/>
          </a:xfrm>
          <a:prstGeom prst="rect">
            <a:avLst/>
          </a:prstGeom>
          <a:noFill/>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Client</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Auto Group</a:t>
            </a:r>
            <a:endParaRPr lang="en-US" altLang="zh-CN" sz="800" dirty="0">
              <a:solidFill>
                <a:schemeClr val="accent4">
                  <a:lumMod val="75000"/>
                </a:schemeClr>
              </a:solidFill>
              <a:latin typeface="Franklin Gothic Book" panose="020B0503020102020204" charset="0"/>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mj-lt"/>
                <a:ea typeface="微软雅黑" panose="020B0503020204020204" charset="-122"/>
              </a:rPr>
              <a:t>Background</a:t>
            </a:r>
            <a:endParaRPr lang="en-US" altLang="zh-CN" sz="800" dirty="0">
              <a:solidFill>
                <a:schemeClr val="accent4">
                  <a:lumMod val="75000"/>
                </a:schemeClr>
              </a:solidFill>
              <a:latin typeface="+mj-lt"/>
              <a:ea typeface="微软雅黑" panose="020B0503020204020204" charset="-122"/>
            </a:endParaRPr>
          </a:p>
          <a:p>
            <a:pPr marL="2540" marR="0" lvl="0" indent="0" fontAlgn="base">
              <a:lnSpc>
                <a:spcPct val="112000"/>
              </a:lnSpc>
              <a:spcBef>
                <a:spcPts val="0"/>
              </a:spcBef>
              <a:spcAft>
                <a:spcPts val="600"/>
              </a:spcAft>
              <a:buClr>
                <a:srgbClr val="139CEB"/>
              </a:buClr>
              <a:buSzTx/>
              <a:buFont typeface="Arial" panose="020B0604020202020204" pitchFamily="34" charset="0"/>
              <a:buNone/>
              <a:defRPr/>
            </a:pPr>
            <a:r>
              <a:rPr lang="en-US" altLang="zh-CN" sz="800" dirty="0">
                <a:solidFill>
                  <a:schemeClr val="accent4">
                    <a:lumMod val="75000"/>
                  </a:schemeClr>
                </a:solidFill>
                <a:latin typeface="Franklin Gothic Book" panose="020B0503020102020204" charset="0"/>
                <a:ea typeface="微软雅黑" panose="020B0503020204020204" charset="-122"/>
              </a:rPr>
              <a:t>KOL expenditures are increasingly dominating the client's marketing budget, presenting a dual challenge of managing complexity and optimizing effectiveness. Facing rising budget pressures and management challenges, the group urgently needs to leverage external intelligence and thoroughly optimize internal processes to control costs and improve efficiency, thereby enhancing the precision and impact of future marketing activities.
</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29" name="矩形 28"/>
          <p:cNvSpPr/>
          <p:nvPr/>
        </p:nvSpPr>
        <p:spPr>
          <a:xfrm>
            <a:off x="2095500" y="1784497"/>
            <a:ext cx="1989722" cy="3085525"/>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Targeted Social Marketing Practice Scan
</a:t>
            </a:r>
            <a:r>
              <a:rPr lang="en-US" altLang="zh-CN" sz="800" dirty="0">
                <a:solidFill>
                  <a:schemeClr val="accent4">
                    <a:lumMod val="75000"/>
                  </a:schemeClr>
                </a:solidFill>
                <a:latin typeface="Franklin Gothic Book" panose="020B0503020102020204" charset="0"/>
                <a:ea typeface="微软雅黑" panose="020B0503020204020204" charset="-122"/>
              </a:rPr>
              <a:t>Incorporate industry-leading marketing practices and in-depth competitor strategy and market trend analyses to inform &amp; support marketing decisions</a:t>
            </a:r>
            <a:r>
              <a:rPr lang="en-US" altLang="zh-CN" sz="800" dirty="0">
                <a:solidFill>
                  <a:schemeClr val="accent4">
                    <a:lumMod val="75000"/>
                  </a:schemeClr>
                </a:solidFill>
                <a:latin typeface="+mj-lt"/>
                <a:ea typeface="微软雅黑" panose="020B0503020204020204" charset="-122"/>
              </a:rPr>
              <a:t>
360-Degree Social Marketing Transparency Diagnosis
</a:t>
            </a:r>
            <a:r>
              <a:rPr lang="en-US" altLang="zh-CN" sz="800" dirty="0">
                <a:solidFill>
                  <a:schemeClr val="accent4">
                    <a:lumMod val="75000"/>
                  </a:schemeClr>
                </a:solidFill>
                <a:latin typeface="Franklin Gothic Book" panose="020B0503020102020204" charset="0"/>
                <a:ea typeface="微软雅黑" panose="020B0503020204020204" charset="-122"/>
              </a:rPr>
              <a:t>Conduct a thorough review of KOL spend over the past two years, including costs and performance, to identify gaps with market benchmarks and provide data support for optimization strategies</a:t>
            </a:r>
            <a:r>
              <a:rPr lang="en-US" altLang="zh-CN" sz="800" dirty="0">
                <a:solidFill>
                  <a:schemeClr val="accent4">
                    <a:lumMod val="75000"/>
                  </a:schemeClr>
                </a:solidFill>
                <a:latin typeface="+mj-lt"/>
                <a:ea typeface="微软雅黑" panose="020B0503020204020204" charset="-122"/>
              </a:rPr>
              <a:t>
Management Processes and Tools Development
</a:t>
            </a:r>
            <a:r>
              <a:rPr lang="en-US" altLang="zh-CN" sz="800" dirty="0">
                <a:solidFill>
                  <a:schemeClr val="accent4">
                    <a:lumMod val="75000"/>
                  </a:schemeClr>
                </a:solidFill>
                <a:latin typeface="Franklin Gothic Book" panose="020B0503020102020204" charset="0"/>
                <a:ea typeface="微软雅黑" panose="020B0503020204020204" charset="-122"/>
              </a:rPr>
              <a:t>Based on the diagnostic findings, R3 redesigned the internal workflows and practical tools to align with the client's marketing goals and the team's current state</a:t>
            </a:r>
            <a:endParaRPr lang="en-US" altLang="zh-CN" sz="800" dirty="0">
              <a:solidFill>
                <a:schemeClr val="accent4">
                  <a:lumMod val="75000"/>
                </a:schemeClr>
              </a:solidFill>
              <a:latin typeface="Franklin Gothic Book" panose="020B0503020102020204" charset="0"/>
              <a:ea typeface="微软雅黑" panose="020B0503020204020204" charset="-122"/>
            </a:endParaRPr>
          </a:p>
        </p:txBody>
      </p:sp>
      <p:sp>
        <p:nvSpPr>
          <p:cNvPr id="33" name="矩形 32"/>
          <p:cNvSpPr/>
          <p:nvPr/>
        </p:nvSpPr>
        <p:spPr>
          <a:xfrm>
            <a:off x="4349347" y="1784497"/>
            <a:ext cx="1509832" cy="495072"/>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External Intelligence Input: </a:t>
            </a:r>
            <a:r>
              <a:rPr lang="en-US" altLang="zh-CN" sz="800" dirty="0">
                <a:solidFill>
                  <a:schemeClr val="accent4">
                    <a:lumMod val="75000"/>
                  </a:schemeClr>
                </a:solidFill>
                <a:ea typeface="微软雅黑" panose="020B0503020204020204" charset="-122"/>
              </a:rPr>
              <a:t>Align marketing initiatives with top-tier industry practices</a:t>
            </a:r>
            <a:endParaRPr lang="en-US" altLang="zh-CN" sz="800" dirty="0">
              <a:solidFill>
                <a:schemeClr val="accent4">
                  <a:lumMod val="75000"/>
                </a:schemeClr>
              </a:solidFill>
              <a:ea typeface="微软雅黑" panose="020B0503020204020204" charset="-122"/>
            </a:endParaRPr>
          </a:p>
        </p:txBody>
      </p:sp>
      <p:sp>
        <p:nvSpPr>
          <p:cNvPr id="34" name="矩形 33"/>
          <p:cNvSpPr/>
          <p:nvPr/>
        </p:nvSpPr>
        <p:spPr>
          <a:xfrm>
            <a:off x="4349347" y="2438196"/>
            <a:ext cx="1689432" cy="495072"/>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ROI Improvement: </a:t>
            </a:r>
            <a:r>
              <a:rPr lang="en-US" altLang="zh-CN" sz="800" dirty="0">
                <a:solidFill>
                  <a:schemeClr val="accent4">
                    <a:lumMod val="75000"/>
                  </a:schemeClr>
                </a:solidFill>
                <a:ea typeface="微软雅黑" panose="020B0503020204020204" charset="-122"/>
              </a:rPr>
              <a:t>TA</a:t>
            </a:r>
            <a:r>
              <a:rPr lang="en-US" altLang="zh-CN" sz="800" dirty="0">
                <a:solidFill>
                  <a:schemeClr val="accent4">
                    <a:lumMod val="75000"/>
                  </a:schemeClr>
                </a:solidFill>
                <a:latin typeface="+mj-lt"/>
                <a:ea typeface="微软雅黑" panose="020B0503020204020204" charset="-122"/>
              </a:rPr>
              <a:t> </a:t>
            </a:r>
            <a:r>
              <a:rPr lang="en-US" altLang="zh-CN" sz="800" dirty="0">
                <a:solidFill>
                  <a:schemeClr val="accent4">
                    <a:lumMod val="75000"/>
                  </a:schemeClr>
                </a:solidFill>
                <a:ea typeface="微软雅黑" panose="020B0503020204020204" charset="-122"/>
              </a:rPr>
              <a:t>reached more accurately with optimized spending</a:t>
            </a:r>
            <a:endParaRPr lang="en-US" altLang="zh-CN" sz="800" dirty="0">
              <a:solidFill>
                <a:schemeClr val="accent4">
                  <a:lumMod val="75000"/>
                </a:schemeClr>
              </a:solidFill>
              <a:ea typeface="微软雅黑" panose="020B0503020204020204" charset="-122"/>
            </a:endParaRPr>
          </a:p>
        </p:txBody>
      </p:sp>
      <p:sp>
        <p:nvSpPr>
          <p:cNvPr id="35" name="矩形 34"/>
          <p:cNvSpPr/>
          <p:nvPr/>
        </p:nvSpPr>
        <p:spPr>
          <a:xfrm>
            <a:off x="4349347" y="3883451"/>
            <a:ext cx="1689432" cy="770788"/>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Management Tools Innovation: </a:t>
            </a:r>
            <a:r>
              <a:rPr lang="en-US" altLang="zh-CN" sz="800" dirty="0">
                <a:solidFill>
                  <a:schemeClr val="accent4">
                    <a:lumMod val="75000"/>
                  </a:schemeClr>
                </a:solidFill>
                <a:ea typeface="微软雅黑" panose="020B0503020204020204" charset="-122"/>
              </a:rPr>
              <a:t>New tools were developed to facilitate strategic implementation and continuous process enhancement.</a:t>
            </a:r>
            <a:endParaRPr lang="en-US" altLang="zh-CN" sz="800" dirty="0">
              <a:solidFill>
                <a:schemeClr val="accent4">
                  <a:lumMod val="75000"/>
                </a:schemeClr>
              </a:solidFill>
              <a:ea typeface="微软雅黑" panose="020B0503020204020204" charset="-122"/>
            </a:endParaRPr>
          </a:p>
        </p:txBody>
      </p:sp>
      <p:cxnSp>
        <p:nvCxnSpPr>
          <p:cNvPr id="5" name="直接连接符 4"/>
          <p:cNvCxnSpPr/>
          <p:nvPr/>
        </p:nvCxnSpPr>
        <p:spPr>
          <a:xfrm>
            <a:off x="6217935" y="1269943"/>
            <a:ext cx="0" cy="30283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1">
            <a:lum bright="70000" contrast="-70000"/>
          </a:blip>
          <a:srcRect/>
          <a:stretch>
            <a:fillRect/>
          </a:stretch>
        </p:blipFill>
        <p:spPr bwMode="auto">
          <a:xfrm>
            <a:off x="6302904" y="1252645"/>
            <a:ext cx="2628259" cy="3107479"/>
          </a:xfrm>
          <a:prstGeom prst="rect">
            <a:avLst/>
          </a:prstGeom>
          <a:extLst>
            <a:ext uri="{909E8E84-426E-40DD-AFC4-6F175D3DCCD1}">
              <a14:hiddenFill xmlns:a14="http://schemas.microsoft.com/office/drawing/2010/main">
                <a:solidFill>
                  <a:srgbClr val="FFFFFF"/>
                </a:solidFill>
              </a14:hiddenFill>
            </a:ext>
          </a:extLst>
        </p:spPr>
      </p:pic>
      <p:pic>
        <p:nvPicPr>
          <p:cNvPr id="6" name="Graphic 105"/>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4034344" y="1785749"/>
            <a:ext cx="354741" cy="354741"/>
          </a:xfrm>
          <a:prstGeom prst="rect">
            <a:avLst/>
          </a:prstGeom>
        </p:spPr>
      </p:pic>
      <p:pic>
        <p:nvPicPr>
          <p:cNvPr id="9" name="Graphic 58"/>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4033004" y="3081978"/>
            <a:ext cx="357420" cy="357420"/>
          </a:xfrm>
          <a:prstGeom prst="rect">
            <a:avLst/>
          </a:prstGeom>
        </p:spPr>
      </p:pic>
      <p:pic>
        <p:nvPicPr>
          <p:cNvPr id="11" name="Graphic 59"/>
          <p:cNvPicPr>
            <a:picLocks noChangeAspect="1"/>
          </p:cNvPicPr>
          <p:nvPr/>
        </p:nvPicPr>
        <p:blipFill>
          <a:blip r:embed="rId6" cstate="hqprint">
            <a:extLst>
              <a:ext uri="{96DAC541-7B7A-43D3-8B79-37D633B846F1}">
                <asvg:svgBlip xmlns:asvg="http://schemas.microsoft.com/office/drawing/2016/SVG/main" r:embed="rId7"/>
              </a:ext>
            </a:extLst>
          </a:blip>
          <a:stretch>
            <a:fillRect/>
          </a:stretch>
        </p:blipFill>
        <p:spPr>
          <a:xfrm>
            <a:off x="3975124" y="3813840"/>
            <a:ext cx="473180" cy="473180"/>
          </a:xfrm>
          <a:prstGeom prst="rect">
            <a:avLst/>
          </a:prstGeom>
        </p:spPr>
      </p:pic>
      <p:pic>
        <p:nvPicPr>
          <p:cNvPr id="21" name="Graphic 105"/>
          <p:cNvPicPr>
            <a:picLocks noChangeAspect="1"/>
          </p:cNvPicPr>
          <p:nvPr/>
        </p:nvPicPr>
        <p:blipFill>
          <a:blip r:embed="rId8" cstate="hqprint">
            <a:extLst>
              <a:ext uri="{96DAC541-7B7A-43D3-8B79-37D633B846F1}">
                <asvg:svgBlip xmlns:asvg="http://schemas.microsoft.com/office/drawing/2016/SVG/main" r:embed="rId9"/>
              </a:ext>
            </a:extLst>
          </a:blip>
          <a:stretch>
            <a:fillRect/>
          </a:stretch>
        </p:blipFill>
        <p:spPr>
          <a:xfrm>
            <a:off x="4034344" y="2429280"/>
            <a:ext cx="354741" cy="354741"/>
          </a:xfrm>
          <a:prstGeom prst="rect">
            <a:avLst/>
          </a:prstGeom>
        </p:spPr>
      </p:pic>
      <p:sp>
        <p:nvSpPr>
          <p:cNvPr id="22" name="矩形 21"/>
          <p:cNvSpPr/>
          <p:nvPr/>
        </p:nvSpPr>
        <p:spPr>
          <a:xfrm>
            <a:off x="4349347" y="3091895"/>
            <a:ext cx="1690725" cy="632930"/>
          </a:xfrm>
          <a:prstGeom prst="rect">
            <a:avLst/>
          </a:prstGeom>
        </p:spPr>
        <p:txBody>
          <a:bodyPr wrap="square">
            <a:spAutoFit/>
          </a:bodyPr>
          <a:lstStyle/>
          <a:p>
            <a:pPr marL="2540" fontAlgn="base">
              <a:lnSpc>
                <a:spcPct val="112000"/>
              </a:lnSpc>
              <a:spcAft>
                <a:spcPts val="600"/>
              </a:spcAft>
              <a:buClr>
                <a:srgbClr val="139CEB"/>
              </a:buClr>
              <a:defRPr/>
            </a:pPr>
            <a:r>
              <a:rPr lang="en-US" altLang="zh-CN" sz="800" dirty="0">
                <a:solidFill>
                  <a:schemeClr val="accent4">
                    <a:lumMod val="75000"/>
                  </a:schemeClr>
                </a:solidFill>
                <a:latin typeface="+mj-lt"/>
                <a:ea typeface="微软雅黑" panose="020B0503020204020204" charset="-122"/>
              </a:rPr>
              <a:t>Maximization of Content Effectiveness: </a:t>
            </a:r>
            <a:r>
              <a:rPr lang="en-US" altLang="zh-CN" sz="800" dirty="0">
                <a:solidFill>
                  <a:schemeClr val="accent4">
                    <a:lumMod val="75000"/>
                  </a:schemeClr>
                </a:solidFill>
                <a:ea typeface="微软雅黑" panose="020B0503020204020204" charset="-122"/>
              </a:rPr>
              <a:t>KOL marketing is optimized to achieve maximum impact and engagement.</a:t>
            </a:r>
            <a:endParaRPr lang="en-US" altLang="zh-CN" sz="800" dirty="0">
              <a:solidFill>
                <a:schemeClr val="accent4">
                  <a:lumMod val="75000"/>
                </a:schemeClr>
              </a:solidFill>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680" y="2302510"/>
            <a:ext cx="4476750" cy="815975"/>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5.  </a:t>
            </a:r>
            <a:r>
              <a:rPr lang="en-US" altLang="zh-CN" sz="2000" dirty="0">
                <a:latin typeface="Franklin Gothic Medium Cond" panose="020B0606030402020204" pitchFamily="34" charset="0"/>
                <a:ea typeface="微软雅黑" panose="020B0503020204020204" charset="-122"/>
                <a:sym typeface="+mn-ea"/>
              </a:rPr>
              <a:t>社交平台的独特属性，有针对性的消费者洞察，关联内容，精准流量.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5.  </a:t>
            </a:r>
            <a:r>
              <a:rPr lang="en-US" altLang="zh-CN" sz="2000" dirty="0">
                <a:latin typeface="Franklin Gothic Medium Cond" panose="020B0606030402020204" pitchFamily="34" charset="0"/>
                <a:ea typeface="微软雅黑" panose="020B0503020204020204" charset="-122"/>
                <a:sym typeface="+mn-ea"/>
              </a:rPr>
              <a:t>Social Platform Uniqness.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Targeted Consumer Insight.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Relevant Content.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Precised Traffic.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04765" y="337820"/>
            <a:ext cx="3499485" cy="437197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60695" y="430530"/>
            <a:ext cx="2796540" cy="45542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lang="zh-CN" sz="1000" i="1" noProof="0" dirty="0">
                <a:ln>
                  <a:noFill/>
                </a:ln>
                <a:solidFill>
                  <a:srgbClr val="0070CD"/>
                </a:solidFill>
                <a:effectLst/>
                <a:uLnTx/>
                <a:uFillTx/>
                <a:cs typeface="Times New Roman" panose="02020603050405020304" pitchFamily="18" charset="0"/>
                <a:sym typeface="+mn-ea"/>
              </a:rPr>
              <a:t>对于</a:t>
            </a:r>
            <a:r>
              <a:rPr sz="1000" i="1" noProof="0" dirty="0">
                <a:ln>
                  <a:noFill/>
                </a:ln>
                <a:solidFill>
                  <a:srgbClr val="0070CD"/>
                </a:solidFill>
                <a:effectLst/>
                <a:uLnTx/>
                <a:uFillTx/>
                <a:cs typeface="Times New Roman" panose="02020603050405020304" pitchFamily="18" charset="0"/>
                <a:sym typeface="+mn-ea"/>
              </a:rPr>
              <a:t>成熟品牌。重点是内容和口碑。红书抖音微信公众号，网站论坛</a:t>
            </a:r>
            <a:r>
              <a:rPr lang="zh-CN" sz="1000" i="1" noProof="0" dirty="0">
                <a:ln>
                  <a:noFill/>
                </a:ln>
                <a:solidFill>
                  <a:srgbClr val="0070CD"/>
                </a:solidFill>
                <a:effectLst/>
                <a:uLnTx/>
                <a:uFillTx/>
                <a:cs typeface="Times New Roman" panose="02020603050405020304" pitchFamily="18" charset="0"/>
                <a:sym typeface="+mn-ea"/>
              </a:rPr>
              <a:t>各有不同，</a:t>
            </a:r>
            <a:r>
              <a:rPr sz="1000" i="1" noProof="0" dirty="0">
                <a:ln>
                  <a:noFill/>
                </a:ln>
                <a:solidFill>
                  <a:srgbClr val="0070CD"/>
                </a:solidFill>
                <a:effectLst/>
                <a:uLnTx/>
                <a:uFillTx/>
                <a:cs typeface="Times New Roman" panose="02020603050405020304" pitchFamily="18" charset="0"/>
                <a:sym typeface="+mn-ea"/>
              </a:rPr>
              <a:t>应该做什么内容。</a:t>
            </a:r>
            <a:r>
              <a:rPr lang="en-US" sz="1000" i="1" noProof="0" dirty="0">
                <a:ln>
                  <a:noFill/>
                </a:ln>
                <a:solidFill>
                  <a:srgbClr val="0070CD"/>
                </a:solidFill>
                <a:effectLst/>
                <a:uLnTx/>
                <a:uFillTx/>
                <a:cs typeface="Times New Roman" panose="02020603050405020304" pitchFamily="18" charset="0"/>
                <a:sym typeface="+mn-ea"/>
              </a:rPr>
              <a:t>BGC</a:t>
            </a:r>
            <a:r>
              <a:rPr lang="zh-CN" altLang="en-US" sz="1000" i="1" noProof="0" dirty="0">
                <a:ln>
                  <a:noFill/>
                </a:ln>
                <a:solidFill>
                  <a:srgbClr val="0070CD"/>
                </a:solidFill>
                <a:effectLst/>
                <a:uLnTx/>
                <a:uFillTx/>
                <a:cs typeface="Times New Roman" panose="02020603050405020304" pitchFamily="18" charset="0"/>
                <a:sym typeface="+mn-ea"/>
              </a:rPr>
              <a:t>，</a:t>
            </a:r>
            <a:r>
              <a:rPr lang="en-US" altLang="zh-CN" sz="1000" i="1" noProof="0" dirty="0">
                <a:ln>
                  <a:noFill/>
                </a:ln>
                <a:solidFill>
                  <a:srgbClr val="0070CD"/>
                </a:solidFill>
                <a:effectLst/>
                <a:uLnTx/>
                <a:uFillTx/>
                <a:cs typeface="Times New Roman" panose="02020603050405020304" pitchFamily="18" charset="0"/>
                <a:sym typeface="+mn-ea"/>
              </a:rPr>
              <a:t>PGC, UGC, </a:t>
            </a:r>
            <a:r>
              <a:rPr lang="zh-CN" altLang="en-US" sz="1000" i="1" noProof="0" dirty="0">
                <a:ln>
                  <a:noFill/>
                </a:ln>
                <a:solidFill>
                  <a:srgbClr val="0070CD"/>
                </a:solidFill>
                <a:effectLst/>
                <a:uLnTx/>
                <a:uFillTx/>
                <a:cs typeface="Times New Roman" panose="02020603050405020304" pitchFamily="18" charset="0"/>
                <a:sym typeface="+mn-ea"/>
              </a:rPr>
              <a:t>内容如何规划。</a:t>
            </a:r>
            <a:r>
              <a:rPr lang="en-US" altLang="zh-CN" sz="1000" i="1" noProof="0" dirty="0">
                <a:ln>
                  <a:noFill/>
                </a:ln>
                <a:solidFill>
                  <a:srgbClr val="0070CD"/>
                </a:solidFill>
                <a:effectLst/>
                <a:uLnTx/>
                <a:uFillTx/>
                <a:cs typeface="Times New Roman" panose="02020603050405020304" pitchFamily="18" charset="0"/>
                <a:sym typeface="+mn-ea"/>
              </a:rPr>
              <a:t>Cost</a:t>
            </a:r>
            <a:r>
              <a:rPr lang="zh-CN" altLang="en-US" sz="1000" i="1" noProof="0" dirty="0">
                <a:ln>
                  <a:noFill/>
                </a:ln>
                <a:solidFill>
                  <a:srgbClr val="0070CD"/>
                </a:solidFill>
                <a:effectLst/>
                <a:uLnTx/>
                <a:uFillTx/>
                <a:cs typeface="Times New Roman" panose="02020603050405020304" pitchFamily="18" charset="0"/>
                <a:sym typeface="+mn-ea"/>
              </a:rPr>
              <a:t>怎么分配。细节上如何操作。需要好的</a:t>
            </a:r>
            <a:r>
              <a:rPr lang="en-US" altLang="zh-CN" sz="1000" i="1" noProof="0" dirty="0">
                <a:ln>
                  <a:noFill/>
                </a:ln>
                <a:solidFill>
                  <a:srgbClr val="0070CD"/>
                </a:solidFill>
                <a:effectLst/>
                <a:uLnTx/>
                <a:uFillTx/>
                <a:cs typeface="Times New Roman" panose="02020603050405020304" pitchFamily="18" charset="0"/>
                <a:sym typeface="+mn-ea"/>
              </a:rPr>
              <a:t>agency</a:t>
            </a:r>
            <a:r>
              <a:rPr lang="zh-CN" altLang="en-US" sz="1000" i="1" noProof="0" dirty="0">
                <a:ln>
                  <a:noFill/>
                </a:ln>
                <a:solidFill>
                  <a:srgbClr val="0070CD"/>
                </a:solidFill>
                <a:effectLst/>
                <a:uLnTx/>
                <a:uFillTx/>
                <a:cs typeface="Times New Roman" panose="02020603050405020304" pitchFamily="18" charset="0"/>
                <a:sym typeface="+mn-ea"/>
              </a:rPr>
              <a:t>去规划这些。</a:t>
            </a:r>
            <a:endParaRPr kumimoji="0" lang="zh-CN" alt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lang="zh-CN" sz="1000" b="0" i="1" u="none" strike="noStrike" kern="1200" cap="none" spc="0" normalizeH="0" baseline="0" noProof="0" dirty="0">
                <a:ln>
                  <a:noFill/>
                </a:ln>
                <a:solidFill>
                  <a:srgbClr val="0070CD"/>
                </a:solidFill>
                <a:effectLst/>
                <a:uLnTx/>
                <a:uFillTx/>
                <a:cs typeface="Times New Roman" panose="02020603050405020304" pitchFamily="18" charset="0"/>
              </a:rPr>
              <a:t>对</a:t>
            </a: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于social media agency的要求，需要理解品牌的整体要求下，</a:t>
            </a:r>
            <a:r>
              <a:rPr kumimoji="0" lang="zh-CN" sz="1000" b="0" i="1" u="none" strike="noStrike" kern="1200" cap="none" spc="0" normalizeH="0" baseline="0" noProof="0" dirty="0">
                <a:ln>
                  <a:noFill/>
                </a:ln>
                <a:solidFill>
                  <a:srgbClr val="0070CD"/>
                </a:solidFill>
                <a:effectLst/>
                <a:uLnTx/>
                <a:uFillTx/>
                <a:cs typeface="Times New Roman" panose="02020603050405020304" pitchFamily="18" charset="0"/>
              </a:rPr>
              <a:t>把握好</a:t>
            </a: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Dos and Don’t, 如何抓住social channel好玩的特性和传播品牌正面信息能量上做到一个平衡。而不是照搬传统media的campaign投放的模式。也不是单纯的对brand team thematic strategy的一个延展。</a:t>
            </a:r>
            <a:endParaRPr kumimoji="0" sz="10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lang="zh-CN" altLang="en-US" sz="1000" b="0" i="1" u="none" strike="noStrike" kern="1200" cap="none" spc="0" normalizeH="0" baseline="0" noProof="0" dirty="0">
                <a:ln>
                  <a:noFill/>
                </a:ln>
                <a:solidFill>
                  <a:srgbClr val="0070CD"/>
                </a:solidFill>
                <a:effectLst/>
                <a:uLnTx/>
                <a:uFillTx/>
                <a:cs typeface="Times New Roman" panose="02020603050405020304" pitchFamily="18" charset="0"/>
              </a:rPr>
              <a:t>年轻人的意识形态。和年轻人的知识获取不一样，年轻人在移动互联的信息摄取非常碎片化。年轻人喜欢纯粹没有见过的东西。年轻人的风格多变，新奇，交友圈非常的vertical。如何精准触达年轻人群并真正抓住他们的心理去定制相应的内容去吸引他们。</a:t>
            </a:r>
            <a:endParaRPr kumimoji="0" lang="zh-CN" alt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endParaRPr kumimoji="0" lang="zh-CN" alt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053330" y="128905"/>
            <a:ext cx="610235" cy="8223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147475" y="365787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2202815"/>
            <a:ext cx="3928110" cy="116840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识别不同社交媒体平台的独</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特属性价值，发现真正的消</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费者洞察。并据此制定相关</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的内容策略，以推动精准的</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流量。 </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4" name="标题 13"/>
          <p:cNvSpPr>
            <a:spLocks noGrp="1"/>
          </p:cNvSpPr>
          <p:nvPr>
            <p:ph type="title"/>
            <p:custDataLst>
              <p:tags r:id="rId2"/>
            </p:custDataLst>
          </p:nvPr>
        </p:nvSpPr>
        <p:spPr>
          <a:xfrm>
            <a:off x="307975" y="321310"/>
            <a:ext cx="4427220" cy="629920"/>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04765" y="337820"/>
            <a:ext cx="3499485" cy="437197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283835" y="337820"/>
            <a:ext cx="3282950" cy="481076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sz="1000" i="1" noProof="0" dirty="0">
                <a:ln>
                  <a:noFill/>
                </a:ln>
                <a:solidFill>
                  <a:srgbClr val="0070CD"/>
                </a:solidFill>
                <a:effectLst/>
                <a:uLnTx/>
                <a:uFillTx/>
                <a:cs typeface="Times New Roman" panose="02020603050405020304" pitchFamily="18" charset="0"/>
                <a:sym typeface="+mn-ea"/>
              </a:rPr>
              <a:t>For established brands. The focus is on content and word of mouth. Red book Tiktok WeChat, website forums are all different, what content should be done. BGC, PGC, UGC, how to plan the content, how to allocate the Cost, how to operate in details. We need a good agency to plan these. For the requirements of social media agency, we need to understand the overall requirements of the brand, grasp the Dos and Don't, how to seize the fun characteristics of social channel and spread the brand's positive information and energy to achieve a balance. Instead of copying the traditional media campaign placement model. It's not just an extension of the brand team's thematic strategy. To capture young people's ideology. Young people's information intake in mobile internet is very fragmented. They are attracted to new things. Young people's styles are diverse, novel, and their friendship circles are very vertical, so how to precisely reach them and really capture their psychology to customize content to attract them.</a:t>
            </a:r>
            <a:endParaRPr sz="1000"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endParaRPr kumimoji="0" lang="zh-CN" altLang="en-US" sz="10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4692650" y="128905"/>
            <a:ext cx="610235" cy="8223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468150" y="381789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2202815"/>
            <a:ext cx="3544570" cy="9531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Recognize the unique value from different social media platforms to help discover the real consumer insights. And develop relevant content strategy accordingly to drive precised traffic. </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4" name="标题 13"/>
          <p:cNvSpPr>
            <a:spLocks noGrp="1"/>
          </p:cNvSpPr>
          <p:nvPr>
            <p:ph type="title"/>
            <p:custDataLst>
              <p:tags r:id="rId2"/>
            </p:custDataLst>
          </p:nvPr>
        </p:nvSpPr>
        <p:spPr>
          <a:xfrm>
            <a:off x="307975" y="321310"/>
            <a:ext cx="4427220" cy="629920"/>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6.  </a:t>
            </a:r>
            <a:r>
              <a:rPr lang="en-US" altLang="zh-CN" sz="2000" dirty="0">
                <a:latin typeface="Franklin Gothic Medium Cond" panose="020B0606030402020204" pitchFamily="34" charset="0"/>
                <a:ea typeface="微软雅黑" panose="020B0503020204020204" charset="-122"/>
                <a:sym typeface="+mn-ea"/>
              </a:rPr>
              <a:t>营销数字化进程</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6.  </a:t>
            </a:r>
            <a:r>
              <a:rPr lang="en-US" altLang="zh-CN" sz="2000" dirty="0">
                <a:latin typeface="Franklin Gothic Medium Cond" panose="020B0606030402020204" pitchFamily="34" charset="0"/>
                <a:ea typeface="微软雅黑" panose="020B0503020204020204" charset="-122"/>
                <a:sym typeface="+mn-ea"/>
              </a:rPr>
              <a:t>Marketing Digitalization</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288915" y="1118870"/>
            <a:ext cx="2886075" cy="2825750"/>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312410" y="1315720"/>
            <a:ext cx="2723515" cy="2479040"/>
          </a:xfrm>
          <a:prstGeom prst="rect">
            <a:avLst/>
          </a:prstGeom>
          <a:noFill/>
        </p:spPr>
        <p:txBody>
          <a:bodyPr wrap="square" rtlCol="0">
            <a:spAutoFit/>
          </a:bodyPr>
          <a:lstStyle/>
          <a:p>
            <a:pPr lvl="0" algn="l">
              <a:lnSpc>
                <a:spcPct val="150000"/>
              </a:lnSpc>
              <a:spcBef>
                <a:spcPts val="0"/>
              </a:spcBef>
              <a:spcAft>
                <a:spcPts val="800"/>
              </a:spcAft>
              <a:buClrTx/>
              <a:buSzTx/>
              <a:buFontTx/>
              <a:defRPr/>
            </a:pPr>
            <a:r>
              <a:rPr lang="zh-CN" sz="900" i="1" noProof="0" dirty="0">
                <a:ln>
                  <a:noFill/>
                </a:ln>
                <a:solidFill>
                  <a:srgbClr val="0070CD"/>
                </a:solidFill>
                <a:effectLst/>
                <a:uLnTx/>
                <a:uFillTx/>
                <a:cs typeface="Times New Roman" panose="02020603050405020304" pitchFamily="18" charset="0"/>
                <a:sym typeface="+mn-ea"/>
              </a:rPr>
              <a:t>这两年很明显在</a:t>
            </a:r>
            <a:r>
              <a:rPr lang="zh-CN" sz="900" b="1" i="1" noProof="0" dirty="0">
                <a:ln>
                  <a:noFill/>
                </a:ln>
                <a:solidFill>
                  <a:srgbClr val="0070CD"/>
                </a:solidFill>
                <a:effectLst/>
                <a:uLnTx/>
                <a:uFillTx/>
                <a:cs typeface="Times New Roman" panose="02020603050405020304" pitchFamily="18" charset="0"/>
                <a:sym typeface="+mn-ea"/>
              </a:rPr>
              <a:t>加大直播电商投入</a:t>
            </a:r>
            <a:r>
              <a:rPr lang="zh-CN" sz="900" i="1" noProof="0" dirty="0">
                <a:ln>
                  <a:noFill/>
                </a:ln>
                <a:solidFill>
                  <a:srgbClr val="0070CD"/>
                </a:solidFill>
                <a:effectLst/>
                <a:uLnTx/>
                <a:uFillTx/>
                <a:cs typeface="Times New Roman" panose="02020603050405020304" pitchFamily="18" charset="0"/>
                <a:sym typeface="+mn-ea"/>
              </a:rPr>
              <a:t>。另外就是这两三年公司内部成立了专门的</a:t>
            </a:r>
            <a:r>
              <a:rPr lang="zh-CN" sz="900" b="1" i="1" noProof="0" dirty="0">
                <a:ln>
                  <a:noFill/>
                </a:ln>
                <a:solidFill>
                  <a:srgbClr val="0070CD"/>
                </a:solidFill>
                <a:effectLst/>
                <a:uLnTx/>
                <a:uFillTx/>
                <a:cs typeface="Times New Roman" panose="02020603050405020304" pitchFamily="18" charset="0"/>
                <a:sym typeface="+mn-ea"/>
              </a:rPr>
              <a:t>直播电商数字营销部门</a:t>
            </a:r>
            <a:r>
              <a:rPr lang="zh-CN" sz="900" i="1" noProof="0" dirty="0">
                <a:ln>
                  <a:noFill/>
                </a:ln>
                <a:solidFill>
                  <a:srgbClr val="0070CD"/>
                </a:solidFill>
                <a:effectLst/>
                <a:uLnTx/>
                <a:uFillTx/>
                <a:cs typeface="Times New Roman" panose="02020603050405020304" pitchFamily="18" charset="0"/>
                <a:sym typeface="+mn-ea"/>
              </a:rPr>
              <a:t>，目前更多与天猫等电商平台合作。</a:t>
            </a:r>
            <a:endParaRPr lang="zh-CN" sz="900" i="1" noProof="0" dirty="0">
              <a:ln>
                <a:noFill/>
              </a:ln>
              <a:solidFill>
                <a:srgbClr val="0070CD"/>
              </a:solidFill>
              <a:effectLst/>
              <a:uLnTx/>
              <a:uFillTx/>
              <a:cs typeface="Times New Roman" panose="02020603050405020304" pitchFamily="18" charset="0"/>
              <a:sym typeface="+mn-ea"/>
            </a:endParaRPr>
          </a:p>
          <a:p>
            <a:pPr lvl="0" algn="l">
              <a:lnSpc>
                <a:spcPct val="150000"/>
              </a:lnSpc>
              <a:spcBef>
                <a:spcPts val="0"/>
              </a:spcBef>
              <a:spcAft>
                <a:spcPts val="800"/>
              </a:spcAft>
              <a:buClrTx/>
              <a:buSzTx/>
              <a:buFontTx/>
              <a:defRPr/>
            </a:pPr>
            <a:r>
              <a:rPr lang="zh-CN" sz="900" b="1" i="1" noProof="0" dirty="0">
                <a:ln>
                  <a:noFill/>
                </a:ln>
                <a:solidFill>
                  <a:srgbClr val="0070CD"/>
                </a:solidFill>
                <a:effectLst/>
                <a:uLnTx/>
                <a:uFillTx/>
                <a:cs typeface="Times New Roman" panose="02020603050405020304" pitchFamily="18" charset="0"/>
                <a:sym typeface="+mn-ea"/>
              </a:rPr>
              <a:t>用户精细化运营是趋势</a:t>
            </a:r>
            <a:r>
              <a:rPr lang="zh-CN" sz="900" i="1" noProof="0" dirty="0">
                <a:ln>
                  <a:noFill/>
                </a:ln>
                <a:solidFill>
                  <a:srgbClr val="0070CD"/>
                </a:solidFill>
                <a:effectLst/>
                <a:uLnTx/>
                <a:uFillTx/>
                <a:cs typeface="Times New Roman" panose="02020603050405020304" pitchFamily="18" charset="0"/>
                <a:sym typeface="+mn-ea"/>
              </a:rPr>
              <a:t>。通过捕捉新消费需求，紧贴用户偏好，不断研发产品。一方面，通过对消费习惯、商品偏好、复购留存等消费者画像数据进行综合分析，判断其客群购买力与消费偏好，挖掘消费者更多个性化的需求；另一方面，将会员层级细分，实现千人千面精细化运营，从而形成以消费者为中心，覆盖消费者全生命周期的全场景分析，以此为依据快速研发迭代打造差异化产品。</a:t>
            </a:r>
            <a:endParaRPr lang="zh-CN" sz="900"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5013366" y="64441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718850" y="330037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1118870"/>
            <a:ext cx="3544570" cy="52197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营销数字化仍是大势所趋，但不同营销领域的发展和准备情况却有很大差异。</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4" name="标题 3"/>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pic>
        <p:nvPicPr>
          <p:cNvPr id="22" name="图片 21"/>
          <p:cNvPicPr>
            <a:picLocks noChangeAspect="1"/>
          </p:cNvPicPr>
          <p:nvPr>
            <p:custDataLst>
              <p:tags r:id="rId3"/>
            </p:custDataLst>
          </p:nvPr>
        </p:nvPicPr>
        <p:blipFill>
          <a:blip r:embed="rId4"/>
          <a:stretch>
            <a:fillRect/>
          </a:stretch>
        </p:blipFill>
        <p:spPr>
          <a:xfrm>
            <a:off x="440690" y="2227580"/>
            <a:ext cx="4175125" cy="2066290"/>
          </a:xfrm>
          <a:prstGeom prst="rect">
            <a:avLst/>
          </a:prstGeom>
        </p:spPr>
      </p:pic>
      <p:sp>
        <p:nvSpPr>
          <p:cNvPr id="21" name="文本框 20"/>
          <p:cNvSpPr txBox="1"/>
          <p:nvPr>
            <p:custDataLst>
              <p:tags r:id="rId5"/>
            </p:custDataLst>
          </p:nvPr>
        </p:nvSpPr>
        <p:spPr>
          <a:xfrm>
            <a:off x="440690" y="4563745"/>
            <a:ext cx="8199120" cy="306705"/>
          </a:xfrm>
          <a:prstGeom prst="rect">
            <a:avLst/>
          </a:prstGeom>
          <a:noFill/>
        </p:spPr>
        <p:txBody>
          <a:bodyPr wrap="square" rtlCol="0">
            <a:spAutoFit/>
          </a:bodyPr>
          <a:lstStyle/>
          <a:p>
            <a:pPr indent="0" algn="r">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gn="r">
              <a:lnSpc>
                <a:spcPct val="100000"/>
              </a:lnSpc>
              <a:buNone/>
            </a:pPr>
            <a:r>
              <a:rPr lang="en-US" altLang="zh-CN" sz="600" i="1" dirty="0">
                <a:ea typeface="微软雅黑" panose="020B0503020204020204" charset="-122"/>
                <a:cs typeface="+mn-lt"/>
                <a:sym typeface="+mn-ea"/>
              </a:rPr>
              <a:t>【</a:t>
            </a:r>
            <a:r>
              <a:rPr lang="zh-CN" altLang="en-US" sz="600" i="1" dirty="0">
                <a:ea typeface="微软雅黑" panose="020B0503020204020204" charset="-122"/>
                <a:cs typeface="+mn-lt"/>
                <a:sym typeface="+mn-ea"/>
              </a:rPr>
              <a:t>秒针营销科学院</a:t>
            </a:r>
            <a:r>
              <a:rPr lang="en-US" altLang="zh-CN" sz="600" i="1" dirty="0">
                <a:ea typeface="微软雅黑" panose="020B0503020204020204" charset="-122"/>
                <a:cs typeface="+mn-lt"/>
                <a:sym typeface="+mn-ea"/>
              </a:rPr>
              <a:t>】2023</a:t>
            </a:r>
            <a:r>
              <a:rPr lang="zh-CN" altLang="en-US" sz="600" i="1" dirty="0">
                <a:ea typeface="微软雅黑" panose="020B0503020204020204" charset="-122"/>
                <a:cs typeface="+mn-lt"/>
                <a:sym typeface="+mn-ea"/>
              </a:rPr>
              <a:t>中国数字营销趋势报告</a:t>
            </a:r>
            <a:endParaRPr lang="zh-CN" altLang="en-US" sz="600" i="1" dirty="0">
              <a:ea typeface="微软雅黑" panose="020B0503020204020204" charset="-122"/>
              <a:cs typeface="+mn-lt"/>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4960620" y="840740"/>
            <a:ext cx="3499485" cy="369760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170805" y="1047115"/>
            <a:ext cx="3209925" cy="3415030"/>
          </a:xfrm>
          <a:prstGeom prst="rect">
            <a:avLst/>
          </a:prstGeom>
          <a:noFill/>
        </p:spPr>
        <p:txBody>
          <a:bodyPr wrap="square" rtlCol="0">
            <a:spAutoFit/>
          </a:bodyPr>
          <a:lstStyle/>
          <a:p>
            <a:pPr lvl="0" algn="l">
              <a:lnSpc>
                <a:spcPct val="150000"/>
              </a:lnSpc>
              <a:spcBef>
                <a:spcPts val="0"/>
              </a:spcBef>
              <a:spcAft>
                <a:spcPts val="800"/>
              </a:spcAft>
              <a:buClrTx/>
              <a:buSzTx/>
              <a:buFontTx/>
              <a:defRPr/>
            </a:pPr>
            <a:r>
              <a:rPr lang="zh-CN" sz="900" i="1" noProof="0" dirty="0">
                <a:ln>
                  <a:noFill/>
                </a:ln>
                <a:solidFill>
                  <a:srgbClr val="0070CD"/>
                </a:solidFill>
                <a:effectLst/>
                <a:uLnTx/>
                <a:uFillTx/>
                <a:cs typeface="Times New Roman" panose="02020603050405020304" pitchFamily="18" charset="0"/>
                <a:sym typeface="+mn-ea"/>
              </a:rPr>
              <a:t>These two years the live e-commerce investment is increasing. The company has set up a special live e-commerce digital marketing department and is now cooperating more with e-commerce platforms such as Tmall. User refinement operation is the trend. By capturing new consumer demand and keeping close to user preferences, we continue to develop products. On the one hand, through a comprehensive analysis of consumer profile data such as consumption habits, product preferences, repurchase retention, etc., to determine the purchasing power and consumption preferences of its customer base, and to tap into the more personalized needs of consumers; on the other hand, the membership hierarchy will be subdivided, to form a consumer-focused analysis of the whole scenario covering the entire lifecycle of the consumer, which will serve as the basis for the research and development of differentiated products.</a:t>
            </a:r>
            <a:endParaRPr lang="zh-CN" sz="900"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4817786" y="32119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251615" y="366867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951230"/>
            <a:ext cx="3544570" cy="7372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Marketing digitalization is still the rising trend, yet the development and readiness from different marketing areas have big variance.</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pic>
        <p:nvPicPr>
          <p:cNvPr id="10" name="图片 9"/>
          <p:cNvPicPr>
            <a:picLocks noChangeAspect="1"/>
          </p:cNvPicPr>
          <p:nvPr/>
        </p:nvPicPr>
        <p:blipFill>
          <a:blip r:embed="rId3"/>
          <a:stretch>
            <a:fillRect/>
          </a:stretch>
        </p:blipFill>
        <p:spPr>
          <a:xfrm>
            <a:off x="196850" y="1786890"/>
            <a:ext cx="5452110" cy="292036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FE65862-6F0E-BF45-805E-B455647285E2}" type="slidenum">
              <a:rPr lang="en-US" smtClean="0"/>
            </a:fld>
            <a:endParaRPr lang="en-US" dirty="0"/>
          </a:p>
        </p:txBody>
      </p:sp>
      <p:graphicFrame>
        <p:nvGraphicFramePr>
          <p:cNvPr id="5" name="图表 4"/>
          <p:cNvGraphicFramePr/>
          <p:nvPr/>
        </p:nvGraphicFramePr>
        <p:xfrm>
          <a:off x="367030" y="152400"/>
          <a:ext cx="8750300" cy="468566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46" y="275649"/>
            <a:ext cx="6116534" cy="629678"/>
          </a:xfrm>
        </p:spPr>
        <p:txBody>
          <a:bodyPr/>
          <a:lstStyle/>
          <a:p>
            <a:pPr algn="l"/>
            <a:r>
              <a:rPr lang="en-US" sz="1800"/>
              <a:t>Report Outline</a:t>
            </a:r>
            <a:endParaRPr lang="en-US" sz="1800"/>
          </a:p>
        </p:txBody>
      </p:sp>
      <p:sp>
        <p:nvSpPr>
          <p:cNvPr id="3" name="文本框 2"/>
          <p:cNvSpPr txBox="1"/>
          <p:nvPr/>
        </p:nvSpPr>
        <p:spPr>
          <a:xfrm>
            <a:off x="3225800" y="1772285"/>
            <a:ext cx="4606925" cy="1814830"/>
          </a:xfrm>
          <a:prstGeom prst="rect">
            <a:avLst/>
          </a:prstGeom>
          <a:noFill/>
        </p:spPr>
        <p:txBody>
          <a:bodyPr wrap="square" rtlCol="0">
            <a:spAutoFit/>
          </a:bodyPr>
          <a:lstStyle/>
          <a:p>
            <a:pPr marL="342900" indent="-342900">
              <a:buAutoNum type="arabicPeriod"/>
            </a:pPr>
            <a:endParaRPr lang="en-US" altLang="zh-CN" sz="1400" i="1"/>
          </a:p>
          <a:p>
            <a:pPr marL="342900" indent="-342900">
              <a:buAutoNum type="arabicPeriod"/>
            </a:pPr>
            <a:r>
              <a:rPr lang="en-US" altLang="zh-CN" sz="1400" i="1"/>
              <a:t>What’s shaping marketing - Top Marketing Challenges.</a:t>
            </a:r>
            <a:endParaRPr lang="en-US" altLang="zh-CN" sz="1400" i="1"/>
          </a:p>
          <a:p>
            <a:pPr marL="342900" indent="-342900">
              <a:buAutoNum type="arabicPeriod"/>
            </a:pPr>
            <a:endParaRPr lang="en-US" altLang="zh-CN" sz="1400" i="1"/>
          </a:p>
          <a:p>
            <a:pPr marL="342900" indent="-342900">
              <a:buAutoNum type="arabicPeriod"/>
            </a:pPr>
            <a:r>
              <a:rPr lang="en-US" altLang="zh-CN" sz="1400" i="1"/>
              <a:t>Breaking Down Barriers to Marketing Challenges - Brand Health Partnership Model, Insights and Recommendations.  </a:t>
            </a:r>
            <a:endParaRPr lang="en-US" altLang="zh-CN" sz="1400" i="1"/>
          </a:p>
          <a:p>
            <a:pPr marL="342900" indent="-342900">
              <a:buAutoNum type="arabicPeriod"/>
            </a:pPr>
            <a:endParaRPr lang="en-US" altLang="zh-CN" sz="1400" i="1"/>
          </a:p>
          <a:p>
            <a:pPr marL="342900" indent="-342900">
              <a:buAutoNum type="arabicPeriod"/>
            </a:pPr>
            <a:endParaRPr lang="en-US" altLang="zh-CN" sz="1400" i="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7.  </a:t>
            </a:r>
            <a:r>
              <a:rPr lang="en-US" altLang="zh-CN" sz="2000" dirty="0">
                <a:latin typeface="Franklin Gothic Medium Cond" panose="020B0606030402020204" pitchFamily="34" charset="0"/>
                <a:ea typeface="微软雅黑" panose="020B0503020204020204" charset="-122"/>
                <a:sym typeface="+mn-ea"/>
              </a:rPr>
              <a:t>提高营销效果的营销工具</a:t>
            </a:r>
            <a:r>
              <a:rPr lang="zh-CN" altLang="en-US" sz="2000" dirty="0">
                <a:latin typeface="Franklin Gothic Medium Cond" panose="020B0606030402020204" pitchFamily="34" charset="0"/>
                <a:ea typeface="微软雅黑" panose="020B0503020204020204" charset="-122"/>
                <a:sym typeface="+mn-ea"/>
              </a:rPr>
              <a:t>。</a:t>
            </a:r>
            <a:endParaRPr lang="zh-CN" altLang="en-US"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7.  </a:t>
            </a:r>
            <a:r>
              <a:rPr lang="en-US" altLang="zh-CN" sz="2000" dirty="0">
                <a:latin typeface="Franklin Gothic Medium Cond" panose="020B0606030402020204" pitchFamily="34" charset="0"/>
                <a:ea typeface="微软雅黑" panose="020B0503020204020204" charset="-122"/>
                <a:sym typeface="+mn-ea"/>
              </a:rPr>
              <a:t>New Marketing Tool to Enhance Marketing Effectiveness.</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551805" y="959485"/>
            <a:ext cx="2776855" cy="3182620"/>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725160" y="1809115"/>
            <a:ext cx="2457450" cy="1681480"/>
          </a:xfrm>
          <a:prstGeom prst="rect">
            <a:avLst/>
          </a:prstGeom>
          <a:noFill/>
        </p:spPr>
        <p:txBody>
          <a:bodyPr wrap="square" rtlCol="0">
            <a:spAutoFit/>
          </a:bodyPr>
          <a:lstStyle/>
          <a:p>
            <a:pPr lvl="0" algn="l">
              <a:lnSpc>
                <a:spcPct val="150000"/>
              </a:lnSpc>
              <a:spcBef>
                <a:spcPts val="0"/>
              </a:spcBef>
              <a:spcAft>
                <a:spcPts val="800"/>
              </a:spcAft>
              <a:buClrTx/>
              <a:buSzTx/>
              <a:buFontTx/>
              <a:defRPr/>
            </a:pPr>
            <a:r>
              <a:rPr lang="zh-CN" sz="1000" i="1" noProof="0" dirty="0">
                <a:ln>
                  <a:noFill/>
                </a:ln>
                <a:solidFill>
                  <a:srgbClr val="0070CD"/>
                </a:solidFill>
                <a:effectLst/>
                <a:uLnTx/>
                <a:uFillTx/>
                <a:cs typeface="Times New Roman" panose="02020603050405020304" pitchFamily="18" charset="0"/>
                <a:sym typeface="+mn-ea"/>
              </a:rPr>
              <a:t>公域私域的数据整合，非同源数据如何建模打通，结合所在行业诀窍的营销知识图谱，这是提升营销技术能力的三个基础工作。</a:t>
            </a:r>
            <a:endParaRPr lang="zh-CN" sz="1000" i="1" noProof="0" dirty="0">
              <a:ln>
                <a:noFill/>
              </a:ln>
              <a:solidFill>
                <a:srgbClr val="0070CD"/>
              </a:solidFill>
              <a:effectLst/>
              <a:uLnTx/>
              <a:uFillTx/>
              <a:cs typeface="Times New Roman" panose="02020603050405020304" pitchFamily="18" charset="0"/>
              <a:sym typeface="+mn-ea"/>
            </a:endParaRPr>
          </a:p>
          <a:p>
            <a:pPr lvl="0" algn="l">
              <a:lnSpc>
                <a:spcPct val="150000"/>
              </a:lnSpc>
              <a:spcBef>
                <a:spcPts val="0"/>
              </a:spcBef>
              <a:spcAft>
                <a:spcPts val="800"/>
              </a:spcAft>
              <a:buClrTx/>
              <a:buSzTx/>
              <a:buFontTx/>
              <a:defRPr/>
            </a:pPr>
            <a:endParaRPr lang="zh-CN" sz="1000" i="1" noProof="0" dirty="0">
              <a:ln>
                <a:noFill/>
              </a:ln>
              <a:solidFill>
                <a:srgbClr val="0070CD"/>
              </a:solidFill>
              <a:effectLst/>
              <a:uLnTx/>
              <a:uFillTx/>
              <a:cs typeface="Times New Roman" panose="02020603050405020304" pitchFamily="18" charset="0"/>
              <a:sym typeface="+mn-ea"/>
            </a:endParaRPr>
          </a:p>
          <a:p>
            <a:pPr lvl="0" algn="l">
              <a:lnSpc>
                <a:spcPct val="150000"/>
              </a:lnSpc>
              <a:spcBef>
                <a:spcPts val="0"/>
              </a:spcBef>
              <a:spcAft>
                <a:spcPts val="800"/>
              </a:spcAft>
              <a:buClrTx/>
              <a:buSzTx/>
              <a:buFontTx/>
              <a:defRPr/>
            </a:pPr>
            <a:endParaRPr lang="zh-CN" sz="1000"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5240696" y="67997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975390" y="3209565"/>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60680" y="2203450"/>
            <a:ext cx="3544570" cy="7372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越来越多地使用营销工具来帮助提高营销效果，如内容标签、DMP（数据中间平台）、CDP（客户数据平台）、第三方数据供应等。</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4" name="标题 3"/>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363845" y="959485"/>
            <a:ext cx="3096260" cy="3571875"/>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725160" y="1379855"/>
            <a:ext cx="2457450" cy="2040255"/>
          </a:xfrm>
          <a:prstGeom prst="rect">
            <a:avLst/>
          </a:prstGeom>
          <a:noFill/>
        </p:spPr>
        <p:txBody>
          <a:bodyPr wrap="square" rtlCol="0">
            <a:spAutoFit/>
          </a:bodyPr>
          <a:lstStyle/>
          <a:p>
            <a:pPr lvl="0" algn="l">
              <a:lnSpc>
                <a:spcPct val="150000"/>
              </a:lnSpc>
              <a:spcBef>
                <a:spcPts val="0"/>
              </a:spcBef>
              <a:spcAft>
                <a:spcPts val="800"/>
              </a:spcAft>
              <a:buClrTx/>
              <a:buSzTx/>
              <a:buFontTx/>
              <a:defRPr/>
            </a:pPr>
            <a:r>
              <a:rPr lang="zh-CN" sz="1000" i="1" noProof="0" dirty="0">
                <a:ln>
                  <a:noFill/>
                </a:ln>
                <a:solidFill>
                  <a:srgbClr val="0070CD"/>
                </a:solidFill>
                <a:effectLst/>
                <a:uLnTx/>
                <a:uFillTx/>
                <a:cs typeface="Times New Roman" panose="02020603050405020304" pitchFamily="18" charset="0"/>
                <a:sym typeface="+mn-ea"/>
              </a:rPr>
              <a:t>Data integration of public and private domains. How to model non-homologous data to bridge the gap. Combining the marketing knowledge graph with the knowhow of the industry. These are the three basic tasks to improve the marketing technology capability.</a:t>
            </a:r>
            <a:endParaRPr lang="zh-CN" sz="1000" i="1" noProof="0" dirty="0">
              <a:ln>
                <a:noFill/>
              </a:ln>
              <a:solidFill>
                <a:srgbClr val="0070CD"/>
              </a:solidFill>
              <a:effectLst/>
              <a:uLnTx/>
              <a:uFillTx/>
              <a:cs typeface="Times New Roman" panose="02020603050405020304" pitchFamily="18" charset="0"/>
              <a:sym typeface="+mn-ea"/>
            </a:endParaRPr>
          </a:p>
          <a:p>
            <a:pPr lvl="0" algn="l">
              <a:lnSpc>
                <a:spcPct val="150000"/>
              </a:lnSpc>
              <a:spcBef>
                <a:spcPts val="0"/>
              </a:spcBef>
              <a:spcAft>
                <a:spcPts val="800"/>
              </a:spcAft>
              <a:buClrTx/>
              <a:buSzTx/>
              <a:buFontTx/>
              <a:defRPr/>
            </a:pPr>
            <a:endParaRPr lang="zh-CN" sz="1000"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5240696" y="57710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038890" y="374233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60680" y="1403350"/>
            <a:ext cx="3544570" cy="116840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The growing usage of the marketing tools to help enhance the marketing effectiveness. eg. content labeling,   DMP(data middle platform), CDP (customer data platform), 3rd party data supplyment etc.</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1" name="标题 10"/>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8.  </a:t>
            </a:r>
            <a:r>
              <a:rPr lang="en-US" altLang="zh-CN" sz="2000" dirty="0">
                <a:latin typeface="Franklin Gothic Medium Cond" panose="020B0606030402020204" pitchFamily="34" charset="0"/>
                <a:ea typeface="微软雅黑" panose="020B0503020204020204" charset="-122"/>
                <a:sym typeface="+mn-ea"/>
              </a:rPr>
              <a:t>新技术带来新的营销形式</a:t>
            </a:r>
            <a:r>
              <a:rPr lang="zh-CN" altLang="en-US" sz="2000" dirty="0">
                <a:latin typeface="Franklin Gothic Medium Cond" panose="020B0606030402020204" pitchFamily="34" charset="0"/>
                <a:ea typeface="微软雅黑" panose="020B0503020204020204" charset="-122"/>
                <a:sym typeface="+mn-ea"/>
              </a:rPr>
              <a:t>。</a:t>
            </a:r>
            <a:endParaRPr lang="zh-CN" altLang="en-US"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8.  </a:t>
            </a:r>
            <a:r>
              <a:rPr lang="en-US" altLang="zh-CN" sz="2000" dirty="0">
                <a:latin typeface="Franklin Gothic Medium Cond" panose="020B0606030402020204" pitchFamily="34" charset="0"/>
                <a:ea typeface="微软雅黑" panose="020B0503020204020204" charset="-122"/>
                <a:sym typeface="+mn-ea"/>
              </a:rPr>
              <a:t>New Technology. New Marketing Format.</a:t>
            </a: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418455" y="1275080"/>
            <a:ext cx="2882900" cy="2970530"/>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63870" y="1969135"/>
            <a:ext cx="2533015" cy="111696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广告的展现方式更加多样化，创新广告形式将不断涌现。技术提升所带来的必然。</a:t>
            </a:r>
            <a:r>
              <a:rPr kumimoji="0" sz="1000" b="1" i="1" u="none" strike="noStrike" kern="1200" cap="none" spc="0" normalizeH="0" baseline="0" noProof="0" dirty="0">
                <a:ln>
                  <a:noFill/>
                </a:ln>
                <a:solidFill>
                  <a:srgbClr val="0070CD"/>
                </a:solidFill>
                <a:effectLst/>
                <a:uLnTx/>
                <a:uFillTx/>
                <a:cs typeface="Times New Roman" panose="02020603050405020304" pitchFamily="18" charset="0"/>
              </a:rPr>
              <a:t>数字广告肯定会突破</a:t>
            </a:r>
            <a:r>
              <a:rPr kumimoji="0" lang="en-US" sz="1000" b="1" i="1" u="none" strike="noStrike" kern="1200" cap="none" spc="0" normalizeH="0" baseline="0" noProof="0" dirty="0">
                <a:ln>
                  <a:noFill/>
                </a:ln>
                <a:solidFill>
                  <a:srgbClr val="0070CD"/>
                </a:solidFill>
                <a:effectLst/>
                <a:uLnTx/>
                <a:uFillTx/>
                <a:cs typeface="Times New Roman" panose="02020603050405020304" pitchFamily="18" charset="0"/>
              </a:rPr>
              <a:t> </a:t>
            </a:r>
            <a:r>
              <a:rPr kumimoji="0" sz="1000" b="1" i="1" u="none" strike="noStrike" kern="1200" cap="none" spc="0" normalizeH="0" baseline="0" noProof="0" dirty="0">
                <a:ln>
                  <a:noFill/>
                </a:ln>
                <a:solidFill>
                  <a:srgbClr val="0070CD"/>
                </a:solidFill>
                <a:effectLst/>
                <a:uLnTx/>
                <a:uFillTx/>
                <a:cs typeface="Times New Roman" panose="02020603050405020304" pitchFamily="18" charset="0"/>
              </a:rPr>
              <a:t>“广告位的边框</a:t>
            </a:r>
            <a:r>
              <a:rPr kumimoji="0" lang="en-US" sz="1000" b="1" i="1" u="none" strike="noStrike" kern="1200" cap="none" spc="0" normalizeH="0" baseline="0" noProof="0" dirty="0">
                <a:ln>
                  <a:noFill/>
                </a:ln>
                <a:solidFill>
                  <a:srgbClr val="0070CD"/>
                </a:solidFill>
                <a:effectLst/>
                <a:uLnTx/>
                <a:uFillTx/>
                <a:cs typeface="Times New Roman" panose="02020603050405020304" pitchFamily="18" charset="0"/>
              </a:rPr>
              <a:t> </a:t>
            </a:r>
            <a:r>
              <a:rPr kumimoji="0" sz="1000" b="1" i="1" u="none" strike="noStrike" kern="1200" cap="none" spc="0" normalizeH="0" baseline="0" noProof="0" dirty="0">
                <a:ln>
                  <a:noFill/>
                </a:ln>
                <a:solidFill>
                  <a:srgbClr val="0070CD"/>
                </a:solidFill>
                <a:effectLst/>
                <a:uLnTx/>
                <a:uFillTx/>
                <a:cs typeface="Times New Roman" panose="02020603050405020304" pitchFamily="18" charset="0"/>
              </a:rPr>
              <a:t>”</a:t>
            </a:r>
            <a:r>
              <a:rPr kumimoji="0" lang="en-US" sz="1000" b="1" i="1" u="none" strike="noStrike" kern="1200" cap="none" spc="0" normalizeH="0" baseline="0" noProof="0" dirty="0">
                <a:ln>
                  <a:noFill/>
                </a:ln>
                <a:solidFill>
                  <a:srgbClr val="0070CD"/>
                </a:solidFill>
                <a:effectLst/>
                <a:uLnTx/>
                <a:uFillTx/>
                <a:cs typeface="Times New Roman" panose="02020603050405020304" pitchFamily="18" charset="0"/>
              </a:rPr>
              <a:t> </a:t>
            </a:r>
            <a:r>
              <a:rPr kumimoji="0" sz="1000" b="1" i="1" u="none" strike="noStrike" kern="1200" cap="none" spc="0" normalizeH="0" baseline="0" noProof="0" dirty="0">
                <a:ln>
                  <a:noFill/>
                </a:ln>
                <a:solidFill>
                  <a:srgbClr val="0070CD"/>
                </a:solidFill>
                <a:effectLst/>
                <a:uLnTx/>
                <a:uFillTx/>
                <a:cs typeface="Times New Roman" panose="02020603050405020304" pitchFamily="18" charset="0"/>
              </a:rPr>
              <a:t>。</a:t>
            </a:r>
            <a:endParaRPr kumimoji="0" sz="1000" b="1"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endParaRPr kumimoji="0" sz="1000" b="1"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107981" y="96953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862360" y="339562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2129155"/>
            <a:ext cx="3544570" cy="52197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新技术带来新的营销形式，以吸引和丰富客户体验，如 元宇宙、虚拟代言人等。</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4" name="标题 3"/>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32993" y="1275156"/>
            <a:ext cx="3499443" cy="2970617"/>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63870" y="1661795"/>
            <a:ext cx="2533015" cy="170688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1000" b="0" i="1" u="none" strike="noStrike" kern="1200" cap="none" spc="0" normalizeH="0" baseline="0" noProof="0" dirty="0">
                <a:ln>
                  <a:noFill/>
                </a:ln>
                <a:solidFill>
                  <a:srgbClr val="0070CD"/>
                </a:solidFill>
                <a:effectLst/>
                <a:uLnTx/>
                <a:uFillTx/>
                <a:cs typeface="Times New Roman" panose="02020603050405020304" pitchFamily="18" charset="0"/>
              </a:rPr>
              <a:t>The presentation of advertisements has become more diversified, and innovative advertising forms will continue to emerge. Inevitability brought about by technological enhancement. Digital advertising will definitely break through the "border of traditional advertising limits ".</a:t>
            </a:r>
            <a:endParaRPr kumimoji="0" sz="10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107981" y="96953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862360" y="339562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9" name="object 7"/>
          <p:cNvSpPr txBox="1"/>
          <p:nvPr>
            <p:custDataLst>
              <p:tags r:id="rId1"/>
            </p:custDataLst>
          </p:nvPr>
        </p:nvSpPr>
        <p:spPr>
          <a:xfrm>
            <a:off x="394970" y="1768475"/>
            <a:ext cx="3544570" cy="73723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New technology leads to new marketing format to engage and enrich customer experience. eg, Meta Verse, Virtual Spokespersonetc. </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9.  </a:t>
            </a:r>
            <a:r>
              <a:rPr lang="en-US" altLang="zh-CN" sz="2000" dirty="0">
                <a:latin typeface="Franklin Gothic Medium Cond" panose="020B0606030402020204" pitchFamily="34" charset="0"/>
                <a:ea typeface="微软雅黑" panose="020B0503020204020204" charset="-122"/>
                <a:sym typeface="+mn-ea"/>
              </a:rPr>
              <a:t>营销协同。</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从品牌到内容再到销售平台的打通。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9.  </a:t>
            </a:r>
            <a:r>
              <a:rPr lang="en-US" altLang="zh-CN" sz="2000" dirty="0">
                <a:latin typeface="Franklin Gothic Medium Cond" panose="020B0606030402020204" pitchFamily="34" charset="0"/>
                <a:ea typeface="微软雅黑" panose="020B0503020204020204" charset="-122"/>
                <a:sym typeface="+mn-ea"/>
              </a:rPr>
              <a:t>Marketing Collaboration.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From Brand to Content to Sales Platforms.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87158" y="1282511"/>
            <a:ext cx="1328736" cy="2804580"/>
          </a:xfrm>
        </p:spPr>
        <p:txBody>
          <a:bodyPr/>
          <a:lstStyle/>
          <a:p>
            <a:r>
              <a:rPr lang="en-US" altLang="zh-CN" sz="21600" dirty="0">
                <a:latin typeface="Bahnschrift SemiBold Condensed" panose="020B0502040204020203" pitchFamily="34" charset="0"/>
                <a:ea typeface="微软雅黑" panose="020B0503020204020204" charset="-122"/>
              </a:rPr>
              <a:t>1</a:t>
            </a:r>
            <a:endParaRPr lang="zh-CN" altLang="en-US" sz="21600" dirty="0">
              <a:latin typeface="Bahnschrift SemiBold Condensed" panose="020B0502040204020203" pitchFamily="34" charset="0"/>
              <a:ea typeface="微软雅黑" panose="020B0503020204020204" charset="-122"/>
            </a:endParaRPr>
          </a:p>
        </p:txBody>
      </p:sp>
      <p:sp>
        <p:nvSpPr>
          <p:cNvPr id="3" name="标题 2"/>
          <p:cNvSpPr>
            <a:spLocks noGrp="1"/>
          </p:cNvSpPr>
          <p:nvPr>
            <p:ph type="title"/>
          </p:nvPr>
        </p:nvSpPr>
        <p:spPr>
          <a:xfrm>
            <a:off x="3653777" y="2370858"/>
            <a:ext cx="3910806" cy="815688"/>
          </a:xfrm>
        </p:spPr>
        <p:txBody>
          <a:bodyPr/>
          <a:lstStyle/>
          <a:p>
            <a:pPr>
              <a:lnSpc>
                <a:spcPct val="100000"/>
              </a:lnSpc>
            </a:pPr>
            <a:r>
              <a:rPr lang="en-US" altLang="zh-CN" sz="1400" i="1" spc="120" dirty="0">
                <a:latin typeface="Franklin Gothic Medium" panose="020B0603020102020204" charset="0"/>
                <a:ea typeface="+mn-ea"/>
                <a:cs typeface="+mn-cs"/>
              </a:rPr>
              <a:t>THE EVOLVING MARKET SITUATION</a:t>
            </a:r>
            <a:br>
              <a:rPr lang="en-US" altLang="zh-CN" spc="120" dirty="0">
                <a:latin typeface="Franklin Gothic Medium" panose="020B0603020102020204" charset="0"/>
                <a:ea typeface="+mn-ea"/>
                <a:cs typeface="+mn-cs"/>
              </a:rPr>
            </a:br>
            <a:r>
              <a:rPr lang="en-US" altLang="zh-CN" spc="120" dirty="0">
                <a:latin typeface="Franklin Gothic Medium" panose="020B0603020102020204" charset="0"/>
                <a:ea typeface="+mn-ea"/>
                <a:cs typeface="+mn-cs"/>
              </a:rPr>
              <a:t>WHAT’S SHAPING MARKETING </a:t>
            </a:r>
            <a:endParaRPr lang="en-US" altLang="zh-CN" spc="120" dirty="0">
              <a:latin typeface="Franklin Gothic Medium" panose="020B0603020102020204" charset="0"/>
              <a:ea typeface="+mn-ea"/>
              <a:cs typeface="+mn-cs"/>
            </a:endParaRPr>
          </a:p>
        </p:txBody>
      </p:sp>
      <p:sp>
        <p:nvSpPr>
          <p:cNvPr id="5" name="文本框 4"/>
          <p:cNvSpPr txBox="1"/>
          <p:nvPr/>
        </p:nvSpPr>
        <p:spPr>
          <a:xfrm>
            <a:off x="9422765" y="2980055"/>
            <a:ext cx="3048000" cy="368300"/>
          </a:xfrm>
          <a:prstGeom prst="rect">
            <a:avLst/>
          </a:prstGeom>
          <a:noFill/>
        </p:spPr>
        <p:txBody>
          <a:bodyPr wrap="square" rtlCol="0">
            <a:spAutoFit/>
          </a:bodyPr>
          <a:lstStyle/>
          <a:p>
            <a:endParaRPr lang="zh-CN" altLang="en-US"/>
          </a:p>
        </p:txBody>
      </p:sp>
      <p:sp>
        <p:nvSpPr>
          <p:cNvPr id="6" name="标题 2"/>
          <p:cNvSpPr>
            <a:spLocks noGrp="1"/>
          </p:cNvSpPr>
          <p:nvPr/>
        </p:nvSpPr>
        <p:spPr>
          <a:xfrm>
            <a:off x="3716007" y="2979823"/>
            <a:ext cx="3910806" cy="815688"/>
          </a:xfrm>
          <a:prstGeom prst="rect">
            <a:avLst/>
          </a:prstGeom>
        </p:spPr>
        <p:txBody>
          <a:bodyPr/>
          <a:lstStyle>
            <a:lvl1pPr algn="l" defTabSz="914400" rtl="0" eaLnBrk="1" latinLnBrk="0" hangingPunct="1">
              <a:lnSpc>
                <a:spcPts val="1800"/>
              </a:lnSpc>
              <a:spcBef>
                <a:spcPct val="0"/>
              </a:spcBef>
              <a:buNone/>
              <a:defRPr sz="1800" kern="1200">
                <a:solidFill>
                  <a:schemeClr val="bg1"/>
                </a:solidFill>
                <a:latin typeface="+mj-lt"/>
                <a:ea typeface="+mj-ea"/>
                <a:cs typeface="+mj-cs"/>
              </a:defRPr>
            </a:lvl1pPr>
          </a:lstStyle>
          <a:p>
            <a:pPr>
              <a:lnSpc>
                <a:spcPct val="150000"/>
              </a:lnSpc>
            </a:pPr>
            <a:r>
              <a:rPr lang="zh-CN" altLang="en-US" sz="1400" b="1" i="1" spc="120" dirty="0">
                <a:latin typeface="Franklin Gothic Medium" panose="020B0603020102020204" charset="0"/>
                <a:ea typeface="+mn-ea"/>
                <a:cs typeface="+mn-cs"/>
              </a:rPr>
              <a:t>不断变化的市场形式</a:t>
            </a:r>
            <a:br>
              <a:rPr lang="en-US" altLang="zh-CN" b="1" spc="120" dirty="0">
                <a:latin typeface="Franklin Gothic Medium" panose="020B0603020102020204" charset="0"/>
                <a:ea typeface="+mn-ea"/>
                <a:cs typeface="+mn-cs"/>
              </a:rPr>
            </a:br>
            <a:r>
              <a:rPr lang="zh-CN" altLang="en-US" b="1" spc="120" dirty="0">
                <a:latin typeface="Franklin Gothic Medium" panose="020B0603020102020204" charset="0"/>
                <a:ea typeface="+mn-ea"/>
                <a:cs typeface="+mn-cs"/>
              </a:rPr>
              <a:t>营销面临的主要挑战</a:t>
            </a:r>
            <a:r>
              <a:rPr lang="en-US" altLang="zh-CN" b="1" spc="120" dirty="0">
                <a:latin typeface="Franklin Gothic Medium" panose="020B0603020102020204" charset="0"/>
                <a:ea typeface="+mn-ea"/>
                <a:cs typeface="+mn-cs"/>
              </a:rPr>
              <a:t> </a:t>
            </a:r>
            <a:endParaRPr lang="en-US" altLang="zh-CN" b="1" spc="120" dirty="0">
              <a:latin typeface="Franklin Gothic Medium" panose="020B0603020102020204" charset="0"/>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15848" y="1218006"/>
            <a:ext cx="3499443" cy="2970617"/>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93080" y="1484630"/>
            <a:ext cx="2549525" cy="216598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lang="zh-CN" altLang="en-US" sz="900" b="1" i="1" u="none" strike="noStrike" kern="1200" cap="none" spc="0" normalizeH="0" baseline="0" noProof="0" dirty="0">
                <a:ln>
                  <a:noFill/>
                </a:ln>
                <a:solidFill>
                  <a:srgbClr val="0070CD"/>
                </a:solidFill>
                <a:effectLst/>
                <a:uLnTx/>
                <a:uFillTx/>
                <a:cs typeface="Times New Roman" panose="02020603050405020304" pitchFamily="18" charset="0"/>
              </a:rPr>
              <a:t>跨界营销。</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如何</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跳出传统框架，有效利用跨界营销等方式</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放大投入的资源，同时利用品牌方和其他品牌</a:t>
            </a:r>
            <a:r>
              <a:rPr kumimoji="0" lang="zh-CN" sz="900" b="0" i="1" u="none" strike="noStrike" kern="1200" cap="none" spc="0" normalizeH="0" baseline="0" noProof="0" dirty="0">
                <a:ln>
                  <a:noFill/>
                </a:ln>
                <a:solidFill>
                  <a:srgbClr val="0070CD"/>
                </a:solidFill>
                <a:effectLst/>
                <a:uLnTx/>
                <a:uFillTx/>
                <a:cs typeface="Times New Roman" panose="02020603050405020304" pitchFamily="18" charset="0"/>
              </a:rPr>
              <a:t>跨品类</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的力量。</a:t>
            </a:r>
            <a:endParaRPr kumimoji="0" sz="9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品牌、</a:t>
            </a:r>
            <a:r>
              <a:rPr kumimoji="0" lang="zh-CN" altLang="en-US" sz="900" b="1" i="1" u="none" strike="noStrike" kern="1200" cap="none" spc="0" normalizeH="0" baseline="0" noProof="0" dirty="0">
                <a:ln>
                  <a:noFill/>
                </a:ln>
                <a:solidFill>
                  <a:srgbClr val="0070CD"/>
                </a:solidFill>
                <a:effectLst/>
                <a:uLnTx/>
                <a:uFillTx/>
                <a:cs typeface="Times New Roman" panose="02020603050405020304" pitchFamily="18" charset="0"/>
              </a:rPr>
              <a:t>营销内容，</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销售</a:t>
            </a: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间大家怎么去协同，而不是各自为战，不能电商团队做电商，品牌团队做品牌， </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需要有相互的协同</a:t>
            </a:r>
            <a:r>
              <a:rPr kumimoji="0" lang="zh-CN" sz="900" b="1" i="1" u="none" strike="noStrike" kern="1200" cap="none" spc="0" normalizeH="0" baseline="0" noProof="0" dirty="0">
                <a:ln>
                  <a:noFill/>
                </a:ln>
                <a:solidFill>
                  <a:srgbClr val="0070CD"/>
                </a:solidFill>
                <a:effectLst/>
                <a:uLnTx/>
                <a:uFillTx/>
                <a:cs typeface="Times New Roman" panose="02020603050405020304" pitchFamily="18" charset="0"/>
              </a:rPr>
              <a:t>。</a:t>
            </a:r>
            <a:endParaRPr kumimoji="0" sz="900" b="0" i="1" u="none" strike="noStrike" kern="1200" cap="none" spc="0" normalizeH="0" baseline="0" noProof="0" dirty="0">
              <a:ln>
                <a:noFill/>
              </a:ln>
              <a:solidFill>
                <a:srgbClr val="0070CD"/>
              </a:solidFill>
              <a:effectLst/>
              <a:uLnTx/>
              <a:uFillTx/>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defRPr/>
            </a:pP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品牌需要共识基础，</a:t>
            </a:r>
            <a:r>
              <a:rPr kumimoji="0" sz="900" b="1" i="1" u="none" strike="noStrike" kern="1200" cap="none" spc="0" normalizeH="0" baseline="0" noProof="0" dirty="0">
                <a:ln>
                  <a:noFill/>
                </a:ln>
                <a:solidFill>
                  <a:srgbClr val="0070CD"/>
                </a:solidFill>
                <a:effectLst/>
                <a:uLnTx/>
                <a:uFillTx/>
                <a:cs typeface="Times New Roman" panose="02020603050405020304" pitchFamily="18" charset="0"/>
              </a:rPr>
              <a:t>不能把大部份或所有预算放某一个大平台上，三个领域，品牌展示、内容运营，销售平台都要覆盖</a:t>
            </a:r>
            <a:r>
              <a:rPr kumimoji="0" lang="zh-CN" sz="900" b="1" i="1" u="none" strike="noStrike" kern="1200" cap="none" spc="0" normalizeH="0" baseline="0" noProof="0" dirty="0">
                <a:ln>
                  <a:noFill/>
                </a:ln>
                <a:solidFill>
                  <a:srgbClr val="0070CD"/>
                </a:solidFill>
                <a:effectLst/>
                <a:uLnTx/>
                <a:uFillTx/>
                <a:cs typeface="Times New Roman" panose="02020603050405020304" pitchFamily="18" charset="0"/>
              </a:rPr>
              <a:t>。</a:t>
            </a:r>
            <a:endParaRPr kumimoji="0" lang="zh-CN" sz="900" b="1"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115601" y="99493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845215" y="345150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394970" y="1956435"/>
            <a:ext cx="3544570" cy="1198880"/>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通过创造更多营销机会来增加品牌曝光率和销售机会，从而实现营销投资回报最大化。营销预算分配</a:t>
            </a:r>
            <a:r>
              <a:rPr lang="zh-CN" altLang="en-US" sz="1200" dirty="0">
                <a:solidFill>
                  <a:schemeClr val="tx1"/>
                </a:solidFill>
                <a:latin typeface="Franklin Gothic Medium Cond" panose="020B0606030402020204" pitchFamily="34" charset="0"/>
                <a:ea typeface="微软雅黑" panose="020B0503020204020204" charset="-122"/>
                <a:sym typeface="+mn-ea"/>
              </a:rPr>
              <a:t>需要</a:t>
            </a:r>
            <a:r>
              <a:rPr lang="en-US" altLang="zh-CN" sz="1200" dirty="0">
                <a:solidFill>
                  <a:schemeClr val="tx1"/>
                </a:solidFill>
                <a:latin typeface="Franklin Gothic Medium Cond" panose="020B0606030402020204" pitchFamily="34" charset="0"/>
                <a:ea typeface="微软雅黑" panose="020B0503020204020204" charset="-122"/>
                <a:sym typeface="+mn-ea"/>
              </a:rPr>
              <a:t>涵盖三大领域：品牌曝光、内容管理和销售平台。</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9" name="标题 8"/>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15848" y="1218006"/>
            <a:ext cx="3499443" cy="2970617"/>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593080" y="1484630"/>
            <a:ext cx="2549525" cy="258445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kumimoji="0" sz="900" b="0" i="1" u="none" strike="noStrike" kern="1200" cap="none" spc="0" normalizeH="0" baseline="0" noProof="0" dirty="0">
                <a:ln>
                  <a:noFill/>
                </a:ln>
                <a:solidFill>
                  <a:srgbClr val="0070CD"/>
                </a:solidFill>
                <a:effectLst/>
                <a:uLnTx/>
                <a:uFillTx/>
                <a:cs typeface="Times New Roman" panose="02020603050405020304" pitchFamily="18" charset="0"/>
              </a:rPr>
              <a:t>Collaboration. Cross Over. How to amplify the resources invested, and at the same time utilize the power of the brand and other brands cross category. How to synergize between branding, social content, and sales, instead of working separately. You can't have an e-commerce team doing e-commerce and a branding team doing branding, you need to have mutual synergy. Brands need to agree on the basis, can not put most or all of the budget on a single large platform. Three areas, brand display, content operation, sales platform should all be covered.</a:t>
            </a:r>
            <a:endParaRPr kumimoji="0" sz="900" b="0" i="1" u="none" strike="noStrike" kern="1200" cap="none" spc="0" normalizeH="0" baseline="0" noProof="0" dirty="0">
              <a:ln>
                <a:noFill/>
              </a:ln>
              <a:solidFill>
                <a:srgbClr val="0070CD"/>
              </a:solidFill>
              <a:effectLst/>
              <a:uLnTx/>
              <a:uFillTx/>
              <a:cs typeface="Times New Roman" panose="02020603050405020304" pitchFamily="18" charset="0"/>
            </a:endParaRPr>
          </a:p>
        </p:txBody>
      </p:sp>
      <p:sp>
        <p:nvSpPr>
          <p:cNvPr id="6" name="TextBox 9"/>
          <p:cNvSpPr txBox="1"/>
          <p:nvPr/>
        </p:nvSpPr>
        <p:spPr>
          <a:xfrm>
            <a:off x="5115601" y="99493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845215" y="345150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394970" y="1956435"/>
            <a:ext cx="3544570" cy="159956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Maximize the return of marketing investment by creating more marketing occassions to increase brand exposure and sales opportunities. e.g Collaborations, cross category marketing. Marketing budget allocation to cover three major areas: brand exposure, content management, and sales platforms.</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2" name="标题 11"/>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10.  </a:t>
            </a:r>
            <a:r>
              <a:rPr lang="en-US" altLang="zh-CN" sz="2000" dirty="0">
                <a:latin typeface="Franklin Gothic Medium Cond" panose="020B0606030402020204" pitchFamily="34" charset="0"/>
                <a:ea typeface="微软雅黑" panose="020B0503020204020204" charset="-122"/>
                <a:sym typeface="+mn-ea"/>
              </a:rPr>
              <a:t>客户体验管理。</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从公域流量到私域流量。</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客户忠诚度。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数据隐私</a:t>
            </a:r>
            <a:r>
              <a:rPr lang="zh-CN" altLang="en-US" sz="2000" dirty="0">
                <a:latin typeface="Franklin Gothic Medium Cond" panose="020B0606030402020204" pitchFamily="34" charset="0"/>
                <a:ea typeface="微软雅黑" panose="020B0503020204020204" charset="-122"/>
                <a:sym typeface="+mn-ea"/>
              </a:rPr>
              <a:t>。</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3916963" y="2302451"/>
            <a:ext cx="5278192" cy="815688"/>
          </a:xfrm>
        </p:spPr>
        <p:txBody>
          <a:bodyPr/>
          <a:lstStyle/>
          <a:p>
            <a:pPr>
              <a:lnSpc>
                <a:spcPct val="100000"/>
              </a:lnSpc>
            </a:pPr>
            <a:r>
              <a:rPr lang="en-US" altLang="zh-CN" sz="3200" dirty="0">
                <a:latin typeface="Franklin Gothic Medium Cond" panose="020B0606030402020204" pitchFamily="34" charset="0"/>
                <a:ea typeface="微软雅黑" panose="020B0503020204020204" charset="-122"/>
                <a:sym typeface="+mn-ea"/>
              </a:rPr>
              <a:t>10.  </a:t>
            </a:r>
            <a:r>
              <a:rPr lang="en-US" altLang="zh-CN" sz="2000" dirty="0">
                <a:latin typeface="Franklin Gothic Medium Cond" panose="020B0606030402020204" pitchFamily="34" charset="0"/>
                <a:ea typeface="微软雅黑" panose="020B0503020204020204" charset="-122"/>
                <a:sym typeface="+mn-ea"/>
              </a:rPr>
              <a:t>Customer Experience Management.</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Public Traffic to Private Traffic.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Customer Loyalty.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Data Privacy.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br>
              <a:rPr lang="en-US" altLang="zh-CN" sz="2000" dirty="0">
                <a:latin typeface="Franklin Gothic Medium Cond" panose="020B0606030402020204" pitchFamily="34" charset="0"/>
                <a:ea typeface="微软雅黑" panose="020B0503020204020204" charset="-122"/>
                <a:sym typeface="+mn-ea"/>
              </a:rPr>
            </a:br>
            <a:r>
              <a:rPr lang="en-US" altLang="zh-CN" sz="2000" dirty="0">
                <a:latin typeface="Franklin Gothic Medium Cond" panose="020B0606030402020204" pitchFamily="34" charset="0"/>
                <a:ea typeface="微软雅黑" panose="020B0503020204020204" charset="-122"/>
                <a:sym typeface="+mn-ea"/>
              </a:rPr>
              <a:t>     </a:t>
            </a:r>
            <a:br>
              <a:rPr lang="en-US" altLang="zh-CN" sz="2000" dirty="0">
                <a:latin typeface="Franklin Gothic Medium Cond" panose="020B0606030402020204" pitchFamily="34" charset="0"/>
                <a:ea typeface="微软雅黑" panose="020B0503020204020204" charset="-122"/>
                <a:sym typeface="+mn-ea"/>
              </a:rPr>
            </a:br>
            <a:endParaRPr lang="en-US" altLang="zh-CN" sz="2000" dirty="0">
              <a:latin typeface="Franklin Gothic Medium Cond" panose="020B0606030402020204" pitchFamily="34" charset="0"/>
              <a:ea typeface="微软雅黑" panose="020B0503020204020204" charset="-122"/>
              <a:sym typeface="+mn-ea"/>
            </a:endParaRPr>
          </a:p>
        </p:txBody>
      </p:sp>
      <p:grpSp>
        <p:nvGrpSpPr>
          <p:cNvPr id="1029" name="组合 1028"/>
          <p:cNvGrpSpPr/>
          <p:nvPr/>
        </p:nvGrpSpPr>
        <p:grpSpPr>
          <a:xfrm>
            <a:off x="1967865" y="1848485"/>
            <a:ext cx="1840230" cy="1840230"/>
            <a:chOff x="6515986" y="2319154"/>
            <a:chExt cx="1709310" cy="1709310"/>
          </a:xfrm>
        </p:grpSpPr>
        <p:sp>
          <p:nvSpPr>
            <p:cNvPr id="28" name="Google Shape;493;p3"/>
            <p:cNvSpPr/>
            <p:nvPr>
              <p:custDataLst>
                <p:tags r:id="rId1"/>
              </p:custDataLst>
            </p:nvPr>
          </p:nvSpPr>
          <p:spPr>
            <a:xfrm>
              <a:off x="6515986" y="2319154"/>
              <a:ext cx="1709310" cy="1709310"/>
            </a:xfrm>
            <a:prstGeom prst="teardrop">
              <a:avLst>
                <a:gd name="adj" fmla="val 100000"/>
              </a:avLst>
            </a:prstGeom>
            <a:solidFill>
              <a:schemeClr val="lt1"/>
            </a:solidFill>
            <a:ln w="19050" cap="flat" cmpd="sng">
              <a:solidFill>
                <a:srgbClr val="0070C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1028" name="Picture 4" descr="Hand drawn colorful innovation concept Free Vector"/>
            <p:cNvPicPr>
              <a:picLocks noChangeAspect="1" noChangeArrowheads="1"/>
            </p:cNvPicPr>
            <p:nvPr>
              <p:custDataLst>
                <p:tags r:id="rId2"/>
              </p:custDataLst>
            </p:nvPr>
          </p:nvPicPr>
          <p:blipFill rotWithShape="1">
            <a:blip r:embed="rId3">
              <a:extLst>
                <a:ext uri="{28A0092B-C50C-407E-A947-70E740481C1C}">
                  <a14:useLocalDpi xmlns:a14="http://schemas.microsoft.com/office/drawing/2010/main" val="0"/>
                </a:ext>
              </a:extLst>
            </a:blip>
            <a:srcRect l="23103" r="17928" b="11477"/>
            <a:stretch>
              <a:fillRect/>
            </a:stretch>
          </p:blipFill>
          <p:spPr bwMode="auto">
            <a:xfrm>
              <a:off x="6564241" y="2392061"/>
              <a:ext cx="1612800" cy="1612800"/>
            </a:xfrm>
            <a:prstGeom prst="teardrop">
              <a:avLst>
                <a:gd name="adj" fmla="val 100000"/>
              </a:avLst>
            </a:prstGeom>
            <a:noFill/>
            <a:ln>
              <a:noFill/>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15848" y="1218006"/>
            <a:ext cx="3499443" cy="2970617"/>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488305" y="1696720"/>
            <a:ext cx="2754630" cy="227139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sz="900" b="1" i="1" noProof="0" dirty="0">
                <a:ln>
                  <a:noFill/>
                </a:ln>
                <a:solidFill>
                  <a:srgbClr val="0070CD"/>
                </a:solidFill>
                <a:effectLst/>
                <a:uLnTx/>
                <a:uFillTx/>
                <a:cs typeface="Times New Roman" panose="02020603050405020304" pitchFamily="18" charset="0"/>
                <a:sym typeface="+mn-ea"/>
              </a:rPr>
              <a:t>消费者参与的渠道和方式方法</a:t>
            </a:r>
            <a:r>
              <a:rPr sz="900" i="1" noProof="0" dirty="0">
                <a:ln>
                  <a:noFill/>
                </a:ln>
                <a:solidFill>
                  <a:srgbClr val="0070CD"/>
                </a:solidFill>
                <a:effectLst/>
                <a:uLnTx/>
                <a:uFillTx/>
                <a:cs typeface="Times New Roman" panose="02020603050405020304" pitchFamily="18" charset="0"/>
                <a:sym typeface="+mn-ea"/>
              </a:rPr>
              <a:t>都发生了改变。导致</a:t>
            </a:r>
            <a:r>
              <a:rPr lang="zh-CN" sz="900" b="1" i="1" noProof="0" dirty="0">
                <a:ln>
                  <a:noFill/>
                </a:ln>
                <a:solidFill>
                  <a:srgbClr val="0070CD"/>
                </a:solidFill>
                <a:effectLst/>
                <a:uLnTx/>
                <a:uFillTx/>
                <a:cs typeface="Times New Roman" panose="02020603050405020304" pitchFamily="18" charset="0"/>
                <a:sym typeface="+mn-ea"/>
              </a:rPr>
              <a:t>消费者</a:t>
            </a:r>
            <a:r>
              <a:rPr sz="900" b="1" i="1" noProof="0" dirty="0">
                <a:ln>
                  <a:noFill/>
                </a:ln>
                <a:solidFill>
                  <a:srgbClr val="0070CD"/>
                </a:solidFill>
                <a:effectLst/>
                <a:uLnTx/>
                <a:uFillTx/>
                <a:cs typeface="Times New Roman" panose="02020603050405020304" pitchFamily="18" charset="0"/>
                <a:sym typeface="+mn-ea"/>
              </a:rPr>
              <a:t>的决策周期也大大的缩短</a:t>
            </a:r>
            <a:r>
              <a:rPr sz="900" i="1" noProof="0" dirty="0">
                <a:ln>
                  <a:noFill/>
                </a:ln>
                <a:solidFill>
                  <a:srgbClr val="0070CD"/>
                </a:solidFill>
                <a:effectLst/>
                <a:uLnTx/>
                <a:uFillTx/>
                <a:cs typeface="Times New Roman" panose="02020603050405020304" pitchFamily="18" charset="0"/>
                <a:sym typeface="+mn-ea"/>
              </a:rPr>
              <a:t>了 （从看到品牌，想起品牌，到喜好品牌和选择品牌的整个链路）。</a:t>
            </a:r>
            <a:r>
              <a:rPr lang="zh-CN" sz="900" i="1" noProof="0" dirty="0">
                <a:ln>
                  <a:noFill/>
                </a:ln>
                <a:solidFill>
                  <a:srgbClr val="0070CD"/>
                </a:solidFill>
                <a:effectLst/>
                <a:uLnTx/>
                <a:uFillTx/>
                <a:cs typeface="Times New Roman" panose="02020603050405020304" pitchFamily="18" charset="0"/>
                <a:sym typeface="+mn-ea"/>
              </a:rPr>
              <a:t>社交媒体</a:t>
            </a:r>
            <a:r>
              <a:rPr sz="900" i="1" noProof="0" dirty="0">
                <a:ln>
                  <a:noFill/>
                </a:ln>
                <a:solidFill>
                  <a:srgbClr val="0070CD"/>
                </a:solidFill>
                <a:effectLst/>
                <a:uLnTx/>
                <a:uFillTx/>
                <a:cs typeface="Times New Roman" panose="02020603050405020304" pitchFamily="18" charset="0"/>
                <a:sym typeface="+mn-ea"/>
              </a:rPr>
              <a:t>平台和KOL/KOC的影响</a:t>
            </a:r>
            <a:r>
              <a:rPr lang="zh-CN" sz="900" i="1" noProof="0" dirty="0">
                <a:ln>
                  <a:noFill/>
                </a:ln>
                <a:solidFill>
                  <a:srgbClr val="0070CD"/>
                </a:solidFill>
                <a:effectLst/>
                <a:uLnTx/>
                <a:uFillTx/>
                <a:cs typeface="Times New Roman" panose="02020603050405020304" pitchFamily="18" charset="0"/>
                <a:sym typeface="+mn-ea"/>
              </a:rPr>
              <a:t>也</a:t>
            </a:r>
            <a:r>
              <a:rPr sz="900" i="1" noProof="0" dirty="0">
                <a:ln>
                  <a:noFill/>
                </a:ln>
                <a:solidFill>
                  <a:srgbClr val="0070CD"/>
                </a:solidFill>
                <a:effectLst/>
                <a:uLnTx/>
                <a:uFillTx/>
                <a:cs typeface="Times New Roman" panose="02020603050405020304" pitchFamily="18" charset="0"/>
                <a:sym typeface="+mn-ea"/>
              </a:rPr>
              <a:t>越来越多，越来越大。</a:t>
            </a:r>
            <a:endParaRPr sz="900" i="1" noProof="0" dirty="0">
              <a:ln>
                <a:noFill/>
              </a:ln>
              <a:solidFill>
                <a:srgbClr val="0070CD"/>
              </a:solidFill>
              <a:effectLst/>
              <a:uLnTx/>
              <a:uFillTx/>
              <a:cs typeface="Times New Roman" panose="02020603050405020304" pitchFamily="18" charset="0"/>
              <a:sym typeface="+mn-ea"/>
            </a:endParaRPr>
          </a:p>
          <a:p>
            <a:pPr marL="0" marR="0" lvl="0" indent="0" algn="l" defTabSz="457200" rtl="0" eaLnBrk="1" fontAlgn="auto" latinLnBrk="0" hangingPunct="1">
              <a:lnSpc>
                <a:spcPct val="150000"/>
              </a:lnSpc>
              <a:spcBef>
                <a:spcPts val="0"/>
              </a:spcBef>
              <a:spcAft>
                <a:spcPts val="800"/>
              </a:spcAft>
              <a:buClrTx/>
              <a:buSzTx/>
              <a:buFontTx/>
              <a:buNone/>
              <a:defRPr/>
            </a:pPr>
            <a:r>
              <a:rPr sz="900" i="1" noProof="0" dirty="0">
                <a:ln>
                  <a:noFill/>
                </a:ln>
                <a:solidFill>
                  <a:srgbClr val="0070CD"/>
                </a:solidFill>
                <a:effectLst/>
                <a:uLnTx/>
                <a:uFillTx/>
                <a:cs typeface="Times New Roman" panose="02020603050405020304" pitchFamily="18" charset="0"/>
                <a:sym typeface="+mn-ea"/>
              </a:rPr>
              <a:t>线下触点</a:t>
            </a:r>
            <a:r>
              <a:rPr lang="zh-CN" sz="900" i="1" noProof="0" dirty="0">
                <a:ln>
                  <a:noFill/>
                </a:ln>
                <a:solidFill>
                  <a:srgbClr val="0070CD"/>
                </a:solidFill>
                <a:effectLst/>
                <a:uLnTx/>
                <a:uFillTx/>
                <a:cs typeface="Times New Roman" panose="02020603050405020304" pitchFamily="18" charset="0"/>
                <a:sym typeface="+mn-ea"/>
              </a:rPr>
              <a:t>和线下营销形式增多。</a:t>
            </a:r>
            <a:r>
              <a:rPr sz="900" i="1" noProof="0" dirty="0">
                <a:ln>
                  <a:noFill/>
                </a:ln>
                <a:solidFill>
                  <a:srgbClr val="0070CD"/>
                </a:solidFill>
                <a:effectLst/>
                <a:uLnTx/>
                <a:uFillTx/>
                <a:cs typeface="Times New Roman" panose="02020603050405020304" pitchFamily="18" charset="0"/>
                <a:sym typeface="+mn-ea"/>
              </a:rPr>
              <a:t>除了</a:t>
            </a:r>
            <a:r>
              <a:rPr lang="zh-CN" sz="900" i="1" noProof="0" dirty="0">
                <a:ln>
                  <a:noFill/>
                </a:ln>
                <a:solidFill>
                  <a:srgbClr val="0070CD"/>
                </a:solidFill>
                <a:effectLst/>
                <a:uLnTx/>
                <a:uFillTx/>
                <a:cs typeface="Times New Roman" panose="02020603050405020304" pitchFamily="18" charset="0"/>
                <a:sym typeface="+mn-ea"/>
              </a:rPr>
              <a:t>传统</a:t>
            </a:r>
            <a:r>
              <a:rPr sz="900" i="1" noProof="0" dirty="0">
                <a:ln>
                  <a:noFill/>
                </a:ln>
                <a:solidFill>
                  <a:srgbClr val="0070CD"/>
                </a:solidFill>
                <a:effectLst/>
                <a:uLnTx/>
                <a:uFillTx/>
                <a:cs typeface="Times New Roman" panose="02020603050405020304" pitchFamily="18" charset="0"/>
                <a:sym typeface="+mn-ea"/>
              </a:rPr>
              <a:t>4S</a:t>
            </a:r>
            <a:r>
              <a:rPr lang="zh-CN" sz="900" i="1" noProof="0" dirty="0">
                <a:ln>
                  <a:noFill/>
                </a:ln>
                <a:solidFill>
                  <a:srgbClr val="0070CD"/>
                </a:solidFill>
                <a:effectLst/>
                <a:uLnTx/>
                <a:uFillTx/>
                <a:cs typeface="Times New Roman" panose="02020603050405020304" pitchFamily="18" charset="0"/>
                <a:sym typeface="+mn-ea"/>
              </a:rPr>
              <a:t>店</a:t>
            </a:r>
            <a:r>
              <a:rPr sz="900" i="1" noProof="0" dirty="0">
                <a:ln>
                  <a:noFill/>
                </a:ln>
                <a:solidFill>
                  <a:srgbClr val="0070CD"/>
                </a:solidFill>
                <a:effectLst/>
                <a:uLnTx/>
                <a:uFillTx/>
                <a:cs typeface="Times New Roman" panose="02020603050405020304" pitchFamily="18" charset="0"/>
                <a:sym typeface="+mn-ea"/>
              </a:rPr>
              <a:t>也做很多试乘试驾，热点中庭展示等等。</a:t>
            </a:r>
            <a:r>
              <a:rPr lang="zh-CN" sz="900" i="1" noProof="0" dirty="0">
                <a:ln>
                  <a:noFill/>
                </a:ln>
                <a:solidFill>
                  <a:srgbClr val="0070CD"/>
                </a:solidFill>
                <a:effectLst/>
                <a:uLnTx/>
                <a:uFillTx/>
                <a:cs typeface="Times New Roman" panose="02020603050405020304" pitchFamily="18" charset="0"/>
                <a:sym typeface="+mn-ea"/>
              </a:rPr>
              <a:t>线下营销的</a:t>
            </a:r>
            <a:r>
              <a:rPr sz="900" i="1" noProof="0" dirty="0">
                <a:ln>
                  <a:noFill/>
                </a:ln>
                <a:solidFill>
                  <a:srgbClr val="0070CD"/>
                </a:solidFill>
                <a:effectLst/>
                <a:uLnTx/>
                <a:uFillTx/>
                <a:cs typeface="Times New Roman" panose="02020603050405020304" pitchFamily="18" charset="0"/>
                <a:sym typeface="+mn-ea"/>
              </a:rPr>
              <a:t>成本都在提高。</a:t>
            </a:r>
            <a:r>
              <a:rPr sz="900" b="1" i="1" noProof="0" dirty="0">
                <a:ln>
                  <a:noFill/>
                </a:ln>
                <a:solidFill>
                  <a:srgbClr val="0070CD"/>
                </a:solidFill>
                <a:effectLst/>
                <a:uLnTx/>
                <a:uFillTx/>
                <a:cs typeface="Times New Roman" panose="02020603050405020304" pitchFamily="18" charset="0"/>
                <a:sym typeface="+mn-ea"/>
              </a:rPr>
              <a:t>如何把渠道</a:t>
            </a:r>
            <a:r>
              <a:rPr lang="zh-CN" sz="900" b="1" i="1" noProof="0" dirty="0">
                <a:ln>
                  <a:noFill/>
                </a:ln>
                <a:solidFill>
                  <a:srgbClr val="0070CD"/>
                </a:solidFill>
                <a:effectLst/>
                <a:uLnTx/>
                <a:uFillTx/>
                <a:cs typeface="Times New Roman" panose="02020603050405020304" pitchFamily="18" charset="0"/>
                <a:sym typeface="+mn-ea"/>
              </a:rPr>
              <a:t>运营</a:t>
            </a:r>
            <a:r>
              <a:rPr sz="900" b="1" i="1" noProof="0" dirty="0">
                <a:ln>
                  <a:noFill/>
                </a:ln>
                <a:solidFill>
                  <a:srgbClr val="0070CD"/>
                </a:solidFill>
                <a:effectLst/>
                <a:uLnTx/>
                <a:uFillTx/>
                <a:cs typeface="Times New Roman" panose="02020603050405020304" pitchFamily="18" charset="0"/>
                <a:sym typeface="+mn-ea"/>
              </a:rPr>
              <a:t>和营销</a:t>
            </a:r>
            <a:r>
              <a:rPr lang="zh-CN" sz="900" b="1" i="1" noProof="0" dirty="0">
                <a:ln>
                  <a:noFill/>
                </a:ln>
                <a:solidFill>
                  <a:srgbClr val="0070CD"/>
                </a:solidFill>
                <a:effectLst/>
                <a:uLnTx/>
                <a:uFillTx/>
                <a:cs typeface="Times New Roman" panose="02020603050405020304" pitchFamily="18" charset="0"/>
                <a:sym typeface="+mn-ea"/>
              </a:rPr>
              <a:t>有效</a:t>
            </a:r>
            <a:r>
              <a:rPr sz="900" b="1" i="1" noProof="0" dirty="0">
                <a:ln>
                  <a:noFill/>
                </a:ln>
                <a:solidFill>
                  <a:srgbClr val="0070CD"/>
                </a:solidFill>
                <a:effectLst/>
                <a:uLnTx/>
                <a:uFillTx/>
                <a:cs typeface="Times New Roman" panose="02020603050405020304" pitchFamily="18" charset="0"/>
                <a:sym typeface="+mn-ea"/>
              </a:rPr>
              <a:t>结合在一起。</a:t>
            </a:r>
            <a:r>
              <a:rPr lang="zh-CN" sz="900" b="1" i="1" noProof="0" dirty="0">
                <a:ln>
                  <a:noFill/>
                </a:ln>
                <a:solidFill>
                  <a:srgbClr val="0070CD"/>
                </a:solidFill>
                <a:effectLst/>
                <a:uLnTx/>
                <a:uFillTx/>
                <a:cs typeface="Times New Roman" panose="02020603050405020304" pitchFamily="18" charset="0"/>
                <a:sym typeface="+mn-ea"/>
              </a:rPr>
              <a:t>提供一个完整的品牌体验和消费者体验。同时也扩大投入和产出。</a:t>
            </a:r>
            <a:endParaRPr lang="zh-CN" sz="900" b="1"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5115601" y="994932"/>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7845215" y="345150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394970" y="1974850"/>
            <a:ext cx="3544570" cy="147637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lnSpc>
                <a:spcPct val="150000"/>
              </a:lnSpc>
              <a:buClrTx/>
              <a:buSzTx/>
              <a:buFontTx/>
            </a:pPr>
            <a:r>
              <a:rPr lang="en-US" altLang="zh-CN" sz="1200" dirty="0">
                <a:solidFill>
                  <a:schemeClr val="tx1"/>
                </a:solidFill>
                <a:latin typeface="Franklin Gothic Medium Cond" panose="020B0606030402020204" pitchFamily="34" charset="0"/>
                <a:ea typeface="微软雅黑" panose="020B0503020204020204" charset="-122"/>
                <a:sym typeface="+mn-ea"/>
              </a:rPr>
              <a:t>随着中国消费者更加谨慎地消费观念，提供无缝、无摩擦的客户体验</a:t>
            </a:r>
            <a:r>
              <a:rPr lang="zh-CN" altLang="en-US" sz="1200" dirty="0">
                <a:solidFill>
                  <a:schemeClr val="tx1"/>
                </a:solidFill>
                <a:latin typeface="Franklin Gothic Medium Cond" panose="020B0606030402020204" pitchFamily="34" charset="0"/>
                <a:ea typeface="微软雅黑" panose="020B0503020204020204" charset="-122"/>
                <a:sym typeface="+mn-ea"/>
              </a:rPr>
              <a:t>，</a:t>
            </a:r>
            <a:r>
              <a:rPr lang="en-US" altLang="zh-CN" sz="1200" dirty="0">
                <a:solidFill>
                  <a:schemeClr val="tx1"/>
                </a:solidFill>
                <a:latin typeface="Franklin Gothic Medium Cond" panose="020B0606030402020204" pitchFamily="34" charset="0"/>
                <a:ea typeface="微软雅黑" panose="020B0503020204020204" charset="-122"/>
                <a:sym typeface="+mn-ea"/>
              </a:rPr>
              <a:t>已成为帮助吸引和留住消费者的关键差异化因素。(在这种情况下，从</a:t>
            </a:r>
            <a:r>
              <a:rPr lang="zh-CN" altLang="en-US" sz="1200" dirty="0">
                <a:solidFill>
                  <a:schemeClr val="tx1"/>
                </a:solidFill>
                <a:latin typeface="Franklin Gothic Medium Cond" panose="020B0606030402020204" pitchFamily="34" charset="0"/>
                <a:ea typeface="微软雅黑" panose="020B0503020204020204" charset="-122"/>
                <a:sym typeface="+mn-ea"/>
              </a:rPr>
              <a:t>品牌</a:t>
            </a:r>
            <a:r>
              <a:rPr lang="en-US" altLang="zh-CN" sz="1200" dirty="0">
                <a:solidFill>
                  <a:schemeClr val="tx1"/>
                </a:solidFill>
                <a:latin typeface="Franklin Gothic Medium Cond" panose="020B0606030402020204" pitchFamily="34" charset="0"/>
                <a:ea typeface="微软雅黑" panose="020B0503020204020204" charset="-122"/>
                <a:sym typeface="+mn-ea"/>
              </a:rPr>
              <a:t>浏览和研究、购买渠道到送货和客户</a:t>
            </a:r>
            <a:r>
              <a:rPr lang="zh-CN" altLang="en-US" sz="1200" dirty="0">
                <a:solidFill>
                  <a:schemeClr val="tx1"/>
                </a:solidFill>
                <a:latin typeface="Franklin Gothic Medium Cond" panose="020B0606030402020204" pitchFamily="34" charset="0"/>
                <a:ea typeface="微软雅黑" panose="020B0503020204020204" charset="-122"/>
                <a:sym typeface="+mn-ea"/>
              </a:rPr>
              <a:t>维护</a:t>
            </a:r>
            <a:r>
              <a:rPr lang="en-US" altLang="zh-CN" sz="1200" dirty="0">
                <a:solidFill>
                  <a:schemeClr val="tx1"/>
                </a:solidFill>
                <a:latin typeface="Franklin Gothic Medium Cond" panose="020B0606030402020204" pitchFamily="34" charset="0"/>
                <a:ea typeface="微软雅黑" panose="020B0503020204020204" charset="-122"/>
                <a:sym typeface="+mn-ea"/>
              </a:rPr>
              <a:t>，每一个接触点都旨在优化客户体验）。</a:t>
            </a:r>
            <a:endParaRPr lang="en-US" altLang="zh-CN" sz="1200" dirty="0">
              <a:solidFill>
                <a:schemeClr val="tx1"/>
              </a:solidFill>
              <a:latin typeface="Franklin Gothic Medium Cond" panose="020B0606030402020204" pitchFamily="34" charset="0"/>
              <a:ea typeface="微软雅黑" panose="020B0503020204020204" charset="-122"/>
              <a:sym typeface="+mn-ea"/>
            </a:endParaRPr>
          </a:p>
        </p:txBody>
      </p:sp>
      <p:sp>
        <p:nvSpPr>
          <p:cNvPr id="9" name="标题 8"/>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营销面临的主要挑战</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5115848" y="1218006"/>
            <a:ext cx="3499443" cy="2970617"/>
          </a:xfrm>
          <a:prstGeom prst="rect">
            <a:avLst/>
          </a:prstGeom>
          <a:solidFill>
            <a:schemeClr val="bg1"/>
          </a:solidFill>
          <a:ln>
            <a:noFill/>
            <a:prstDash val="dash"/>
          </a:ln>
          <a:effectLst>
            <a:glow rad="127000">
              <a:schemeClr val="accent2">
                <a:satMod val="175000"/>
                <a:alpha val="8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7FE65862-6F0E-BF45-805E-B455647285E2}"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5" name="TextBox 8"/>
          <p:cNvSpPr txBox="1"/>
          <p:nvPr/>
        </p:nvSpPr>
        <p:spPr>
          <a:xfrm>
            <a:off x="5335270" y="1307465"/>
            <a:ext cx="3096260" cy="279209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defRPr/>
            </a:pPr>
            <a:r>
              <a:rPr sz="900" i="1" noProof="0" dirty="0">
                <a:ln>
                  <a:noFill/>
                </a:ln>
                <a:solidFill>
                  <a:srgbClr val="0070CD"/>
                </a:solidFill>
                <a:effectLst/>
                <a:uLnTx/>
                <a:uFillTx/>
                <a:cs typeface="Times New Roman" panose="02020603050405020304" pitchFamily="18" charset="0"/>
                <a:sym typeface="+mn-ea"/>
              </a:rPr>
              <a:t>The channels and methods of consumer engagement have changed, resulting in a much shorter decision making lead time for consumers (from seeing a brand to thinking about it, to liking it and choosing it). The influence of social media platforms and KOLs/KOCs is also increasing and becoming more and more significant. There are more and more offline contact points and forms of offline marketing. In addition to the traditional 4S stores, we also do a lot of test drives, hot atrium displays and so on. The cost of offline marketing are increasing. How to effectively combine channel operation and marketing together. Provide a complete brand experience and consumer experience. At the same time also expand the input and output.</a:t>
            </a:r>
            <a:endParaRPr sz="900" i="1" noProof="0" dirty="0">
              <a:ln>
                <a:noFill/>
              </a:ln>
              <a:solidFill>
                <a:srgbClr val="0070CD"/>
              </a:solidFill>
              <a:effectLst/>
              <a:uLnTx/>
              <a:uFillTx/>
              <a:cs typeface="Times New Roman" panose="02020603050405020304" pitchFamily="18" charset="0"/>
              <a:sym typeface="+mn-ea"/>
            </a:endParaRPr>
          </a:p>
        </p:txBody>
      </p:sp>
      <p:sp>
        <p:nvSpPr>
          <p:cNvPr id="6" name="TextBox 9"/>
          <p:cNvSpPr txBox="1"/>
          <p:nvPr/>
        </p:nvSpPr>
        <p:spPr>
          <a:xfrm>
            <a:off x="4879381" y="822847"/>
            <a:ext cx="456006" cy="764469"/>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7" name="TextBox 11"/>
          <p:cNvSpPr txBox="1"/>
          <p:nvPr/>
        </p:nvSpPr>
        <p:spPr>
          <a:xfrm>
            <a:off x="8194465" y="3451500"/>
            <a:ext cx="456006" cy="111812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SG" sz="9600" b="0" i="0" u="none" strike="noStrike" kern="1200" cap="none" spc="0" normalizeH="0" baseline="0" noProof="0" dirty="0">
                <a:ln>
                  <a:noFill/>
                </a:ln>
                <a:solidFill>
                  <a:srgbClr val="0070CD"/>
                </a:solidFill>
                <a:effectLst/>
                <a:uLnTx/>
                <a:uFillTx/>
                <a:latin typeface="Franklin Gothic Medium" panose="020B0603020102020204"/>
                <a:ea typeface="等线" panose="02010600030101010101" charset="-122"/>
                <a:cs typeface="Times New Roman" panose="02020603050405020304" pitchFamily="18" charset="0"/>
              </a:rPr>
              <a:t>”</a:t>
            </a:r>
            <a:endParaRPr kumimoji="0" lang="en-US" sz="9600" b="0"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4" name="object 7"/>
          <p:cNvSpPr txBox="1"/>
          <p:nvPr>
            <p:custDataLst>
              <p:tags r:id="rId1"/>
            </p:custDataLst>
          </p:nvPr>
        </p:nvSpPr>
        <p:spPr>
          <a:xfrm>
            <a:off x="394970" y="1759585"/>
            <a:ext cx="3544570" cy="2030095"/>
          </a:xfrm>
          <a:prstGeom prst="rect">
            <a:avLst/>
          </a:prstGeom>
          <a:noFill/>
        </p:spPr>
        <p:txBody>
          <a:bodyPr wrap="square" rtlCol="0" anchor="t">
            <a:spAutoFit/>
          </a:bodyPr>
          <a:lstStyle>
            <a:defPPr>
              <a:defRPr lang="en-US"/>
            </a:defPPr>
            <a:lvl1pPr>
              <a:defRPr sz="1600">
                <a:solidFill>
                  <a:srgbClr val="006FC0"/>
                </a:solidFill>
                <a:latin typeface="+mj-ea"/>
                <a:ea typeface="+mj-ea"/>
              </a:defRPr>
            </a:lvl1pPr>
          </a:lstStyle>
          <a:p>
            <a:pPr lvl="0" algn="l">
              <a:buClrTx/>
              <a:buSzTx/>
              <a:buFontTx/>
            </a:pPr>
            <a:r>
              <a:rPr lang="en-US" altLang="zh-CN" sz="1400" dirty="0">
                <a:solidFill>
                  <a:schemeClr val="tx1"/>
                </a:solidFill>
                <a:latin typeface="Franklin Gothic Medium Cond" panose="020B0606030402020204" pitchFamily="34" charset="0"/>
                <a:ea typeface="微软雅黑" panose="020B0503020204020204" charset="-122"/>
                <a:sym typeface="+mn-ea"/>
              </a:rPr>
              <a:t>With Chinese consumers resorting to more cautious spending, providing a seamless and frictionless customer experience has become an important non-price key differentiator to help attract &amp; retain consumers. (where every touch point - from browsing and researching, channel of purchase, to delivery and customer support - is designed to optimize the customer experience.) </a:t>
            </a:r>
            <a:endParaRPr lang="en-US" altLang="zh-CN" sz="1400" dirty="0">
              <a:solidFill>
                <a:schemeClr val="tx1"/>
              </a:solidFill>
              <a:latin typeface="Franklin Gothic Medium Cond" panose="020B0606030402020204" pitchFamily="34" charset="0"/>
              <a:ea typeface="微软雅黑" panose="020B0503020204020204" charset="-122"/>
              <a:sym typeface="+mn-ea"/>
            </a:endParaRPr>
          </a:p>
          <a:p>
            <a:pPr lvl="0" algn="l">
              <a:buClrTx/>
              <a:buSzTx/>
              <a:buFontTx/>
            </a:pPr>
            <a:endParaRPr lang="en-US" altLang="zh-CN" sz="1400" dirty="0">
              <a:solidFill>
                <a:schemeClr val="tx1"/>
              </a:solidFill>
              <a:latin typeface="Franklin Gothic Medium Cond" panose="020B0606030402020204" pitchFamily="34" charset="0"/>
              <a:ea typeface="微软雅黑" panose="020B0503020204020204" charset="-122"/>
              <a:sym typeface="+mn-ea"/>
            </a:endParaRPr>
          </a:p>
        </p:txBody>
      </p:sp>
      <p:sp>
        <p:nvSpPr>
          <p:cNvPr id="11" name="标题 10"/>
          <p:cNvSpPr>
            <a:spLocks noGrp="1"/>
          </p:cNvSpPr>
          <p:nvPr>
            <p:ph type="title"/>
            <p:custDataLst>
              <p:tags r:id="rId2"/>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Key Marketing Challenges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87158" y="1282511"/>
            <a:ext cx="1328736" cy="2804580"/>
          </a:xfrm>
        </p:spPr>
        <p:txBody>
          <a:bodyPr/>
          <a:lstStyle/>
          <a:p>
            <a:r>
              <a:rPr lang="en-US" altLang="zh-CN" sz="21600" dirty="0">
                <a:latin typeface="Bahnschrift SemiBold Condensed" panose="020B0502040204020203" pitchFamily="34" charset="0"/>
                <a:ea typeface="微软雅黑" panose="020B0503020204020204" charset="-122"/>
              </a:rPr>
              <a:t>2</a:t>
            </a:r>
            <a:endParaRPr lang="en-US" altLang="zh-CN" sz="21600" dirty="0">
              <a:latin typeface="Bahnschrift SemiBold Condensed" panose="020B0502040204020203" pitchFamily="34" charset="0"/>
              <a:ea typeface="微软雅黑" panose="020B0503020204020204" charset="-122"/>
            </a:endParaRPr>
          </a:p>
        </p:txBody>
      </p:sp>
      <p:sp>
        <p:nvSpPr>
          <p:cNvPr id="3" name="标题 2"/>
          <p:cNvSpPr>
            <a:spLocks noGrp="1"/>
          </p:cNvSpPr>
          <p:nvPr>
            <p:ph type="title"/>
          </p:nvPr>
        </p:nvSpPr>
        <p:spPr>
          <a:xfrm>
            <a:off x="3791585" y="2371090"/>
            <a:ext cx="4483100" cy="815975"/>
          </a:xfrm>
        </p:spPr>
        <p:txBody>
          <a:bodyPr/>
          <a:lstStyle/>
          <a:p>
            <a:pPr>
              <a:lnSpc>
                <a:spcPct val="150000"/>
              </a:lnSpc>
            </a:pPr>
            <a:r>
              <a:rPr lang="zh-CN" altLang="en-US" sz="1400" b="1" i="1" spc="120" dirty="0">
                <a:latin typeface="Franklin Gothic Medium" panose="020B0603020102020204" charset="0"/>
                <a:ea typeface="+mn-ea"/>
                <a:cs typeface="+mn-cs"/>
              </a:rPr>
              <a:t>如何打破营销挑战壁垒</a:t>
            </a:r>
            <a:br>
              <a:rPr lang="zh-CN" altLang="en-US" sz="1400" b="1" i="1" spc="120" dirty="0">
                <a:latin typeface="Franklin Gothic Medium" panose="020B0603020102020204" charset="0"/>
                <a:ea typeface="+mn-ea"/>
                <a:cs typeface="+mn-cs"/>
              </a:rPr>
            </a:br>
            <a:r>
              <a:rPr lang="zh-CN" altLang="en-US" b="1" spc="120" dirty="0">
                <a:latin typeface="Franklin Gothic Medium" panose="020B0603020102020204" charset="0"/>
                <a:ea typeface="+mn-ea"/>
                <a:cs typeface="+mn-cs"/>
              </a:rPr>
              <a:t>品牌健康合作关系模型、洞察及建议</a:t>
            </a:r>
            <a:endParaRPr lang="en-US" altLang="zh-CN" b="1" spc="120" dirty="0">
              <a:latin typeface="Franklin Gothic Medium" panose="020B0603020102020204" charset="0"/>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387158" y="1282511"/>
            <a:ext cx="1328736" cy="2804580"/>
          </a:xfrm>
        </p:spPr>
        <p:txBody>
          <a:bodyPr/>
          <a:lstStyle/>
          <a:p>
            <a:r>
              <a:rPr lang="en-US" altLang="zh-CN" sz="21600" dirty="0">
                <a:latin typeface="Bahnschrift SemiBold Condensed" panose="020B0502040204020203" pitchFamily="34" charset="0"/>
                <a:ea typeface="微软雅黑" panose="020B0503020204020204" charset="-122"/>
              </a:rPr>
              <a:t>2</a:t>
            </a:r>
            <a:endParaRPr lang="en-US" altLang="zh-CN" sz="21600" dirty="0">
              <a:latin typeface="Bahnschrift SemiBold Condensed" panose="020B0502040204020203" pitchFamily="34" charset="0"/>
              <a:ea typeface="微软雅黑" panose="020B0503020204020204" charset="-122"/>
            </a:endParaRPr>
          </a:p>
        </p:txBody>
      </p:sp>
      <p:sp>
        <p:nvSpPr>
          <p:cNvPr id="3" name="标题 2"/>
          <p:cNvSpPr>
            <a:spLocks noGrp="1"/>
          </p:cNvSpPr>
          <p:nvPr>
            <p:ph type="title"/>
          </p:nvPr>
        </p:nvSpPr>
        <p:spPr>
          <a:xfrm>
            <a:off x="3791585" y="2371090"/>
            <a:ext cx="4483100" cy="815975"/>
          </a:xfrm>
        </p:spPr>
        <p:txBody>
          <a:bodyPr/>
          <a:lstStyle/>
          <a:p>
            <a:pPr>
              <a:lnSpc>
                <a:spcPct val="100000"/>
              </a:lnSpc>
              <a:spcAft>
                <a:spcPts val="800"/>
              </a:spcAft>
            </a:pPr>
            <a:r>
              <a:rPr lang="en-US" altLang="zh-CN" sz="1400" b="1" spc="120" dirty="0">
                <a:latin typeface="Franklin Gothic Medium Cond" panose="020B0606030402020204" pitchFamily="34" charset="0"/>
                <a:ea typeface="+mn-ea"/>
                <a:cs typeface="+mn-cs"/>
              </a:rPr>
              <a:t>Break Down Barriers to Marketing Challenges</a:t>
            </a:r>
            <a:br>
              <a:rPr lang="zh-CN" altLang="en-US" sz="1400" b="1" spc="120" dirty="0">
                <a:latin typeface="Franklin Gothic Medium Cond" panose="020B0606030402020204" pitchFamily="34" charset="0"/>
                <a:ea typeface="+mn-ea"/>
                <a:cs typeface="+mn-cs"/>
              </a:rPr>
            </a:br>
            <a:r>
              <a:rPr lang="en-US" altLang="zh-CN" sz="1800" dirty="0">
                <a:latin typeface="Franklin Gothic Medium Cond" panose="020B0606030402020204" pitchFamily="34" charset="0"/>
              </a:rPr>
              <a:t>Brand Healthy Partnership Model, Insights and Recommendations</a:t>
            </a:r>
            <a:endParaRPr lang="en-US" altLang="zh-CN" b="1" spc="120" dirty="0">
              <a:latin typeface="Franklin Gothic Medium Cond" panose="020B0606030402020204" pitchFamily="34" charset="0"/>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 name="picture 1130"/>
          <p:cNvPicPr>
            <a:picLocks noChangeAspect="1"/>
          </p:cNvPicPr>
          <p:nvPr/>
        </p:nvPicPr>
        <p:blipFill>
          <a:blip r:embed="rId1"/>
          <a:stretch>
            <a:fillRect/>
          </a:stretch>
        </p:blipFill>
        <p:spPr>
          <a:xfrm rot="21600000">
            <a:off x="4464422" y="915938"/>
            <a:ext cx="3052141" cy="3932819"/>
          </a:xfrm>
          <a:prstGeom prst="rect">
            <a:avLst/>
          </a:prstGeom>
        </p:spPr>
      </p:pic>
      <p:pic>
        <p:nvPicPr>
          <p:cNvPr id="1132" name="picture 1132"/>
          <p:cNvPicPr>
            <a:picLocks noChangeAspect="1"/>
          </p:cNvPicPr>
          <p:nvPr/>
        </p:nvPicPr>
        <p:blipFill>
          <a:blip r:embed="rId2"/>
          <a:stretch>
            <a:fillRect/>
          </a:stretch>
        </p:blipFill>
        <p:spPr>
          <a:xfrm rot="21600000">
            <a:off x="2849378" y="928625"/>
            <a:ext cx="1472872" cy="3920132"/>
          </a:xfrm>
          <a:prstGeom prst="rect">
            <a:avLst/>
          </a:prstGeom>
        </p:spPr>
      </p:pic>
      <p:pic>
        <p:nvPicPr>
          <p:cNvPr id="1134" name="picture 1134"/>
          <p:cNvPicPr>
            <a:picLocks noChangeAspect="1"/>
          </p:cNvPicPr>
          <p:nvPr/>
        </p:nvPicPr>
        <p:blipFill>
          <a:blip r:embed="rId3"/>
          <a:stretch>
            <a:fillRect/>
          </a:stretch>
        </p:blipFill>
        <p:spPr>
          <a:xfrm rot="21600000">
            <a:off x="1247303" y="915938"/>
            <a:ext cx="1460280" cy="3932819"/>
          </a:xfrm>
          <a:prstGeom prst="rect">
            <a:avLst/>
          </a:prstGeom>
        </p:spPr>
      </p:pic>
      <p:sp>
        <p:nvSpPr>
          <p:cNvPr id="1136" name="rect"/>
          <p:cNvSpPr/>
          <p:nvPr/>
        </p:nvSpPr>
        <p:spPr>
          <a:xfrm>
            <a:off x="1245233" y="927111"/>
            <a:ext cx="1465097" cy="392460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1138" name="table 1138"/>
          <p:cNvGraphicFramePr>
            <a:graphicFrameLocks noGrp="1"/>
          </p:cNvGraphicFramePr>
          <p:nvPr/>
        </p:nvGraphicFramePr>
        <p:xfrm>
          <a:off x="1243646" y="925524"/>
          <a:ext cx="1468120" cy="3924300"/>
        </p:xfrm>
        <a:graphic>
          <a:graphicData uri="http://schemas.openxmlformats.org/drawingml/2006/table">
            <a:tbl>
              <a:tblPr/>
              <a:tblGrid>
                <a:gridCol w="1468120"/>
              </a:tblGrid>
              <a:tr h="3924300">
                <a:tc>
                  <a:txBody>
                    <a:bodyPr/>
                    <a:lstStyle/>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marL="370840" algn="l" rtl="0" eaLnBrk="0">
                        <a:lnSpc>
                          <a:spcPct val="82000"/>
                        </a:lnSpc>
                        <a:spcBef>
                          <a:spcPts val="5"/>
                        </a:spcBef>
                      </a:pP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管理能力</a:t>
                      </a:r>
                      <a:endParaRPr lang="en-US" altLang="en-US" sz="1400" dirty="0"/>
                    </a:p>
                    <a:p>
                      <a:pPr marL="372745" algn="l" rtl="0" eaLnBrk="0">
                        <a:lnSpc>
                          <a:spcPts val="1800"/>
                        </a:lnSpc>
                      </a:pPr>
                      <a:r>
                        <a:rPr sz="14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提升加速</a:t>
                      </a:r>
                      <a:endParaRPr lang="en-US" altLang="en-US" sz="1400" dirty="0"/>
                    </a:p>
                    <a:p>
                      <a:pPr algn="l" rtl="0" eaLnBrk="0">
                        <a:lnSpc>
                          <a:spcPct val="123000"/>
                        </a:lnSpc>
                      </a:pPr>
                      <a:endParaRPr lang="en-US" altLang="en-US" sz="1000" dirty="0"/>
                    </a:p>
                    <a:p>
                      <a:pPr algn="l" rtl="0" eaLnBrk="0">
                        <a:lnSpc>
                          <a:spcPct val="124000"/>
                        </a:lnSpc>
                      </a:pPr>
                      <a:endParaRPr lang="en-US" altLang="en-US" sz="1000" dirty="0"/>
                    </a:p>
                    <a:p>
                      <a:pPr marL="118110" algn="l" rtl="0" eaLnBrk="0">
                        <a:lnSpc>
                          <a:spcPct val="120000"/>
                        </a:lnSpc>
                        <a:spcBef>
                          <a:spcPts val="275"/>
                        </a:spcBef>
                      </a:pP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针对企业营销管理的流   </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程和结构提供优化方案，    </a:t>
                      </a: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设置有效机制与工具，提    </a:t>
                      </a: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升决策效率与执行力:</a:t>
                      </a:r>
                      <a:endParaRPr lang="en-US" altLang="en-US" sz="900" dirty="0"/>
                    </a:p>
                    <a:p>
                      <a:pPr algn="l" rtl="0" eaLnBrk="0">
                        <a:lnSpc>
                          <a:spcPct val="129000"/>
                        </a:lnSpc>
                      </a:pPr>
                      <a:endParaRPr lang="en-US" altLang="en-US" sz="1000" dirty="0"/>
                    </a:p>
                    <a:p>
                      <a:pPr marL="100965" algn="l" rtl="0" eaLnBrk="0">
                        <a:lnSpc>
                          <a:spcPct val="110000"/>
                        </a:lnSpc>
                        <a:spcBef>
                          <a:spcPts val="275"/>
                        </a:spcBef>
                      </a:pP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0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管理流程梳理及提升</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8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外部合作体系提升</a:t>
                      </a:r>
                      <a:endParaRPr lang="en-US" altLang="en-US" sz="900" dirty="0"/>
                    </a:p>
                    <a:p>
                      <a:pPr marL="100965" algn="l" rtl="0" eaLnBrk="0">
                        <a:lnSpc>
                          <a:spcPct val="91000"/>
                        </a:lnSpc>
                        <a:spcBef>
                          <a:spcPts val="420"/>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代理商管理机制诊断</a:t>
                      </a:r>
                      <a:endParaRPr lang="en-US" altLang="en-US" sz="900" dirty="0"/>
                    </a:p>
                    <a:p>
                      <a:pPr algn="l" rtl="0" eaLnBrk="0">
                        <a:lnSpc>
                          <a:spcPct val="119000"/>
                        </a:lnSpc>
                      </a:pPr>
                      <a:endParaRPr lang="en-US" altLang="en-US" sz="300" dirty="0"/>
                    </a:p>
                    <a:p>
                      <a:pPr marL="232410" algn="l" rtl="0" eaLnBrk="0">
                        <a:lnSpc>
                          <a:spcPct val="90000"/>
                        </a:lnSpc>
                      </a:pP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及优化</a:t>
                      </a:r>
                      <a:endParaRPr lang="en-US" altLang="en-US" sz="9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sp>
        <p:nvSpPr>
          <p:cNvPr id="1140" name="rect"/>
          <p:cNvSpPr/>
          <p:nvPr/>
        </p:nvSpPr>
        <p:spPr>
          <a:xfrm>
            <a:off x="2847312" y="927111"/>
            <a:ext cx="1465097" cy="392460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1142" name="table 1142"/>
          <p:cNvGraphicFramePr>
            <a:graphicFrameLocks noGrp="1"/>
          </p:cNvGraphicFramePr>
          <p:nvPr/>
        </p:nvGraphicFramePr>
        <p:xfrm>
          <a:off x="2845724" y="925524"/>
          <a:ext cx="1468120" cy="3924300"/>
        </p:xfrm>
        <a:graphic>
          <a:graphicData uri="http://schemas.openxmlformats.org/drawingml/2006/table">
            <a:tbl>
              <a:tblPr/>
              <a:tblGrid>
                <a:gridCol w="1468120"/>
              </a:tblGrid>
              <a:tr h="3924300">
                <a:tc>
                  <a:txBody>
                    <a:bodyPr/>
                    <a:lstStyle/>
                    <a:p>
                      <a:pPr algn="l" rtl="0" eaLnBrk="0">
                        <a:lnSpc>
                          <a:spcPct val="113000"/>
                        </a:lnSpc>
                      </a:pPr>
                      <a:endParaRPr lang="en-US" altLang="en-US" sz="1000" dirty="0"/>
                    </a:p>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8000"/>
                        </a:lnSpc>
                      </a:pPr>
                      <a:endParaRPr lang="en-US" altLang="en-US" sz="100" dirty="0"/>
                    </a:p>
                    <a:p>
                      <a:pPr marL="281305" indent="92710" algn="l" rtl="0" eaLnBrk="0">
                        <a:lnSpc>
                          <a:spcPct val="99000"/>
                        </a:lnSpc>
                      </a:pPr>
                      <a:r>
                        <a:rPr sz="14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营销管理</a:t>
                      </a: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洞察与分析</a:t>
                      </a:r>
                      <a:endParaRPr lang="en-US" altLang="en-US" sz="1400" dirty="0"/>
                    </a:p>
                    <a:p>
                      <a:pPr algn="l" rtl="0" eaLnBrk="0">
                        <a:lnSpc>
                          <a:spcPct val="117000"/>
                        </a:lnSpc>
                      </a:pPr>
                      <a:endParaRPr lang="en-US" altLang="en-US" sz="1000" dirty="0"/>
                    </a:p>
                    <a:p>
                      <a:pPr algn="l" rtl="0" eaLnBrk="0">
                        <a:lnSpc>
                          <a:spcPct val="118000"/>
                        </a:lnSpc>
                      </a:pPr>
                      <a:endParaRPr lang="en-US" altLang="en-US" sz="1000" dirty="0"/>
                    </a:p>
                    <a:p>
                      <a:pPr marL="117475" indent="635" algn="l" rtl="0" eaLnBrk="0">
                        <a:lnSpc>
                          <a:spcPct val="120000"/>
                        </a:lnSpc>
                        <a:spcBef>
                          <a:spcPts val="280"/>
                        </a:spcBef>
                      </a:pPr>
                      <a:r>
                        <a:rPr sz="900" kern="0" spc="-3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深入研究市场数据，为</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企业提供定制化的市场</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洞察报告，助力精准</a:t>
                      </a:r>
                      <a:r>
                        <a:rPr sz="900" kern="0" spc="-3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a:t>
                      </a: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销决策:</a:t>
                      </a:r>
                      <a:endParaRPr lang="en-US" altLang="en-US" sz="900" dirty="0"/>
                    </a:p>
                    <a:p>
                      <a:pPr algn="l" rtl="0" eaLnBrk="0">
                        <a:lnSpc>
                          <a:spcPct val="129000"/>
                        </a:lnSpc>
                      </a:pPr>
                      <a:endParaRPr lang="en-US" altLang="en-US" sz="1000" dirty="0"/>
                    </a:p>
                    <a:p>
                      <a:pPr marL="100965" algn="l" rtl="0" eaLnBrk="0">
                        <a:lnSpc>
                          <a:spcPct val="82000"/>
                        </a:lnSpc>
                        <a:spcBef>
                          <a:spcPts val="275"/>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0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市场营销版图扫描</a:t>
                      </a:r>
                      <a:endParaRPr lang="en-US" altLang="en-US" sz="900" dirty="0"/>
                    </a:p>
                    <a:p>
                      <a:pPr marL="100965" algn="l" rtl="0" eaLnBrk="0">
                        <a:lnSpc>
                          <a:spcPts val="1405"/>
                        </a:lnSpc>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营销管理最佳实践</a:t>
                      </a:r>
                      <a:endParaRPr lang="en-US" altLang="en-US" sz="900" dirty="0"/>
                    </a:p>
                    <a:p>
                      <a:pPr marL="232410" algn="l" rtl="0" eaLnBrk="0">
                        <a:lnSpc>
                          <a:spcPct val="90000"/>
                        </a:lnSpc>
                        <a:spcBef>
                          <a:spcPts val="515"/>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分析</a:t>
                      </a:r>
                      <a:endParaRPr lang="en-US" altLang="en-US" sz="900" dirty="0"/>
                    </a:p>
                    <a:p>
                      <a:pPr algn="l" rtl="0" eaLnBrk="0">
                        <a:lnSpc>
                          <a:spcPct val="118000"/>
                        </a:lnSpc>
                      </a:pPr>
                      <a:endParaRPr lang="en-US" altLang="en-US" sz="300" dirty="0"/>
                    </a:p>
                    <a:p>
                      <a:pPr marL="100965" algn="l" rtl="0" eaLnBrk="0">
                        <a:lnSpc>
                          <a:spcPct val="110000"/>
                        </a:lnSpc>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定制化营销效果评估       ·</a:t>
                      </a:r>
                      <a:r>
                        <a:rPr sz="900" b="1" kern="0" spc="8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定制化消费者研究</a:t>
                      </a:r>
                      <a:endParaRPr lang="en-US" altLang="en-US" sz="9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pic>
        <p:nvPicPr>
          <p:cNvPr id="1144" name="picture 1144"/>
          <p:cNvPicPr>
            <a:picLocks noChangeAspect="1"/>
          </p:cNvPicPr>
          <p:nvPr/>
        </p:nvPicPr>
        <p:blipFill>
          <a:blip r:embed="rId4"/>
          <a:stretch>
            <a:fillRect/>
          </a:stretch>
        </p:blipFill>
        <p:spPr>
          <a:xfrm rot="21600000">
            <a:off x="4449389" y="927111"/>
            <a:ext cx="1465097" cy="3924604"/>
          </a:xfrm>
          <a:prstGeom prst="rect">
            <a:avLst/>
          </a:prstGeom>
        </p:spPr>
      </p:pic>
      <p:graphicFrame>
        <p:nvGraphicFramePr>
          <p:cNvPr id="1146" name="table 1146"/>
          <p:cNvGraphicFramePr>
            <a:graphicFrameLocks noGrp="1"/>
          </p:cNvGraphicFramePr>
          <p:nvPr/>
        </p:nvGraphicFramePr>
        <p:xfrm>
          <a:off x="4447801" y="925524"/>
          <a:ext cx="1468120" cy="3924300"/>
        </p:xfrm>
        <a:graphic>
          <a:graphicData uri="http://schemas.openxmlformats.org/drawingml/2006/table">
            <a:tbl>
              <a:tblPr/>
              <a:tblGrid>
                <a:gridCol w="1468120"/>
              </a:tblGrid>
              <a:tr h="3924300">
                <a:tc>
                  <a:txBody>
                    <a:bodyPr/>
                    <a:lstStyle/>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6000"/>
                        </a:lnSpc>
                      </a:pPr>
                      <a:endParaRPr lang="en-US" altLang="en-US" sz="1000" dirty="0"/>
                    </a:p>
                    <a:p>
                      <a:pPr marL="549275" indent="-268605" algn="l" rtl="0" eaLnBrk="0">
                        <a:lnSpc>
                          <a:spcPct val="99000"/>
                        </a:lnSpc>
                        <a:spcBef>
                          <a:spcPts val="0"/>
                        </a:spcBef>
                      </a:pP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投资回报率      提升</a:t>
                      </a:r>
                      <a:endParaRPr lang="en-US" altLang="en-US" sz="1400" dirty="0"/>
                    </a:p>
                    <a:p>
                      <a:pPr algn="l" rtl="0" eaLnBrk="0">
                        <a:lnSpc>
                          <a:spcPct val="109000"/>
                        </a:lnSpc>
                      </a:pPr>
                      <a:endParaRPr lang="en-US" altLang="en-US" sz="1000" dirty="0"/>
                    </a:p>
                    <a:p>
                      <a:pPr algn="l" rtl="0" eaLnBrk="0">
                        <a:lnSpc>
                          <a:spcPct val="110000"/>
                        </a:lnSpc>
                      </a:pPr>
                      <a:endParaRPr lang="en-US" altLang="en-US" sz="1000" dirty="0"/>
                    </a:p>
                    <a:p>
                      <a:pPr marL="117475" indent="635" algn="l" rtl="0" eaLnBrk="0">
                        <a:lnSpc>
                          <a:spcPct val="120000"/>
                        </a:lnSpc>
                        <a:spcBef>
                          <a:spcPts val="270"/>
                        </a:spcBef>
                      </a:pP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通过精细化营销预算分   </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配和渠道效能分析，帮助    </a:t>
                      </a: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企业提升营销活动的投</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资回报:</a:t>
                      </a:r>
                      <a:endParaRPr lang="en-US" altLang="en-US" sz="900" dirty="0"/>
                    </a:p>
                    <a:p>
                      <a:pPr algn="l" rtl="0" eaLnBrk="0">
                        <a:lnSpc>
                          <a:spcPct val="129000"/>
                        </a:lnSpc>
                      </a:pPr>
                      <a:endParaRPr lang="en-US" altLang="en-US" sz="1000" dirty="0"/>
                    </a:p>
                    <a:p>
                      <a:pPr marL="231775" indent="-130810" algn="l" rtl="0" eaLnBrk="0">
                        <a:lnSpc>
                          <a:spcPct val="110000"/>
                        </a:lnSpc>
                        <a:spcBef>
                          <a:spcPts val="275"/>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0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价格竞争力对标分析       </a:t>
                      </a: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及基准设立</a:t>
                      </a:r>
                      <a:endParaRPr lang="en-US" altLang="en-US" sz="900" dirty="0"/>
                    </a:p>
                    <a:p>
                      <a:pPr marL="100965" algn="l" rtl="0" eaLnBrk="0">
                        <a:lnSpc>
                          <a:spcPct val="110000"/>
                        </a:lnSpc>
                        <a:spcBef>
                          <a:spcPts val="425"/>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费用模型分析及设计       ·</a:t>
                      </a:r>
                      <a:r>
                        <a:rPr sz="900" b="1" kern="0" spc="1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营销付费梳理及价格</a:t>
                      </a:r>
                      <a:endParaRPr lang="en-US" altLang="en-US" sz="900" dirty="0"/>
                    </a:p>
                    <a:p>
                      <a:pPr algn="l" rtl="0" eaLnBrk="0">
                        <a:lnSpc>
                          <a:spcPct val="115000"/>
                        </a:lnSpc>
                      </a:pPr>
                      <a:endParaRPr lang="en-US" altLang="en-US" sz="300" dirty="0"/>
                    </a:p>
                    <a:p>
                      <a:pPr marL="232410" algn="l" rtl="0" eaLnBrk="0">
                        <a:lnSpc>
                          <a:spcPct val="91000"/>
                        </a:lnSpc>
                        <a:spcBef>
                          <a:spcPts val="5"/>
                        </a:spcBef>
                      </a:pP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库建立</a:t>
                      </a:r>
                      <a:endParaRPr lang="en-US" altLang="en-US" sz="9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pic>
        <p:nvPicPr>
          <p:cNvPr id="1148" name="picture 1148"/>
          <p:cNvPicPr>
            <a:picLocks noChangeAspect="1"/>
          </p:cNvPicPr>
          <p:nvPr/>
        </p:nvPicPr>
        <p:blipFill>
          <a:blip r:embed="rId5"/>
          <a:stretch>
            <a:fillRect/>
          </a:stretch>
        </p:blipFill>
        <p:spPr>
          <a:xfrm rot="21600000">
            <a:off x="6076670" y="954938"/>
            <a:ext cx="1414691" cy="1621409"/>
          </a:xfrm>
          <a:prstGeom prst="rect">
            <a:avLst/>
          </a:prstGeom>
        </p:spPr>
      </p:pic>
      <p:graphicFrame>
        <p:nvGraphicFramePr>
          <p:cNvPr id="1150" name="table 1150"/>
          <p:cNvGraphicFramePr>
            <a:graphicFrameLocks noGrp="1"/>
          </p:cNvGraphicFramePr>
          <p:nvPr/>
        </p:nvGraphicFramePr>
        <p:xfrm>
          <a:off x="6049879" y="925524"/>
          <a:ext cx="1468119" cy="3927474"/>
        </p:xfrm>
        <a:graphic>
          <a:graphicData uri="http://schemas.openxmlformats.org/drawingml/2006/table">
            <a:tbl>
              <a:tblPr/>
              <a:tblGrid>
                <a:gridCol w="1468119"/>
              </a:tblGrid>
              <a:tr h="1650364">
                <a:tc>
                  <a:txBody>
                    <a:bodyPr/>
                    <a:lstStyle/>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9000"/>
                        </a:lnSpc>
                      </a:pPr>
                      <a:endParaRPr lang="en-US" altLang="en-US" sz="100" dirty="0"/>
                    </a:p>
                    <a:p>
                      <a:pPr marL="461010" algn="l" rtl="0" eaLnBrk="0">
                        <a:lnSpc>
                          <a:spcPct val="82000"/>
                        </a:lnSpc>
                      </a:pPr>
                      <a:r>
                        <a:rPr sz="14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合规与</a:t>
                      </a:r>
                      <a:endParaRPr lang="en-US" altLang="en-US" sz="1400" dirty="0"/>
                    </a:p>
                    <a:p>
                      <a:pPr marL="368935" algn="l" rtl="0" eaLnBrk="0">
                        <a:lnSpc>
                          <a:spcPts val="1810"/>
                        </a:lnSpc>
                      </a:pP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风险管理</a:t>
                      </a:r>
                      <a:endParaRPr lang="en-US" altLang="en-US" sz="14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a:noFill/>
                    </a:lnB>
                  </a:tcPr>
                </a:tc>
              </a:tr>
              <a:tr h="2277110">
                <a:tc>
                  <a:txBody>
                    <a:bodyPr/>
                    <a:lstStyle/>
                    <a:p>
                      <a:pPr algn="l" rtl="0" eaLnBrk="0">
                        <a:lnSpc>
                          <a:spcPct val="134000"/>
                        </a:lnSpc>
                      </a:pPr>
                      <a:endParaRPr lang="en-US" altLang="en-US" sz="1000" dirty="0"/>
                    </a:p>
                    <a:p>
                      <a:pPr marL="118110" indent="-635" algn="l" rtl="0" eaLnBrk="0">
                        <a:lnSpc>
                          <a:spcPct val="117000"/>
                        </a:lnSpc>
                        <a:spcBef>
                          <a:spcPts val="5"/>
                        </a:spcBef>
                      </a:pPr>
                      <a:r>
                        <a:rPr sz="900"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确保营销活动符合最新</a:t>
                      </a:r>
                      <a:r>
                        <a:rPr sz="900"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的法律法规要求，降低营    销风险：</a:t>
                      </a:r>
                      <a:endParaRPr lang="en-US" altLang="en-US" sz="900" dirty="0"/>
                    </a:p>
                    <a:p>
                      <a:pPr algn="l" rtl="0" eaLnBrk="0">
                        <a:lnSpc>
                          <a:spcPct val="123000"/>
                        </a:lnSpc>
                      </a:pPr>
                      <a:endParaRPr lang="en-US" altLang="en-US" sz="1000" dirty="0"/>
                    </a:p>
                    <a:p>
                      <a:pPr algn="l" rtl="0" eaLnBrk="0">
                        <a:lnSpc>
                          <a:spcPct val="123000"/>
                        </a:lnSpc>
                      </a:pPr>
                      <a:endParaRPr lang="en-US" altLang="en-US" sz="1000" dirty="0"/>
                    </a:p>
                    <a:p>
                      <a:pPr marL="100965" algn="l" rtl="0" eaLnBrk="0">
                        <a:lnSpc>
                          <a:spcPct val="82000"/>
                        </a:lnSpc>
                        <a:spcBef>
                          <a:spcPts val="270"/>
                        </a:spcBef>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9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营销管理合规检查</a:t>
                      </a:r>
                      <a:endParaRPr lang="en-US" altLang="en-US" sz="900" dirty="0"/>
                    </a:p>
                    <a:p>
                      <a:pPr marL="100965" algn="l" rtl="0" eaLnBrk="0">
                        <a:lnSpc>
                          <a:spcPts val="1400"/>
                        </a:lnSpc>
                      </a:pP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1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营销费用合规审计</a:t>
                      </a:r>
                      <a:endParaRPr lang="en-US" altLang="en-US" sz="900" dirty="0"/>
                    </a:p>
                    <a:p>
                      <a:pPr marL="100965" algn="l" rtl="0" eaLnBrk="0">
                        <a:lnSpc>
                          <a:spcPts val="1405"/>
                        </a:lnSpc>
                      </a:pP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a:t>
                      </a:r>
                      <a:r>
                        <a:rPr sz="900" b="1" kern="0" spc="9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a:t>
                      </a:r>
                      <a:r>
                        <a:rPr sz="9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合约条款诊断</a:t>
                      </a:r>
                      <a:endParaRPr lang="en-US" altLang="en-US" sz="9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a:noFill/>
                    </a:lnT>
                    <a:lnB w="3175" cap="flat" cmpd="sng" algn="ctr">
                      <a:solidFill>
                        <a:srgbClr val="D1D3D4"/>
                      </a:solidFill>
                      <a:prstDash val="solid"/>
                      <a:round/>
                      <a:headEnd type="none" w="med" len="med"/>
                      <a:tailEnd type="none" w="med" len="med"/>
                    </a:lnB>
                  </a:tcPr>
                </a:tc>
              </a:tr>
            </a:tbl>
          </a:graphicData>
        </a:graphic>
      </p:graphicFrame>
      <p:pic>
        <p:nvPicPr>
          <p:cNvPr id="1154" name="picture 1154"/>
          <p:cNvPicPr>
            <a:picLocks noChangeAspect="1"/>
          </p:cNvPicPr>
          <p:nvPr/>
        </p:nvPicPr>
        <p:blipFill>
          <a:blip r:embed="rId6"/>
          <a:stretch>
            <a:fillRect/>
          </a:stretch>
        </p:blipFill>
        <p:spPr>
          <a:xfrm rot="21600000">
            <a:off x="2872511" y="954938"/>
            <a:ext cx="1414691" cy="1621409"/>
          </a:xfrm>
          <a:prstGeom prst="rect">
            <a:avLst/>
          </a:prstGeom>
        </p:spPr>
      </p:pic>
      <p:pic>
        <p:nvPicPr>
          <p:cNvPr id="1156" name="picture 1156"/>
          <p:cNvPicPr>
            <a:picLocks noChangeAspect="1"/>
          </p:cNvPicPr>
          <p:nvPr/>
        </p:nvPicPr>
        <p:blipFill>
          <a:blip r:embed="rId7"/>
          <a:stretch>
            <a:fillRect/>
          </a:stretch>
        </p:blipFill>
        <p:spPr>
          <a:xfrm rot="21600000">
            <a:off x="1270431" y="954938"/>
            <a:ext cx="1414691" cy="1621409"/>
          </a:xfrm>
          <a:prstGeom prst="rect">
            <a:avLst/>
          </a:prstGeom>
        </p:spPr>
      </p:pic>
      <p:pic>
        <p:nvPicPr>
          <p:cNvPr id="1158" name="picture 1158"/>
          <p:cNvPicPr>
            <a:picLocks noChangeAspect="1"/>
          </p:cNvPicPr>
          <p:nvPr/>
        </p:nvPicPr>
        <p:blipFill>
          <a:blip r:embed="rId8"/>
          <a:stretch>
            <a:fillRect/>
          </a:stretch>
        </p:blipFill>
        <p:spPr>
          <a:xfrm rot="21600000">
            <a:off x="4932268" y="1217236"/>
            <a:ext cx="503644" cy="504964"/>
          </a:xfrm>
          <a:prstGeom prst="rect">
            <a:avLst/>
          </a:prstGeom>
        </p:spPr>
      </p:pic>
      <p:pic>
        <p:nvPicPr>
          <p:cNvPr id="1168" name="picture 1168"/>
          <p:cNvPicPr>
            <a:picLocks noChangeAspect="1"/>
          </p:cNvPicPr>
          <p:nvPr/>
        </p:nvPicPr>
        <p:blipFill>
          <a:blip r:embed="rId9"/>
          <a:stretch>
            <a:fillRect/>
          </a:stretch>
        </p:blipFill>
        <p:spPr>
          <a:xfrm rot="21600000">
            <a:off x="6559495" y="1225820"/>
            <a:ext cx="442421" cy="503288"/>
          </a:xfrm>
          <a:prstGeom prst="rect">
            <a:avLst/>
          </a:prstGeom>
        </p:spPr>
      </p:pic>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23" name="文本框 22"/>
          <p:cNvSpPr txBox="1"/>
          <p:nvPr/>
        </p:nvSpPr>
        <p:spPr>
          <a:xfrm>
            <a:off x="1183005" y="2012950"/>
            <a:ext cx="1697355" cy="516890"/>
          </a:xfrm>
          <a:prstGeom prst="rect">
            <a:avLst/>
          </a:prstGeom>
          <a:noFill/>
        </p:spPr>
        <p:txBody>
          <a:bodyPr wrap="square" rtlCol="0" anchor="t">
            <a:spAutoFit/>
          </a:bodyPr>
          <a:lstStyle/>
          <a:p>
            <a:pPr marL="549275" indent="-268605" algn="l" rtl="0" eaLnBrk="0">
              <a:lnSpc>
                <a:spcPct val="99000"/>
              </a:lnSpc>
              <a:spcBef>
                <a:spcPts val="0"/>
              </a:spcBef>
            </a:pPr>
            <a:r>
              <a:rPr lang="zh-CN" altLang="en-US" sz="1400" b="1" kern="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sym typeface="+mn-ea"/>
              </a:rPr>
              <a:t>管理能力提升加速</a:t>
            </a:r>
            <a:endParaRPr lang="zh-CN" altLang="en-US" sz="1400" b="1" kern="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sym typeface="+mn-ea"/>
            </a:endParaRPr>
          </a:p>
        </p:txBody>
      </p:sp>
      <p:sp>
        <p:nvSpPr>
          <p:cNvPr id="27" name="文本框 26"/>
          <p:cNvSpPr txBox="1"/>
          <p:nvPr/>
        </p:nvSpPr>
        <p:spPr>
          <a:xfrm>
            <a:off x="2676525" y="1961515"/>
            <a:ext cx="1652905" cy="516890"/>
          </a:xfrm>
          <a:prstGeom prst="rect">
            <a:avLst/>
          </a:prstGeom>
          <a:noFill/>
        </p:spPr>
        <p:txBody>
          <a:bodyPr wrap="square" rtlCol="0" anchor="t">
            <a:spAutoFit/>
          </a:bodyPr>
          <a:lstStyle/>
          <a:p>
            <a:pPr marL="549275" indent="-268605" algn="l" rtl="0" eaLnBrk="0">
              <a:lnSpc>
                <a:spcPct val="99000"/>
              </a:lnSpc>
              <a:spcBef>
                <a:spcPts val="0"/>
              </a:spcBef>
            </a:pPr>
            <a:r>
              <a:rPr lang="zh-CN" sz="1400" b="1" kern="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sym typeface="+mn-ea"/>
              </a:rPr>
              <a:t>营销管理洞察与分析</a:t>
            </a:r>
            <a:endParaRPr lang="zh-CN" sz="1400" b="1" kern="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sym typeface="+mn-ea"/>
            </a:endParaRPr>
          </a:p>
        </p:txBody>
      </p:sp>
      <p:sp>
        <p:nvSpPr>
          <p:cNvPr id="1152" name="textbox 1152"/>
          <p:cNvSpPr/>
          <p:nvPr/>
        </p:nvSpPr>
        <p:spPr>
          <a:xfrm>
            <a:off x="441388" y="245443"/>
            <a:ext cx="4450715" cy="600075"/>
          </a:xfrm>
          <a:prstGeom prst="rect">
            <a:avLst/>
          </a:prstGeom>
        </p:spPr>
        <p:txBody>
          <a:bodyPr vert="horz" wrap="square" lIns="0" tIns="0" rIns="0" bIns="0"/>
          <a:lstStyle/>
          <a:p>
            <a:pPr algn="l" rtl="0" eaLnBrk="0">
              <a:lnSpc>
                <a:spcPct val="93000"/>
              </a:lnSpc>
            </a:pPr>
            <a:endParaRPr lang="en-US" altLang="en-US" sz="100" dirty="0"/>
          </a:p>
          <a:p>
            <a:pPr marL="34290" algn="l" rtl="0" eaLnBrk="0">
              <a:lnSpc>
                <a:spcPct val="81000"/>
              </a:lnSpc>
            </a:pPr>
            <a:r>
              <a:rPr sz="3000" kern="0" spc="-20" dirty="0">
                <a:solidFill>
                  <a:srgbClr val="007DC3">
                    <a:alpha val="100000"/>
                  </a:srgbClr>
                </a:solidFill>
                <a:latin typeface="Franklin Gothic Medium" panose="020B0603020102020204"/>
                <a:ea typeface="Franklin Gothic Medium" panose="020B0603020102020204"/>
                <a:cs typeface="Franklin Gothic Medium" panose="020B0603020102020204"/>
              </a:rPr>
              <a:t>R3</a:t>
            </a:r>
            <a:r>
              <a:rPr sz="2600" b="1" kern="0" spc="-2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胜三市场营销领域解决方案</a:t>
            </a:r>
            <a:endParaRPr lang="en-US" altLang="en-US" sz="2600" dirty="0"/>
          </a:p>
          <a:p>
            <a:pPr marL="12700" algn="l" rtl="0" eaLnBrk="0">
              <a:lnSpc>
                <a:spcPct val="91000"/>
              </a:lnSpc>
              <a:spcBef>
                <a:spcPts val="175"/>
              </a:spcBef>
            </a:pPr>
            <a:r>
              <a:rPr sz="13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帮助市场主驱动健康的营销管理</a:t>
            </a:r>
            <a:endParaRPr lang="en-US" altLang="en-US" sz="13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 name="picture 1130"/>
          <p:cNvPicPr>
            <a:picLocks noChangeAspect="1"/>
          </p:cNvPicPr>
          <p:nvPr/>
        </p:nvPicPr>
        <p:blipFill>
          <a:blip r:embed="rId1"/>
          <a:stretch>
            <a:fillRect/>
          </a:stretch>
        </p:blipFill>
        <p:spPr>
          <a:xfrm rot="21600000">
            <a:off x="4464422" y="915938"/>
            <a:ext cx="3052141" cy="3932819"/>
          </a:xfrm>
          <a:prstGeom prst="rect">
            <a:avLst/>
          </a:prstGeom>
        </p:spPr>
      </p:pic>
      <p:pic>
        <p:nvPicPr>
          <p:cNvPr id="1132" name="picture 1132"/>
          <p:cNvPicPr>
            <a:picLocks noChangeAspect="1"/>
          </p:cNvPicPr>
          <p:nvPr/>
        </p:nvPicPr>
        <p:blipFill>
          <a:blip r:embed="rId2"/>
          <a:stretch>
            <a:fillRect/>
          </a:stretch>
        </p:blipFill>
        <p:spPr>
          <a:xfrm rot="21600000">
            <a:off x="2849378" y="928625"/>
            <a:ext cx="1472872" cy="3920132"/>
          </a:xfrm>
          <a:prstGeom prst="rect">
            <a:avLst/>
          </a:prstGeom>
        </p:spPr>
      </p:pic>
      <p:pic>
        <p:nvPicPr>
          <p:cNvPr id="1134" name="picture 1134"/>
          <p:cNvPicPr>
            <a:picLocks noChangeAspect="1"/>
          </p:cNvPicPr>
          <p:nvPr/>
        </p:nvPicPr>
        <p:blipFill>
          <a:blip r:embed="rId3"/>
          <a:stretch>
            <a:fillRect/>
          </a:stretch>
        </p:blipFill>
        <p:spPr>
          <a:xfrm rot="21600000">
            <a:off x="1247303" y="915938"/>
            <a:ext cx="1460280" cy="3932819"/>
          </a:xfrm>
          <a:prstGeom prst="rect">
            <a:avLst/>
          </a:prstGeom>
        </p:spPr>
      </p:pic>
      <p:sp>
        <p:nvSpPr>
          <p:cNvPr id="1136" name="rect"/>
          <p:cNvSpPr/>
          <p:nvPr/>
        </p:nvSpPr>
        <p:spPr>
          <a:xfrm>
            <a:off x="1245233" y="927111"/>
            <a:ext cx="1465097" cy="392460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1138" name="table 1138"/>
          <p:cNvGraphicFramePr>
            <a:graphicFrameLocks noGrp="1"/>
          </p:cNvGraphicFramePr>
          <p:nvPr/>
        </p:nvGraphicFramePr>
        <p:xfrm>
          <a:off x="1243646" y="925524"/>
          <a:ext cx="1468120" cy="3924300"/>
        </p:xfrm>
        <a:graphic>
          <a:graphicData uri="http://schemas.openxmlformats.org/drawingml/2006/table">
            <a:tbl>
              <a:tblPr/>
              <a:tblGrid>
                <a:gridCol w="1468120"/>
              </a:tblGrid>
              <a:tr h="3924300">
                <a:tc>
                  <a:txBody>
                    <a:bodyPr/>
                    <a:lstStyle/>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marL="370840" algn="l" rtl="0" eaLnBrk="0">
                        <a:lnSpc>
                          <a:spcPct val="82000"/>
                        </a:lnSpc>
                        <a:spcBef>
                          <a:spcPts val="5"/>
                        </a:spcBef>
                      </a:pP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管理能力</a:t>
                      </a:r>
                      <a:endParaRPr lang="en-US" altLang="en-US" sz="1400" dirty="0"/>
                    </a:p>
                    <a:p>
                      <a:pPr marL="372745" algn="l" rtl="0" eaLnBrk="0">
                        <a:lnSpc>
                          <a:spcPts val="1800"/>
                        </a:lnSpc>
                      </a:pPr>
                      <a:r>
                        <a:rPr sz="14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提升加速</a:t>
                      </a:r>
                      <a:endParaRPr lang="en-US" altLang="en-US" sz="1400" dirty="0"/>
                    </a:p>
                    <a:p>
                      <a:pPr algn="l" rtl="0" eaLnBrk="0">
                        <a:lnSpc>
                          <a:spcPct val="123000"/>
                        </a:lnSpc>
                      </a:pPr>
                      <a:endParaRPr lang="en-US" altLang="en-US" sz="1000" dirty="0"/>
                    </a:p>
                    <a:p>
                      <a:pPr marL="107950" algn="l"/>
                      <a:endParaRPr lang="en-US" altLang="zh-CN" sz="800" b="0" i="0" dirty="0">
                        <a:solidFill>
                          <a:schemeClr val="tx1"/>
                        </a:solidFill>
                        <a:effectLst/>
                        <a:latin typeface="+mn-lt"/>
                      </a:endParaRPr>
                    </a:p>
                    <a:p>
                      <a:pPr marL="144145" algn="l"/>
                      <a:r>
                        <a:rPr lang="en-US" altLang="zh-CN" sz="800" b="0" i="0" dirty="0">
                          <a:solidFill>
                            <a:srgbClr val="0070C0"/>
                          </a:solidFill>
                          <a:effectLst/>
                          <a:latin typeface="+mn-lt"/>
                        </a:rPr>
                        <a:t>Optimization solutions for enterprise marketing management process and structure, establishing effective mechanisms and tools to enhance decision-making efficiency and execution:</a:t>
                      </a:r>
                      <a:endParaRPr lang="en-US" altLang="zh-CN" sz="800" b="0" i="0" dirty="0">
                        <a:solidFill>
                          <a:srgbClr val="0070C0"/>
                        </a:solidFill>
                        <a:effectLst/>
                        <a:latin typeface="+mn-lt"/>
                      </a:endParaRPr>
                    </a:p>
                    <a:p>
                      <a:pPr marL="107950" algn="l"/>
                      <a:endParaRPr lang="en-US" altLang="en-US" sz="700" dirty="0">
                        <a:solidFill>
                          <a:srgbClr val="0070C0"/>
                        </a:solidFill>
                        <a:latin typeface="+mn-lt"/>
                      </a:endParaRPr>
                    </a:p>
                    <a:p>
                      <a:pPr marL="279400" indent="-171450" algn="l">
                        <a:buFont typeface="Arial" panose="020B0604020202020204" pitchFamily="34" charset="0"/>
                        <a:buChar char="•"/>
                      </a:pPr>
                      <a:r>
                        <a:rPr lang="en-US" altLang="zh-CN" sz="800" b="0" i="0" dirty="0">
                          <a:solidFill>
                            <a:srgbClr val="0070C0"/>
                          </a:solidFill>
                          <a:effectLst/>
                          <a:latin typeface="+mj-lt"/>
                        </a:rPr>
                        <a:t>Management Process Analysis and Enhancement</a:t>
                      </a:r>
                      <a:endParaRPr lang="en-US" altLang="zh-CN" sz="800" b="0" i="0" dirty="0">
                        <a:solidFill>
                          <a:srgbClr val="0070C0"/>
                        </a:solidFill>
                        <a:effectLst/>
                        <a:latin typeface="+mj-lt"/>
                      </a:endParaRPr>
                    </a:p>
                    <a:p>
                      <a:pPr marL="279400" indent="-171450" algn="l">
                        <a:buFont typeface="Arial" panose="020B0604020202020204" pitchFamily="34" charset="0"/>
                        <a:buChar char="•"/>
                      </a:pPr>
                      <a:r>
                        <a:rPr lang="en-US" altLang="zh-CN" sz="800" b="0" i="0" dirty="0">
                          <a:solidFill>
                            <a:srgbClr val="0070C0"/>
                          </a:solidFill>
                          <a:effectLst/>
                          <a:latin typeface="+mj-lt"/>
                        </a:rPr>
                        <a:t>Elevating External Partnership System </a:t>
                      </a:r>
                      <a:endParaRPr lang="en-US" altLang="zh-CN" sz="800" b="0" i="0" dirty="0">
                        <a:solidFill>
                          <a:srgbClr val="0070C0"/>
                        </a:solidFill>
                        <a:effectLst/>
                        <a:latin typeface="+mj-lt"/>
                      </a:endParaRPr>
                    </a:p>
                    <a:p>
                      <a:pPr marL="279400" indent="-171450" algn="l">
                        <a:buFont typeface="Arial" panose="020B0604020202020204" pitchFamily="34" charset="0"/>
                        <a:buChar char="•"/>
                      </a:pPr>
                      <a:r>
                        <a:rPr lang="en-US" altLang="zh-CN" sz="800" dirty="0">
                          <a:solidFill>
                            <a:srgbClr val="0070C0"/>
                          </a:solidFill>
                          <a:effectLst/>
                          <a:latin typeface="+mj-lt"/>
                          <a:sym typeface="+mn-ea"/>
                        </a:rPr>
                        <a:t>Agency Management Mechanism </a:t>
                      </a:r>
                      <a:r>
                        <a:rPr lang="en-US" altLang="zh-CN" sz="800" b="0" i="0" dirty="0">
                          <a:solidFill>
                            <a:srgbClr val="0070C0"/>
                          </a:solidFill>
                          <a:effectLst/>
                          <a:latin typeface="+mj-lt"/>
                        </a:rPr>
                        <a:t>Diagnoses and Optimization </a:t>
                      </a:r>
                      <a:endParaRPr lang="en-US" altLang="zh-CN" sz="800" b="0" i="0" dirty="0">
                        <a:solidFill>
                          <a:srgbClr val="0070C0"/>
                        </a:solidFill>
                        <a:effectLst/>
                        <a:latin typeface="+mj-lt"/>
                      </a:endParaRPr>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sp>
        <p:nvSpPr>
          <p:cNvPr id="1140" name="rect"/>
          <p:cNvSpPr/>
          <p:nvPr/>
        </p:nvSpPr>
        <p:spPr>
          <a:xfrm>
            <a:off x="2847312" y="927111"/>
            <a:ext cx="1465097" cy="3924604"/>
          </a:xfrm>
          <a:prstGeom prst="rect">
            <a:avLst/>
          </a:prstGeom>
          <a:solidFill>
            <a:srgbClr val="FFFFFF">
              <a:alpha val="100000"/>
            </a:srgbClr>
          </a:solidFill>
          <a:ln cap="flat">
            <a:noFill/>
            <a:prstDash val="solid"/>
            <a:miter lim="0"/>
          </a:ln>
        </p:spPr>
        <p:txBody>
          <a:bodyPr rtlCol="0"/>
          <a:lstStyle/>
          <a:p>
            <a:pPr algn="ctr"/>
            <a:endParaRPr lang="zh-CN" altLang="en-US"/>
          </a:p>
        </p:txBody>
      </p:sp>
      <p:graphicFrame>
        <p:nvGraphicFramePr>
          <p:cNvPr id="1142" name="table 1142"/>
          <p:cNvGraphicFramePr>
            <a:graphicFrameLocks noGrp="1"/>
          </p:cNvGraphicFramePr>
          <p:nvPr/>
        </p:nvGraphicFramePr>
        <p:xfrm>
          <a:off x="2845724" y="925524"/>
          <a:ext cx="1476526" cy="3924300"/>
        </p:xfrm>
        <a:graphic>
          <a:graphicData uri="http://schemas.openxmlformats.org/drawingml/2006/table">
            <a:tbl>
              <a:tblPr/>
              <a:tblGrid>
                <a:gridCol w="1476526"/>
              </a:tblGrid>
              <a:tr h="3924300">
                <a:tc>
                  <a:txBody>
                    <a:bodyPr/>
                    <a:lstStyle/>
                    <a:p>
                      <a:pPr algn="l" rtl="0" eaLnBrk="0">
                        <a:lnSpc>
                          <a:spcPct val="113000"/>
                        </a:lnSpc>
                      </a:pPr>
                      <a:endParaRPr lang="en-US" altLang="en-US" sz="1000" dirty="0"/>
                    </a:p>
                    <a:p>
                      <a:pPr algn="l" rtl="0" eaLnBrk="0">
                        <a:lnSpc>
                          <a:spcPct val="113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114000"/>
                        </a:lnSpc>
                      </a:pPr>
                      <a:endParaRPr lang="en-US" altLang="en-US" sz="1000" dirty="0"/>
                    </a:p>
                    <a:p>
                      <a:pPr algn="l" rtl="0" eaLnBrk="0">
                        <a:lnSpc>
                          <a:spcPct val="8000"/>
                        </a:lnSpc>
                      </a:pPr>
                      <a:endParaRPr lang="en-US" altLang="en-US" sz="100" dirty="0"/>
                    </a:p>
                    <a:p>
                      <a:pPr marL="281305" indent="92710" algn="l" rtl="0" eaLnBrk="0">
                        <a:lnSpc>
                          <a:spcPct val="99000"/>
                        </a:lnSpc>
                      </a:pPr>
                      <a:r>
                        <a:rPr sz="1400" b="1"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营销管理</a:t>
                      </a:r>
                      <a:r>
                        <a:rPr sz="1400" b="1" kern="0" spc="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rPr>
                        <a:t>        洞察与分析</a:t>
                      </a:r>
                      <a:endParaRPr lang="en-US" altLang="en-US" sz="1400" dirty="0"/>
                    </a:p>
                    <a:p>
                      <a:pPr algn="l" rtl="0" eaLnBrk="0">
                        <a:lnSpc>
                          <a:spcPct val="117000"/>
                        </a:lnSpc>
                      </a:pPr>
                      <a:endParaRPr lang="en-US" altLang="en-US" sz="1000" dirty="0"/>
                    </a:p>
                    <a:p>
                      <a:pPr algn="l" rtl="0" eaLnBrk="0">
                        <a:lnSpc>
                          <a:spcPct val="118000"/>
                        </a:lnSpc>
                      </a:pPr>
                      <a:endParaRPr lang="en-US" altLang="en-US" sz="800" dirty="0"/>
                    </a:p>
                    <a:p>
                      <a:pPr marL="144145" indent="635" algn="l" defTabSz="914400" rtl="0" eaLnBrk="1" latinLnBrk="0" hangingPunct="1">
                        <a:lnSpc>
                          <a:spcPct val="100000"/>
                        </a:lnSpc>
                        <a:spcBef>
                          <a:spcPts val="0"/>
                        </a:spcBef>
                      </a:pPr>
                      <a:r>
                        <a:rPr lang="en-US" altLang="zh-CN" sz="800" b="0" i="0" kern="1200" dirty="0">
                          <a:solidFill>
                            <a:srgbClr val="0070C0"/>
                          </a:solidFill>
                          <a:effectLst/>
                          <a:latin typeface="+mn-lt"/>
                          <a:ea typeface="+mn-ea"/>
                          <a:cs typeface="+mn-cs"/>
                        </a:rPr>
                        <a:t>Deep dive into market data to provide customized market insight reports for enterprises, empowering precise marketing decisions:</a:t>
                      </a:r>
                      <a:endParaRPr lang="en-US" altLang="zh-CN" sz="800" b="0" i="0" kern="1200" dirty="0">
                        <a:solidFill>
                          <a:srgbClr val="0070C0"/>
                        </a:solidFill>
                        <a:effectLst/>
                        <a:latin typeface="+mn-lt"/>
                        <a:ea typeface="+mn-ea"/>
                        <a:cs typeface="+mn-cs"/>
                      </a:endParaRPr>
                    </a:p>
                    <a:p>
                      <a:pPr marL="107950" indent="635" algn="l" defTabSz="914400" rtl="0" eaLnBrk="1" latinLnBrk="0" hangingPunct="1">
                        <a:lnSpc>
                          <a:spcPct val="100000"/>
                        </a:lnSpc>
                        <a:spcBef>
                          <a:spcPts val="0"/>
                        </a:spcBef>
                      </a:pPr>
                      <a:endParaRPr lang="en-US" altLang="en-US" sz="800" b="0" i="0" kern="1200" dirty="0">
                        <a:solidFill>
                          <a:srgbClr val="0070C0"/>
                        </a:solidFill>
                        <a:effectLst/>
                        <a:latin typeface="+mn-lt"/>
                        <a:ea typeface="+mn-ea"/>
                        <a:cs typeface="+mn-cs"/>
                      </a:endParaRPr>
                    </a:p>
                    <a:p>
                      <a:pPr marL="107950" indent="635" algn="l" defTabSz="914400" rtl="0" eaLnBrk="1" latinLnBrk="0" hangingPunct="1">
                        <a:lnSpc>
                          <a:spcPct val="100000"/>
                        </a:lnSpc>
                        <a:spcBef>
                          <a:spcPts val="0"/>
                        </a:spcBef>
                      </a:pPr>
                      <a:endParaRPr lang="en-US" altLang="en-US" sz="1050" b="0" i="0" kern="1200" dirty="0">
                        <a:solidFill>
                          <a:srgbClr val="0070C0"/>
                        </a:solidFill>
                        <a:effectLst/>
                        <a:latin typeface="+mn-lt"/>
                        <a:ea typeface="+mn-ea"/>
                        <a:cs typeface="+mn-cs"/>
                      </a:endParaRPr>
                    </a:p>
                    <a:p>
                      <a:pPr marL="107950" indent="635" algn="l" defTabSz="914400" rtl="0" eaLnBrk="1" latinLnBrk="0" hangingPunct="1">
                        <a:lnSpc>
                          <a:spcPct val="100000"/>
                        </a:lnSpc>
                        <a:spcBef>
                          <a:spcPts val="0"/>
                        </a:spcBef>
                      </a:pPr>
                      <a:endParaRPr lang="en-US" altLang="en-US" sz="900" b="0" i="0" kern="1200" dirty="0">
                        <a:solidFill>
                          <a:srgbClr val="0070C0"/>
                        </a:solidFill>
                        <a:effectLst/>
                        <a:latin typeface="+mn-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Market landscape scanning</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Analysis of best practices in marketing management</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Customized marketing ROI/efficiency assessment</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Customized consumer research</a:t>
                      </a:r>
                      <a:endParaRPr lang="en-US" altLang="zh-CN" sz="800" b="0" i="0" kern="1200" dirty="0">
                        <a:solidFill>
                          <a:srgbClr val="0070C0"/>
                        </a:solidFill>
                        <a:effectLst/>
                        <a:latin typeface="+mj-lt"/>
                        <a:ea typeface="+mn-ea"/>
                        <a:cs typeface="+mn-cs"/>
                      </a:endParaRPr>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pic>
        <p:nvPicPr>
          <p:cNvPr id="1144" name="picture 1144"/>
          <p:cNvPicPr>
            <a:picLocks noChangeAspect="1"/>
          </p:cNvPicPr>
          <p:nvPr/>
        </p:nvPicPr>
        <p:blipFill>
          <a:blip r:embed="rId4"/>
          <a:stretch>
            <a:fillRect/>
          </a:stretch>
        </p:blipFill>
        <p:spPr>
          <a:xfrm rot="21600000">
            <a:off x="4449389" y="927111"/>
            <a:ext cx="1465097" cy="3924604"/>
          </a:xfrm>
          <a:prstGeom prst="rect">
            <a:avLst/>
          </a:prstGeom>
        </p:spPr>
      </p:pic>
      <p:graphicFrame>
        <p:nvGraphicFramePr>
          <p:cNvPr id="1146" name="table 1146"/>
          <p:cNvGraphicFramePr>
            <a:graphicFrameLocks noGrp="1"/>
          </p:cNvGraphicFramePr>
          <p:nvPr/>
        </p:nvGraphicFramePr>
        <p:xfrm>
          <a:off x="4447801" y="925524"/>
          <a:ext cx="1468120" cy="3924300"/>
        </p:xfrm>
        <a:graphic>
          <a:graphicData uri="http://schemas.openxmlformats.org/drawingml/2006/table">
            <a:tbl>
              <a:tblPr/>
              <a:tblGrid>
                <a:gridCol w="1468120"/>
              </a:tblGrid>
              <a:tr h="3924300">
                <a:tc>
                  <a:txBody>
                    <a:bodyPr/>
                    <a:lstStyle/>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5000"/>
                        </a:lnSpc>
                      </a:pPr>
                      <a:endParaRPr lang="en-US" altLang="en-US" sz="1000" dirty="0"/>
                    </a:p>
                    <a:p>
                      <a:pPr algn="l" rtl="0" eaLnBrk="0">
                        <a:lnSpc>
                          <a:spcPct val="116000"/>
                        </a:lnSpc>
                      </a:pPr>
                      <a:endParaRPr lang="en-US" altLang="en-US" sz="1000" dirty="0"/>
                    </a:p>
                    <a:p>
                      <a:pPr marL="117475" indent="635" algn="l" rtl="0" eaLnBrk="0">
                        <a:lnSpc>
                          <a:spcPct val="120000"/>
                        </a:lnSpc>
                        <a:spcBef>
                          <a:spcPts val="270"/>
                        </a:spcBef>
                      </a:pPr>
                      <a:endParaRPr lang="en-US"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endParaRPr>
                    </a:p>
                    <a:p>
                      <a:pPr marL="117475" indent="635" algn="l" rtl="0" eaLnBrk="0">
                        <a:lnSpc>
                          <a:spcPct val="120000"/>
                        </a:lnSpc>
                        <a:spcBef>
                          <a:spcPts val="270"/>
                        </a:spcBef>
                      </a:pPr>
                      <a:endParaRPr lang="en-US"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endParaRPr>
                    </a:p>
                    <a:p>
                      <a:pPr marL="117475" indent="635" algn="l" rtl="0" eaLnBrk="0">
                        <a:lnSpc>
                          <a:spcPct val="120000"/>
                        </a:lnSpc>
                        <a:spcBef>
                          <a:spcPts val="270"/>
                        </a:spcBef>
                      </a:pPr>
                      <a:endParaRPr lang="en-US" sz="9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endParaRPr>
                    </a:p>
                    <a:p>
                      <a:pPr marL="117475" indent="635" algn="l" rtl="0" eaLnBrk="0">
                        <a:lnSpc>
                          <a:spcPct val="120000"/>
                        </a:lnSpc>
                        <a:spcBef>
                          <a:spcPts val="270"/>
                        </a:spcBef>
                      </a:pPr>
                      <a:endParaRPr lang="en-US" sz="400" kern="0" spc="10" dirty="0">
                        <a:solidFill>
                          <a:srgbClr val="007DC3">
                            <a:alpha val="100000"/>
                          </a:srgbClr>
                        </a:solidFill>
                        <a:latin typeface="Microsoft YaHei UI" panose="020B0503020204020204" charset="-122"/>
                        <a:ea typeface="Microsoft YaHei UI" panose="020B0503020204020204" charset="-122"/>
                        <a:cs typeface="Microsoft YaHei UI" panose="020B0503020204020204" charset="-122"/>
                      </a:endParaRPr>
                    </a:p>
                    <a:p>
                      <a:pPr marL="144145" indent="635" algn="l" defTabSz="914400" rtl="0" eaLnBrk="1" latinLnBrk="0" hangingPunct="1">
                        <a:lnSpc>
                          <a:spcPct val="100000"/>
                        </a:lnSpc>
                        <a:spcBef>
                          <a:spcPts val="0"/>
                        </a:spcBef>
                      </a:pPr>
                      <a:r>
                        <a:rPr lang="en-US" altLang="zh-CN" sz="800" b="0" i="0" kern="1200" dirty="0">
                          <a:solidFill>
                            <a:srgbClr val="0070C0"/>
                          </a:solidFill>
                          <a:effectLst/>
                          <a:latin typeface="+mn-lt"/>
                          <a:ea typeface="+mn-ea"/>
                          <a:cs typeface="+mn-cs"/>
                        </a:rPr>
                        <a:t>By refining marketing budget allocation and channel efficiency analysis, we help business enhance the return on investment of their marketing campaigns:</a:t>
                      </a:r>
                      <a:endParaRPr lang="en-US" altLang="zh-CN" sz="800" b="0" i="0" kern="1200" dirty="0">
                        <a:solidFill>
                          <a:srgbClr val="0070C0"/>
                        </a:solidFill>
                        <a:effectLst/>
                        <a:latin typeface="+mn-lt"/>
                        <a:ea typeface="+mn-ea"/>
                        <a:cs typeface="+mn-cs"/>
                      </a:endParaRPr>
                    </a:p>
                    <a:p>
                      <a:pPr algn="l" rtl="0" eaLnBrk="0">
                        <a:lnSpc>
                          <a:spcPct val="129000"/>
                        </a:lnSpc>
                      </a:pPr>
                      <a:endParaRPr lang="en-US" altLang="en-US" sz="1400" dirty="0"/>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Price benchmarking and baseline setting</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Cost model analysis and design</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Marketing expenditures analysis and price pool establishment</a:t>
                      </a:r>
                      <a:endParaRPr lang="en-US" altLang="zh-CN" sz="800" b="0" i="0" kern="1200" dirty="0">
                        <a:solidFill>
                          <a:srgbClr val="0070C0"/>
                        </a:solidFill>
                        <a:effectLst/>
                        <a:latin typeface="+mj-lt"/>
                        <a:ea typeface="+mn-ea"/>
                        <a:cs typeface="+mn-cs"/>
                      </a:endParaRPr>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w="3175" cap="flat" cmpd="sng" algn="ctr">
                      <a:solidFill>
                        <a:srgbClr val="D1D3D4"/>
                      </a:solidFill>
                      <a:prstDash val="solid"/>
                      <a:round/>
                      <a:headEnd type="none" w="med" len="med"/>
                      <a:tailEnd type="none" w="med" len="med"/>
                    </a:lnB>
                  </a:tcPr>
                </a:tc>
              </a:tr>
            </a:tbl>
          </a:graphicData>
        </a:graphic>
      </p:graphicFrame>
      <p:pic>
        <p:nvPicPr>
          <p:cNvPr id="1148" name="picture 1148"/>
          <p:cNvPicPr>
            <a:picLocks noChangeAspect="1"/>
          </p:cNvPicPr>
          <p:nvPr/>
        </p:nvPicPr>
        <p:blipFill>
          <a:blip r:embed="rId5"/>
          <a:stretch>
            <a:fillRect/>
          </a:stretch>
        </p:blipFill>
        <p:spPr>
          <a:xfrm rot="21600000">
            <a:off x="6076670" y="954938"/>
            <a:ext cx="1414691" cy="1621409"/>
          </a:xfrm>
          <a:prstGeom prst="rect">
            <a:avLst/>
          </a:prstGeom>
        </p:spPr>
      </p:pic>
      <p:graphicFrame>
        <p:nvGraphicFramePr>
          <p:cNvPr id="1150" name="table 1150"/>
          <p:cNvGraphicFramePr>
            <a:graphicFrameLocks noGrp="1"/>
          </p:cNvGraphicFramePr>
          <p:nvPr/>
        </p:nvGraphicFramePr>
        <p:xfrm>
          <a:off x="6049879" y="925524"/>
          <a:ext cx="1468119" cy="3927474"/>
        </p:xfrm>
        <a:graphic>
          <a:graphicData uri="http://schemas.openxmlformats.org/drawingml/2006/table">
            <a:tbl>
              <a:tblPr/>
              <a:tblGrid>
                <a:gridCol w="1468119"/>
              </a:tblGrid>
              <a:tr h="1650364">
                <a:tc>
                  <a:txBody>
                    <a:bodyPr/>
                    <a:lstStyle/>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117000"/>
                        </a:lnSpc>
                      </a:pPr>
                      <a:endParaRPr lang="en-US" altLang="en-US" sz="1000" dirty="0"/>
                    </a:p>
                    <a:p>
                      <a:pPr algn="l" rtl="0" eaLnBrk="0">
                        <a:lnSpc>
                          <a:spcPct val="9000"/>
                        </a:lnSpc>
                      </a:pPr>
                      <a:endParaRPr lang="en-US" altLang="en-US" sz="100" dirty="0"/>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w="3175" cap="flat" cmpd="sng" algn="ctr">
                      <a:solidFill>
                        <a:srgbClr val="D1D3D4"/>
                      </a:solidFill>
                      <a:prstDash val="solid"/>
                      <a:round/>
                      <a:headEnd type="none" w="med" len="med"/>
                      <a:tailEnd type="none" w="med" len="med"/>
                    </a:lnT>
                    <a:lnB>
                      <a:noFill/>
                    </a:lnB>
                  </a:tcPr>
                </a:tc>
              </a:tr>
              <a:tr h="2277110">
                <a:tc>
                  <a:txBody>
                    <a:bodyPr/>
                    <a:lstStyle/>
                    <a:p>
                      <a:pPr algn="l" rtl="0" eaLnBrk="0">
                        <a:lnSpc>
                          <a:spcPct val="134000"/>
                        </a:lnSpc>
                      </a:pPr>
                      <a:endParaRPr lang="en-US" altLang="en-US" sz="1000" dirty="0"/>
                    </a:p>
                    <a:p>
                      <a:pPr marL="144145" indent="635" algn="l" defTabSz="914400" rtl="0" eaLnBrk="1" latinLnBrk="0" hangingPunct="1">
                        <a:lnSpc>
                          <a:spcPct val="100000"/>
                        </a:lnSpc>
                        <a:spcBef>
                          <a:spcPts val="0"/>
                        </a:spcBef>
                      </a:pPr>
                      <a:r>
                        <a:rPr lang="en-US" altLang="zh-CN" sz="800" b="0" i="0" kern="1200" dirty="0">
                          <a:solidFill>
                            <a:srgbClr val="0070C0"/>
                          </a:solidFill>
                          <a:effectLst/>
                          <a:latin typeface="+mn-lt"/>
                          <a:ea typeface="+mn-ea"/>
                          <a:cs typeface="+mn-cs"/>
                        </a:rPr>
                        <a:t>Ensure marketing activities comply with the latest legal and regulatory requirements, reducing marketing risks:</a:t>
                      </a:r>
                      <a:endParaRPr lang="en-US" altLang="zh-CN" sz="800" b="0" i="0" kern="1200" dirty="0">
                        <a:solidFill>
                          <a:srgbClr val="0070C0"/>
                        </a:solidFill>
                        <a:effectLst/>
                        <a:latin typeface="+mn-lt"/>
                        <a:ea typeface="+mn-ea"/>
                        <a:cs typeface="+mn-cs"/>
                      </a:endParaRPr>
                    </a:p>
                    <a:p>
                      <a:pPr algn="l" rtl="0" eaLnBrk="0">
                        <a:lnSpc>
                          <a:spcPct val="123000"/>
                        </a:lnSpc>
                      </a:pPr>
                      <a:endParaRPr lang="en-US" altLang="en-US" sz="1000" dirty="0"/>
                    </a:p>
                    <a:p>
                      <a:pPr algn="l" rtl="0" eaLnBrk="0">
                        <a:lnSpc>
                          <a:spcPct val="123000"/>
                        </a:lnSpc>
                      </a:pPr>
                      <a:endParaRPr lang="en-US" altLang="en-US" sz="1200" dirty="0"/>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Marketing management compliance checks</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Marketing expenses compliance audits</a:t>
                      </a:r>
                      <a:endParaRPr lang="en-US" altLang="zh-CN" sz="800" b="0" i="0" kern="1200" dirty="0">
                        <a:solidFill>
                          <a:srgbClr val="0070C0"/>
                        </a:solidFill>
                        <a:effectLst/>
                        <a:latin typeface="+mj-lt"/>
                        <a:ea typeface="+mn-ea"/>
                        <a:cs typeface="+mn-cs"/>
                      </a:endParaRPr>
                    </a:p>
                    <a:p>
                      <a:pPr marL="279400" indent="-171450" algn="l" defTabSz="914400" rtl="0" eaLnBrk="1" latinLnBrk="0" hangingPunct="1">
                        <a:buFont typeface="Arial" panose="020B0604020202020204" pitchFamily="34" charset="0"/>
                        <a:buChar char="•"/>
                      </a:pPr>
                      <a:r>
                        <a:rPr lang="en-US" altLang="zh-CN" sz="800" b="0" i="0" kern="1200" dirty="0">
                          <a:solidFill>
                            <a:srgbClr val="0070C0"/>
                          </a:solidFill>
                          <a:effectLst/>
                          <a:latin typeface="+mj-lt"/>
                          <a:ea typeface="+mn-ea"/>
                          <a:cs typeface="+mn-cs"/>
                        </a:rPr>
                        <a:t>Contract terms diagnostics</a:t>
                      </a:r>
                      <a:endParaRPr lang="en-US" altLang="zh-CN" sz="800" b="0" i="0" kern="1200" dirty="0">
                        <a:solidFill>
                          <a:srgbClr val="0070C0"/>
                        </a:solidFill>
                        <a:effectLst/>
                        <a:latin typeface="+mj-lt"/>
                        <a:ea typeface="+mn-ea"/>
                        <a:cs typeface="+mn-cs"/>
                      </a:endParaRPr>
                    </a:p>
                  </a:txBody>
                  <a:tcPr marL="0" marR="0" marT="0" marB="0">
                    <a:lnL w="3175" cap="flat" cmpd="sng" algn="ctr">
                      <a:solidFill>
                        <a:srgbClr val="D1D3D4"/>
                      </a:solidFill>
                      <a:prstDash val="solid"/>
                      <a:round/>
                      <a:headEnd type="none" w="med" len="med"/>
                      <a:tailEnd type="none" w="med" len="med"/>
                    </a:lnL>
                    <a:lnR w="3175" cap="flat" cmpd="sng" algn="ctr">
                      <a:solidFill>
                        <a:srgbClr val="D1D3D4"/>
                      </a:solidFill>
                      <a:prstDash val="solid"/>
                      <a:round/>
                      <a:headEnd type="none" w="med" len="med"/>
                      <a:tailEnd type="none" w="med" len="med"/>
                    </a:lnR>
                    <a:lnT>
                      <a:noFill/>
                    </a:lnT>
                    <a:lnB w="3175" cap="flat" cmpd="sng" algn="ctr">
                      <a:solidFill>
                        <a:srgbClr val="D1D3D4"/>
                      </a:solidFill>
                      <a:prstDash val="solid"/>
                      <a:round/>
                      <a:headEnd type="none" w="med" len="med"/>
                      <a:tailEnd type="none" w="med" len="med"/>
                    </a:lnB>
                  </a:tcPr>
                </a:tc>
              </a:tr>
            </a:tbl>
          </a:graphicData>
        </a:graphic>
      </p:graphicFrame>
      <p:pic>
        <p:nvPicPr>
          <p:cNvPr id="1154" name="picture 1154"/>
          <p:cNvPicPr>
            <a:picLocks noChangeAspect="1"/>
          </p:cNvPicPr>
          <p:nvPr/>
        </p:nvPicPr>
        <p:blipFill>
          <a:blip r:embed="rId6"/>
          <a:stretch>
            <a:fillRect/>
          </a:stretch>
        </p:blipFill>
        <p:spPr>
          <a:xfrm rot="21600000">
            <a:off x="2872511" y="954938"/>
            <a:ext cx="1414691" cy="1621409"/>
          </a:xfrm>
          <a:prstGeom prst="rect">
            <a:avLst/>
          </a:prstGeom>
        </p:spPr>
      </p:pic>
      <p:pic>
        <p:nvPicPr>
          <p:cNvPr id="1156" name="picture 1156"/>
          <p:cNvPicPr>
            <a:picLocks noChangeAspect="1"/>
          </p:cNvPicPr>
          <p:nvPr/>
        </p:nvPicPr>
        <p:blipFill>
          <a:blip r:embed="rId7"/>
          <a:stretch>
            <a:fillRect/>
          </a:stretch>
        </p:blipFill>
        <p:spPr>
          <a:xfrm rot="21600000">
            <a:off x="1270431" y="954938"/>
            <a:ext cx="1414691" cy="1621409"/>
          </a:xfrm>
          <a:prstGeom prst="rect">
            <a:avLst/>
          </a:prstGeom>
        </p:spPr>
      </p:pic>
      <p:pic>
        <p:nvPicPr>
          <p:cNvPr id="1158" name="picture 1158"/>
          <p:cNvPicPr>
            <a:picLocks noChangeAspect="1"/>
          </p:cNvPicPr>
          <p:nvPr/>
        </p:nvPicPr>
        <p:blipFill>
          <a:blip r:embed="rId8"/>
          <a:stretch>
            <a:fillRect/>
          </a:stretch>
        </p:blipFill>
        <p:spPr>
          <a:xfrm rot="21600000">
            <a:off x="4932268" y="1217236"/>
            <a:ext cx="503644" cy="504964"/>
          </a:xfrm>
          <a:prstGeom prst="rect">
            <a:avLst/>
          </a:prstGeom>
        </p:spPr>
      </p:pic>
      <p:pic>
        <p:nvPicPr>
          <p:cNvPr id="1168" name="picture 1168"/>
          <p:cNvPicPr>
            <a:picLocks noChangeAspect="1"/>
          </p:cNvPicPr>
          <p:nvPr/>
        </p:nvPicPr>
        <p:blipFill>
          <a:blip r:embed="rId9"/>
          <a:stretch>
            <a:fillRect/>
          </a:stretch>
        </p:blipFill>
        <p:spPr>
          <a:xfrm rot="21600000">
            <a:off x="6559495" y="1225820"/>
            <a:ext cx="442421" cy="503288"/>
          </a:xfrm>
          <a:prstGeom prst="rect">
            <a:avLst/>
          </a:prstGeom>
        </p:spPr>
      </p:pic>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23" name="文本框 22"/>
          <p:cNvSpPr txBox="1"/>
          <p:nvPr/>
        </p:nvSpPr>
        <p:spPr>
          <a:xfrm>
            <a:off x="1155099" y="1850320"/>
            <a:ext cx="1697355" cy="600164"/>
          </a:xfrm>
          <a:prstGeom prst="rect">
            <a:avLst/>
          </a:prstGeom>
          <a:noFill/>
        </p:spPr>
        <p:txBody>
          <a:bodyPr wrap="square" rtlCol="0" anchor="t">
            <a:spAutoFit/>
          </a:bodyPr>
          <a:lstStyle/>
          <a:p>
            <a:pPr algn="ctr" rtl="0" eaLnBrk="0">
              <a:spcBef>
                <a:spcPts val="0"/>
              </a:spcBef>
            </a:pPr>
            <a:r>
              <a:rPr lang="en-US" altLang="zh-CN" sz="1100" b="0" i="0" dirty="0">
                <a:solidFill>
                  <a:srgbClr val="0070C0"/>
                </a:solidFill>
                <a:effectLst/>
                <a:latin typeface="+mj-lt"/>
              </a:rPr>
              <a:t>Management</a:t>
            </a:r>
            <a:endParaRPr lang="en-US" altLang="zh-CN" sz="1100" b="0" i="0" dirty="0">
              <a:solidFill>
                <a:srgbClr val="0070C0"/>
              </a:solidFill>
              <a:effectLst/>
              <a:latin typeface="+mj-lt"/>
            </a:endParaRPr>
          </a:p>
          <a:p>
            <a:pPr algn="ctr" rtl="0" eaLnBrk="0">
              <a:spcBef>
                <a:spcPts val="0"/>
              </a:spcBef>
            </a:pPr>
            <a:r>
              <a:rPr lang="en-US" altLang="zh-CN" sz="1100" b="0" i="0" dirty="0">
                <a:solidFill>
                  <a:srgbClr val="0070C0"/>
                </a:solidFill>
                <a:effectLst/>
                <a:latin typeface="+mj-lt"/>
              </a:rPr>
              <a:t>Capabilities</a:t>
            </a:r>
            <a:endParaRPr lang="en-US" altLang="zh-CN" sz="1100" b="0" i="0" dirty="0">
              <a:solidFill>
                <a:srgbClr val="0070C0"/>
              </a:solidFill>
              <a:effectLst/>
              <a:latin typeface="+mj-lt"/>
            </a:endParaRPr>
          </a:p>
          <a:p>
            <a:pPr algn="ctr" rtl="0" eaLnBrk="0">
              <a:spcBef>
                <a:spcPts val="0"/>
              </a:spcBef>
            </a:pPr>
            <a:r>
              <a:rPr lang="en-US" altLang="zh-CN" sz="1100" b="0" i="0" dirty="0">
                <a:solidFill>
                  <a:srgbClr val="0070C0"/>
                </a:solidFill>
                <a:effectLst/>
                <a:latin typeface="+mj-lt"/>
              </a:rPr>
              <a:t>Acceleration</a:t>
            </a:r>
            <a:endParaRPr lang="zh-CN" altLang="en-US" sz="2400" b="1" kern="0" dirty="0">
              <a:solidFill>
                <a:srgbClr val="0070C0"/>
              </a:solidFill>
              <a:latin typeface="+mj-lt"/>
              <a:ea typeface="Microsoft YaHei UI" panose="020B0503020204020204" charset="-122"/>
              <a:cs typeface="Microsoft YaHei UI" panose="020B0503020204020204" charset="-122"/>
              <a:sym typeface="+mn-ea"/>
            </a:endParaRPr>
          </a:p>
        </p:txBody>
      </p:sp>
      <p:sp>
        <p:nvSpPr>
          <p:cNvPr id="27" name="文本框 26"/>
          <p:cNvSpPr txBox="1"/>
          <p:nvPr/>
        </p:nvSpPr>
        <p:spPr>
          <a:xfrm>
            <a:off x="2788173" y="1850320"/>
            <a:ext cx="1652905" cy="595163"/>
          </a:xfrm>
          <a:prstGeom prst="rect">
            <a:avLst/>
          </a:prstGeom>
          <a:noFill/>
        </p:spPr>
        <p:txBody>
          <a:bodyPr wrap="square" rtlCol="0" anchor="t">
            <a:spAutoFit/>
          </a:bodyPr>
          <a:lstStyle/>
          <a:p>
            <a:pPr indent="-268605" algn="ctr" eaLnBrk="0">
              <a:lnSpc>
                <a:spcPct val="99000"/>
              </a:lnSpc>
            </a:pPr>
            <a:r>
              <a:rPr lang="en-US" altLang="zh-CN" sz="1100" dirty="0">
                <a:solidFill>
                  <a:srgbClr val="0070C0"/>
                </a:solidFill>
                <a:latin typeface="+mj-lt"/>
              </a:rPr>
              <a:t>Marketing </a:t>
            </a:r>
            <a:endParaRPr lang="en-US" altLang="zh-CN" sz="1100" dirty="0">
              <a:solidFill>
                <a:srgbClr val="0070C0"/>
              </a:solidFill>
              <a:latin typeface="+mj-lt"/>
            </a:endParaRPr>
          </a:p>
          <a:p>
            <a:pPr indent="-268605" algn="ctr" eaLnBrk="0">
              <a:lnSpc>
                <a:spcPct val="99000"/>
              </a:lnSpc>
            </a:pPr>
            <a:r>
              <a:rPr lang="en-US" altLang="zh-CN" sz="1100" dirty="0">
                <a:solidFill>
                  <a:srgbClr val="0070C0"/>
                </a:solidFill>
                <a:latin typeface="+mj-lt"/>
              </a:rPr>
              <a:t>Management Insights and Analysis </a:t>
            </a:r>
            <a:endParaRPr lang="zh-CN" altLang="en-US" sz="1100" dirty="0">
              <a:solidFill>
                <a:srgbClr val="0070C0"/>
              </a:solidFill>
              <a:latin typeface="+mj-lt"/>
              <a:sym typeface="+mn-ea"/>
            </a:endParaRPr>
          </a:p>
        </p:txBody>
      </p:sp>
      <p:sp>
        <p:nvSpPr>
          <p:cNvPr id="3" name="标题 10"/>
          <p:cNvSpPr>
            <a:spLocks noGrp="1"/>
          </p:cNvSpPr>
          <p:nvPr>
            <p:ph type="title"/>
            <p:custDataLst>
              <p:tags r:id="rId10"/>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R3’s Marketing Solution</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for Markers to Drive Healthy Marketing Management</a:t>
            </a:r>
            <a:endParaRPr lang="en-US" altLang="zh-CN" sz="1400" dirty="0">
              <a:latin typeface="Franklin Gothic Medium Cond" panose="020B0606030402020204" pitchFamily="34" charset="0"/>
              <a:ea typeface="微软雅黑" panose="020B0503020204020204" charset="-122"/>
            </a:endParaRPr>
          </a:p>
        </p:txBody>
      </p:sp>
      <p:sp>
        <p:nvSpPr>
          <p:cNvPr id="4" name="文本框 3"/>
          <p:cNvSpPr txBox="1"/>
          <p:nvPr/>
        </p:nvSpPr>
        <p:spPr>
          <a:xfrm>
            <a:off x="4481496" y="1850320"/>
            <a:ext cx="1474843" cy="595163"/>
          </a:xfrm>
          <a:prstGeom prst="rect">
            <a:avLst/>
          </a:prstGeom>
          <a:noFill/>
        </p:spPr>
        <p:txBody>
          <a:bodyPr wrap="square" rtlCol="0" anchor="t">
            <a:spAutoFit/>
          </a:bodyPr>
          <a:lstStyle/>
          <a:p>
            <a:pPr indent="-268605" algn="ctr" eaLnBrk="0">
              <a:lnSpc>
                <a:spcPct val="99000"/>
              </a:lnSpc>
              <a:spcBef>
                <a:spcPts val="0"/>
              </a:spcBef>
            </a:pPr>
            <a:r>
              <a:rPr lang="en-US" altLang="zh-CN" sz="1100" dirty="0">
                <a:solidFill>
                  <a:srgbClr val="0070C0"/>
                </a:solidFill>
                <a:latin typeface="+mj-lt"/>
              </a:rPr>
              <a:t>Return on </a:t>
            </a:r>
            <a:endParaRPr lang="en-US" altLang="zh-CN" sz="1100" dirty="0">
              <a:solidFill>
                <a:srgbClr val="0070C0"/>
              </a:solidFill>
              <a:latin typeface="+mj-lt"/>
            </a:endParaRPr>
          </a:p>
          <a:p>
            <a:pPr indent="-268605" algn="ctr" eaLnBrk="0">
              <a:lnSpc>
                <a:spcPct val="99000"/>
              </a:lnSpc>
              <a:spcBef>
                <a:spcPts val="0"/>
              </a:spcBef>
            </a:pPr>
            <a:r>
              <a:rPr lang="en-US" altLang="zh-CN" sz="1100" dirty="0">
                <a:solidFill>
                  <a:srgbClr val="0070C0"/>
                </a:solidFill>
                <a:latin typeface="+mj-lt"/>
              </a:rPr>
              <a:t>Investment </a:t>
            </a:r>
            <a:endParaRPr lang="en-US" altLang="zh-CN" sz="1100" dirty="0">
              <a:solidFill>
                <a:srgbClr val="0070C0"/>
              </a:solidFill>
              <a:latin typeface="+mj-lt"/>
            </a:endParaRPr>
          </a:p>
          <a:p>
            <a:pPr indent="-268605" algn="ctr" eaLnBrk="0">
              <a:lnSpc>
                <a:spcPct val="99000"/>
              </a:lnSpc>
              <a:spcBef>
                <a:spcPts val="0"/>
              </a:spcBef>
            </a:pPr>
            <a:r>
              <a:rPr lang="en-US" altLang="zh-CN" sz="1100" dirty="0">
                <a:solidFill>
                  <a:srgbClr val="0070C0"/>
                </a:solidFill>
                <a:latin typeface="+mj-lt"/>
              </a:rPr>
              <a:t>Boost</a:t>
            </a:r>
            <a:endParaRPr lang="en-US" altLang="en-US" sz="1100" dirty="0">
              <a:solidFill>
                <a:srgbClr val="0070C0"/>
              </a:solidFill>
              <a:latin typeface="+mj-lt"/>
            </a:endParaRPr>
          </a:p>
        </p:txBody>
      </p:sp>
      <p:sp>
        <p:nvSpPr>
          <p:cNvPr id="5" name="文本框 4"/>
          <p:cNvSpPr txBox="1"/>
          <p:nvPr/>
        </p:nvSpPr>
        <p:spPr>
          <a:xfrm>
            <a:off x="6043155" y="1850320"/>
            <a:ext cx="1474843" cy="595163"/>
          </a:xfrm>
          <a:prstGeom prst="rect">
            <a:avLst/>
          </a:prstGeom>
          <a:noFill/>
        </p:spPr>
        <p:txBody>
          <a:bodyPr wrap="square" rtlCol="0" anchor="t">
            <a:spAutoFit/>
          </a:bodyPr>
          <a:lstStyle/>
          <a:p>
            <a:pPr indent="-268605" algn="ctr" eaLnBrk="0">
              <a:lnSpc>
                <a:spcPct val="99000"/>
              </a:lnSpc>
            </a:pPr>
            <a:r>
              <a:rPr lang="en-US" altLang="zh-CN" sz="1100" dirty="0">
                <a:solidFill>
                  <a:srgbClr val="0070C0"/>
                </a:solidFill>
                <a:latin typeface="+mj-lt"/>
              </a:rPr>
              <a:t>Compliance </a:t>
            </a:r>
            <a:endParaRPr lang="en-US" altLang="zh-CN" sz="1100" dirty="0">
              <a:solidFill>
                <a:srgbClr val="0070C0"/>
              </a:solidFill>
              <a:latin typeface="+mj-lt"/>
            </a:endParaRPr>
          </a:p>
          <a:p>
            <a:pPr indent="-268605" algn="ctr" eaLnBrk="0">
              <a:lnSpc>
                <a:spcPct val="99000"/>
              </a:lnSpc>
            </a:pPr>
            <a:r>
              <a:rPr lang="en-US" altLang="zh-CN" sz="1100" dirty="0">
                <a:solidFill>
                  <a:srgbClr val="0070C0"/>
                </a:solidFill>
                <a:latin typeface="+mj-lt"/>
              </a:rPr>
              <a:t>and Risk Management</a:t>
            </a:r>
            <a:endParaRPr lang="en-US" altLang="en-US" sz="1100" dirty="0">
              <a:solidFill>
                <a:srgbClr val="0070C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4" name="文本框 3"/>
          <p:cNvSpPr txBox="1"/>
          <p:nvPr/>
        </p:nvSpPr>
        <p:spPr>
          <a:xfrm>
            <a:off x="350520" y="1115695"/>
            <a:ext cx="8194040" cy="1558925"/>
          </a:xfrm>
          <a:prstGeom prst="rect">
            <a:avLst/>
          </a:prstGeom>
          <a:noFill/>
        </p:spPr>
        <p:txBody>
          <a:bodyPr wrap="square" rtlCol="0" anchor="t">
            <a:noAutofit/>
          </a:bodyPr>
          <a:lstStyle/>
          <a:p>
            <a:r>
              <a:rPr lang="en-US" altLang="zh-CN" sz="1200" dirty="0">
                <a:latin typeface="Franklin Gothic Medium" panose="020B0603020102020204" charset="0"/>
                <a:ea typeface="微软雅黑" panose="020B0503020204020204" charset="-122"/>
                <a:cs typeface="Franklin Gothic Medium" panose="020B0603020102020204" charset="0"/>
                <a:sym typeface="+mn-ea"/>
              </a:rPr>
              <a:t>中国经济的正常化。</a:t>
            </a:r>
            <a:endParaRPr lang="en-US" altLang="zh-CN" sz="1200" dirty="0">
              <a:latin typeface="Franklin Gothic Medium" panose="020B0603020102020204" charset="0"/>
              <a:ea typeface="微软雅黑" panose="020B0503020204020204" charset="-122"/>
              <a:cs typeface="Franklin Gothic Medium" panose="020B0603020102020204" charset="0"/>
              <a:sym typeface="+mn-ea"/>
            </a:endParaRPr>
          </a:p>
          <a:p>
            <a:endParaRPr lang="en-US" altLang="zh-CN" sz="1200" dirty="0">
              <a:latin typeface="Franklin Gothic Medium" panose="020B0603020102020204" charset="0"/>
              <a:ea typeface="微软雅黑" panose="020B0503020204020204" charset="-122"/>
              <a:cs typeface="Franklin Gothic Medium" panose="020B0603020102020204" charset="0"/>
              <a:sym typeface="+mn-ea"/>
            </a:endParaRPr>
          </a:p>
          <a:p>
            <a:pPr marL="171450" indent="-171450">
              <a:lnSpc>
                <a:spcPct val="150000"/>
              </a:lnSpc>
              <a:buFont typeface="Arial" panose="020B0604020202020204" pitchFamily="34" charset="0"/>
              <a:buChar char="•"/>
            </a:pPr>
            <a:r>
              <a:rPr lang="en-US" altLang="zh-CN" sz="1000" dirty="0">
                <a:latin typeface="Franklin Gothic Medium" panose="020B0603020102020204" charset="0"/>
                <a:ea typeface="微软雅黑" panose="020B0503020204020204" charset="-122"/>
                <a:cs typeface="Franklin Gothic Medium" panose="020B0603020102020204" charset="0"/>
                <a:sym typeface="+mn-ea"/>
              </a:rPr>
              <a:t>从宏观经济角度看，中国经济呈现出积极的复苏势头。然而，居高不下的失业率和停滞不前的 CPI </a:t>
            </a:r>
            <a:r>
              <a:rPr lang="zh-CN" altLang="en-US" sz="1000" dirty="0">
                <a:latin typeface="Franklin Gothic Medium" panose="020B0603020102020204" charset="0"/>
                <a:ea typeface="微软雅黑" panose="020B0503020204020204" charset="-122"/>
                <a:cs typeface="Franklin Gothic Medium" panose="020B0603020102020204" charset="0"/>
                <a:sym typeface="+mn-ea"/>
              </a:rPr>
              <a:t>仍</a:t>
            </a:r>
            <a:r>
              <a:rPr lang="en-US" altLang="zh-CN" sz="1000" dirty="0">
                <a:latin typeface="Franklin Gothic Medium" panose="020B0603020102020204" charset="0"/>
                <a:ea typeface="微软雅黑" panose="020B0503020204020204" charset="-122"/>
                <a:cs typeface="Franklin Gothic Medium" panose="020B0603020102020204" charset="0"/>
                <a:sym typeface="+mn-ea"/>
              </a:rPr>
              <a:t>会进一步削弱消费者的信心。 </a:t>
            </a:r>
            <a:endParaRPr lang="en-US" altLang="zh-CN" sz="1000" dirty="0">
              <a:latin typeface="Franklin Gothic Medium" panose="020B0603020102020204" charset="0"/>
              <a:ea typeface="微软雅黑" panose="020B0503020204020204" charset="-122"/>
              <a:cs typeface="Franklin Gothic Medium" panose="020B0603020102020204" charset="0"/>
              <a:sym typeface="+mn-ea"/>
            </a:endParaRPr>
          </a:p>
          <a:p>
            <a:pPr marL="171450" indent="-171450">
              <a:lnSpc>
                <a:spcPct val="150000"/>
              </a:lnSpc>
              <a:buFont typeface="Arial" panose="020B0604020202020204" pitchFamily="34" charset="0"/>
              <a:buChar char="•"/>
            </a:pPr>
            <a:r>
              <a:rPr lang="en-US" altLang="zh-CN" sz="1000" dirty="0">
                <a:latin typeface="Franklin Gothic Medium" panose="020B0603020102020204" charset="0"/>
                <a:ea typeface="微软雅黑" panose="020B0503020204020204" charset="-122"/>
                <a:cs typeface="Franklin Gothic Medium" panose="020B0603020102020204" charset="0"/>
                <a:sym typeface="+mn-ea"/>
              </a:rPr>
              <a:t>中国零售市场逐步复苏，主要由餐饮服务、奢侈品和服装食品带动。</a:t>
            </a:r>
            <a:endParaRPr lang="en-US" altLang="zh-CN" sz="1000" dirty="0">
              <a:latin typeface="Franklin Gothic Medium" panose="020B0603020102020204" charset="0"/>
              <a:ea typeface="微软雅黑" panose="020B0503020204020204" charset="-122"/>
              <a:cs typeface="Franklin Gothic Medium" panose="020B0603020102020204" charset="0"/>
              <a:sym typeface="+mn-ea"/>
            </a:endParaRPr>
          </a:p>
          <a:p>
            <a:pPr marL="171450" indent="-171450">
              <a:lnSpc>
                <a:spcPct val="150000"/>
              </a:lnSpc>
              <a:buFont typeface="Arial" panose="020B0604020202020204" pitchFamily="34" charset="0"/>
              <a:buChar char="•"/>
            </a:pPr>
            <a:r>
              <a:rPr lang="en-US" altLang="zh-CN" sz="1000" dirty="0">
                <a:latin typeface="Franklin Gothic Medium" panose="020B0603020102020204" charset="0"/>
                <a:ea typeface="微软雅黑" panose="020B0503020204020204" charset="-122"/>
                <a:cs typeface="Franklin Gothic Medium" panose="020B0603020102020204" charset="0"/>
                <a:sym typeface="+mn-ea"/>
              </a:rPr>
              <a:t>经济前景不明朗带动理性消费行为。考虑到当前的经济环境，消费者正在减少非必要支出。</a:t>
            </a:r>
            <a:endParaRPr lang="en-US" altLang="zh-CN" sz="1000" dirty="0">
              <a:latin typeface="Franklin Gothic Medium" panose="020B0603020102020204" charset="0"/>
              <a:ea typeface="微软雅黑" panose="020B0503020204020204" charset="-122"/>
              <a:cs typeface="Franklin Gothic Medium" panose="020B0603020102020204" charset="0"/>
              <a:sym typeface="+mn-ea"/>
            </a:endParaRPr>
          </a:p>
          <a:p>
            <a:pPr indent="0">
              <a:buNone/>
            </a:pPr>
            <a:endParaRPr lang="en-US" altLang="zh-CN" sz="1200" i="1" dirty="0">
              <a:latin typeface="Franklin Gothic Medium Cond" panose="020B0606030402020204" pitchFamily="34" charset="0"/>
              <a:ea typeface="微软雅黑" panose="020B0503020204020204" charset="-122"/>
              <a:sym typeface="+mn-ea"/>
            </a:endParaRPr>
          </a:p>
          <a:p>
            <a:endParaRPr lang="en-US" altLang="zh-CN" sz="1200" u="sng"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en-US" altLang="zh-CN" sz="1200" u="sng" dirty="0">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不断变化的市场形势.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市场概况</a:t>
            </a:r>
            <a:endParaRPr lang="en-US" altLang="zh-CN" sz="1400" dirty="0">
              <a:latin typeface="Franklin Gothic Medium Cond" panose="020B0606030402020204" pitchFamily="34" charset="0"/>
              <a:ea typeface="微软雅黑" panose="020B0503020204020204" charset="-122"/>
            </a:endParaRPr>
          </a:p>
        </p:txBody>
      </p:sp>
      <p:sp>
        <p:nvSpPr>
          <p:cNvPr id="2" name="文本框 1"/>
          <p:cNvSpPr txBox="1"/>
          <p:nvPr>
            <p:custDataLst>
              <p:tags r:id="rId2"/>
            </p:custDataLst>
          </p:nvPr>
        </p:nvSpPr>
        <p:spPr>
          <a:xfrm>
            <a:off x="472440" y="4562475"/>
            <a:ext cx="8199120" cy="275590"/>
          </a:xfrm>
          <a:prstGeom prst="rect">
            <a:avLst/>
          </a:prstGeom>
          <a:noFill/>
        </p:spPr>
        <p:txBody>
          <a:bodyPr wrap="square" rtlCol="0">
            <a:spAutoFit/>
          </a:bodyPr>
          <a:lstStyle/>
          <a:p>
            <a:pPr indent="0" algn="l">
              <a:lnSpc>
                <a:spcPct val="100000"/>
              </a:lnSpc>
              <a:buNone/>
            </a:pPr>
            <a:r>
              <a:rPr lang="en-US" altLang="zh-CN" sz="600" i="1" dirty="0">
                <a:ea typeface="微软雅黑" panose="020B0503020204020204" charset="-122"/>
                <a:cs typeface="+mn-lt"/>
                <a:sym typeface="+mn-ea"/>
              </a:rPr>
              <a:t>数据参考 </a:t>
            </a:r>
            <a:r>
              <a:rPr lang="zh-CN" altLang="en-US" sz="600" i="1" dirty="0">
                <a:ea typeface="微软雅黑" panose="020B0503020204020204" charset="-122"/>
                <a:cs typeface="+mn-lt"/>
                <a:sym typeface="+mn-ea"/>
              </a:rPr>
              <a:t>（见附件）</a:t>
            </a:r>
            <a:r>
              <a:rPr lang="en-US" altLang="zh-CN" sz="600" i="1" dirty="0">
                <a:ea typeface="微软雅黑" panose="020B0503020204020204" charset="-122"/>
                <a:cs typeface="+mn-lt"/>
                <a:sym typeface="+mn-ea"/>
              </a:rPr>
              <a:t>： </a:t>
            </a:r>
            <a:endParaRPr lang="en-US" altLang="zh-CN" sz="600" i="1" dirty="0">
              <a:ea typeface="微软雅黑" panose="020B0503020204020204" charset="-122"/>
              <a:cs typeface="+mn-lt"/>
              <a:sym typeface="+mn-ea"/>
            </a:endParaRPr>
          </a:p>
          <a:p>
            <a:pPr indent="0" algn="l">
              <a:lnSpc>
                <a:spcPct val="100000"/>
              </a:lnSpc>
              <a:buNone/>
            </a:pPr>
            <a:r>
              <a:rPr lang="en-US" altLang="zh-CN" sz="600" i="1" dirty="0">
                <a:ea typeface="微软雅黑" panose="020B0503020204020204" charset="-122"/>
                <a:cs typeface="+mn-lt"/>
                <a:sym typeface="+mn-ea"/>
              </a:rPr>
              <a:t>中国国家统计局 </a:t>
            </a:r>
            <a:endParaRPr lang="en-US" altLang="zh-CN" sz="600" i="1" dirty="0">
              <a:ea typeface="微软雅黑" panose="020B0503020204020204" charset="-122"/>
              <a:cs typeface="+mn-lt"/>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5"/>
          <p:cNvSpPr/>
          <p:nvPr/>
        </p:nvSpPr>
        <p:spPr>
          <a:xfrm rot="16200000">
            <a:off x="2860675" y="-1430655"/>
            <a:ext cx="3649345" cy="8754110"/>
          </a:xfrm>
          <a:prstGeom prst="roundRect">
            <a:avLst>
              <a:gd name="adj" fmla="val 3878"/>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vert="horz" wrap="square" rtlCol="0" anchor="t">
            <a:noAutofit/>
          </a:bodyPr>
          <a:lstStyle/>
          <a:p>
            <a:pPr lvl="0" algn="l">
              <a:buClrTx/>
              <a:buSzTx/>
              <a:buFontTx/>
            </a:pPr>
            <a:r>
              <a:rPr lang="en-US" altLang="zh-CN" dirty="0">
                <a:latin typeface="Franklin Gothic Medium Cond" panose="020B0606030402020204" pitchFamily="34" charset="0"/>
                <a:ea typeface="微软雅黑" panose="020B0503020204020204" charset="-122"/>
                <a:sym typeface="+mn-ea"/>
              </a:rPr>
              <a:t>营销环境的复杂性，造就了如今品牌合作关系</a:t>
            </a:r>
            <a:r>
              <a:rPr lang="zh-CN" altLang="en-US" dirty="0">
                <a:latin typeface="Franklin Gothic Medium Cond" panose="020B0606030402020204" pitchFamily="34" charset="0"/>
                <a:ea typeface="微软雅黑" panose="020B0503020204020204" charset="-122"/>
                <a:sym typeface="+mn-ea"/>
              </a:rPr>
              <a:t>的</a:t>
            </a:r>
            <a:r>
              <a:rPr lang="en-US" altLang="zh-CN" dirty="0">
                <a:latin typeface="Franklin Gothic Medium Cond" panose="020B0606030402020204" pitchFamily="34" charset="0"/>
                <a:ea typeface="微软雅黑" panose="020B0503020204020204" charset="-122"/>
                <a:sym typeface="+mn-ea"/>
              </a:rPr>
              <a:t>多元化</a:t>
            </a:r>
            <a:br>
              <a:rPr lang="en-US" altLang="zh-CN" dirty="0">
                <a:latin typeface="Franklin Gothic Medium Cond" panose="020B0606030402020204" pitchFamily="34" charset="0"/>
                <a:ea typeface="微软雅黑" panose="020B0503020204020204" charset="-122"/>
                <a:sym typeface="+mn-ea"/>
              </a:rPr>
            </a:br>
            <a:endParaRPr lang="en-US" altLang="zh-CN" dirty="0">
              <a:latin typeface="Franklin Gothic Medium Cond" panose="020B0606030402020204" pitchFamily="34" charset="0"/>
              <a:ea typeface="微软雅黑" panose="020B0503020204020204" charset="-122"/>
              <a:sym typeface="+mn-ea"/>
            </a:endParaRPr>
          </a:p>
        </p:txBody>
      </p:sp>
      <p:graphicFrame>
        <p:nvGraphicFramePr>
          <p:cNvPr id="4" name="Table 7"/>
          <p:cNvGraphicFramePr>
            <a:graphicFrameLocks noGrp="1"/>
          </p:cNvGraphicFramePr>
          <p:nvPr/>
        </p:nvGraphicFramePr>
        <p:xfrm>
          <a:off x="566638" y="1789698"/>
          <a:ext cx="3607798" cy="2736280"/>
        </p:xfrm>
        <a:graphic>
          <a:graphicData uri="http://schemas.openxmlformats.org/drawingml/2006/table">
            <a:tbl>
              <a:tblPr firstRow="1" bandRow="1">
                <a:tableStyleId>{5940675A-B579-460E-94D1-54222C63F5DA}</a:tableStyleId>
              </a:tblPr>
              <a:tblGrid>
                <a:gridCol w="1803899"/>
                <a:gridCol w="1803899"/>
              </a:tblGrid>
              <a:tr h="646430">
                <a:tc>
                  <a:txBody>
                    <a:bodyPr/>
                    <a:lstStyle/>
                    <a:p>
                      <a:pPr algn="ctr">
                        <a:lnSpc>
                          <a:spcPct val="100000"/>
                        </a:lnSpc>
                        <a:buClrTx/>
                        <a:buSzTx/>
                        <a:buFontTx/>
                      </a:pPr>
                      <a:r>
                        <a:rPr lang="zh-CN" altLang="en-US" sz="800" b="0" spc="120" baseline="0" dirty="0">
                          <a:solidFill>
                            <a:schemeClr val="accent4"/>
                          </a:solidFill>
                          <a:latin typeface="Franklin Gothic Medium" panose="020B0603020102020204" charset="0"/>
                        </a:rPr>
                        <a:t>传统合作关系</a:t>
                      </a:r>
                      <a:endParaRPr lang="zh-CN" altLang="en-US" sz="800" b="0" spc="120" baseline="0" dirty="0">
                        <a:solidFill>
                          <a:schemeClr val="accent4"/>
                        </a:solidFill>
                        <a:latin typeface="Franklin Gothic Medium" panose="020B0603020102020204" charset="0"/>
                      </a:endParaRPr>
                    </a:p>
                    <a:p>
                      <a:pPr algn="ctr">
                        <a:lnSpc>
                          <a:spcPct val="100000"/>
                        </a:lnSpc>
                      </a:pPr>
                      <a:r>
                        <a:rPr lang="zh-CN" altLang="en-US" sz="1000" b="1" spc="120" baseline="0" dirty="0">
                          <a:solidFill>
                            <a:schemeClr val="accent4"/>
                          </a:solidFill>
                          <a:latin typeface="Franklin Gothic Medium Cond" panose="020B0606030402020204" pitchFamily="34" charset="0"/>
                        </a:rPr>
                        <a:t>营销服务提供商</a:t>
                      </a:r>
                      <a:endParaRPr lang="zh-CN" altLang="en-US" sz="1000" b="1" spc="120" baseline="0" dirty="0">
                        <a:solidFill>
                          <a:schemeClr val="accent4"/>
                        </a:solidFill>
                        <a:latin typeface="Franklin Gothic Medium Cond" panose="020B0606030402020204" pitchFamily="34" charset="0"/>
                      </a:endParaRPr>
                    </a:p>
                  </a:txBody>
                  <a:tcPr marT="0" marB="72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buClrTx/>
                        <a:buSzTx/>
                        <a:buNone/>
                      </a:pPr>
                      <a:r>
                        <a:rPr lang="zh-CN" altLang="en-US" sz="800" b="0" spc="120" baseline="0" dirty="0">
                          <a:solidFill>
                            <a:schemeClr val="accent4"/>
                          </a:solidFill>
                          <a:latin typeface="Franklin Gothic Medium" panose="020B0603020102020204" charset="0"/>
                        </a:rPr>
                        <a:t>新型合作关系</a:t>
                      </a:r>
                      <a:endParaRPr lang="zh-CN" altLang="en-US" sz="800" b="0" spc="120" baseline="0" dirty="0">
                        <a:solidFill>
                          <a:schemeClr val="accent4"/>
                        </a:solidFill>
                        <a:latin typeface="Franklin Gothic Medium" panose="020B0603020102020204" charset="0"/>
                      </a:endParaRPr>
                    </a:p>
                    <a:p>
                      <a:pPr algn="ctr">
                        <a:lnSpc>
                          <a:spcPct val="100000"/>
                        </a:lnSpc>
                        <a:buClrTx/>
                        <a:buSzTx/>
                        <a:buFontTx/>
                        <a:buNone/>
                      </a:pPr>
                      <a:r>
                        <a:rPr lang="zh-CN" altLang="en-US" sz="1000" b="1" spc="120" baseline="0" dirty="0">
                          <a:solidFill>
                            <a:schemeClr val="accent4"/>
                          </a:solidFill>
                          <a:latin typeface="Franklin Gothic Medium Cond" panose="020B0606030402020204" pitchFamily="34" charset="0"/>
                        </a:rPr>
                        <a:t>外部营销资源</a:t>
                      </a:r>
                      <a:endParaRPr lang="zh-CN" altLang="en-US" sz="1000" b="1" spc="120" baseline="0" dirty="0">
                        <a:solidFill>
                          <a:schemeClr val="accent4"/>
                        </a:solidFill>
                        <a:latin typeface="Franklin Gothic Medium Cond" panose="020B06060304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089850">
                <a:tc>
                  <a:txBody>
                    <a:bodyPr/>
                    <a:lstStyle/>
                    <a:p>
                      <a:pPr marL="0" indent="0">
                        <a:lnSpc>
                          <a:spcPct val="100000"/>
                        </a:lnSpc>
                        <a:buClr>
                          <a:srgbClr val="00B050"/>
                        </a:buClr>
                        <a:buFont typeface="Wingdings" panose="05000000000000000000" pitchFamily="2" charset="2"/>
                        <a:buNone/>
                      </a:pPr>
                      <a:endParaRPr lang="en-SG" sz="9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nSpc>
                          <a:spcPct val="100000"/>
                        </a:lnSpc>
                        <a:buClr>
                          <a:srgbClr val="00B050"/>
                        </a:buClr>
                        <a:buFont typeface="Wingdings" panose="05000000000000000000" pitchFamily="2" charset="2"/>
                        <a:buNone/>
                      </a:pPr>
                      <a:endParaRPr lang="en-US" sz="9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文本框 10"/>
          <p:cNvSpPr txBox="1"/>
          <p:nvPr/>
        </p:nvSpPr>
        <p:spPr>
          <a:xfrm>
            <a:off x="566420" y="1259840"/>
            <a:ext cx="3620770" cy="529590"/>
          </a:xfrm>
          <a:prstGeom prst="rect">
            <a:avLst/>
          </a:prstGeom>
          <a:noFill/>
        </p:spPr>
        <p:txBody>
          <a:bodyPr wrap="square" rtlCol="0">
            <a:spAutoFit/>
          </a:bodyPr>
          <a:lstStyle/>
          <a:p>
            <a:pPr lvl="0" algn="ctr">
              <a:lnSpc>
                <a:spcPct val="150000"/>
              </a:lnSpc>
              <a:buClrTx/>
              <a:buSzTx/>
              <a:buFontTx/>
            </a:pPr>
            <a:r>
              <a:rPr lang="zh-CN" altLang="en-US" sz="1000" b="1" spc="110" dirty="0">
                <a:latin typeface="+mn-ea"/>
                <a:sym typeface="+mn-ea"/>
              </a:rPr>
              <a:t>品牌合作关系趋于多元化</a:t>
            </a:r>
            <a:endParaRPr lang="zh-CN" altLang="en-US" sz="1000" b="1" spc="110" dirty="0">
              <a:latin typeface="+mn-ea"/>
              <a:sym typeface="+mn-ea"/>
            </a:endParaRPr>
          </a:p>
          <a:p>
            <a:pPr lvl="0" algn="ctr">
              <a:lnSpc>
                <a:spcPct val="150000"/>
              </a:lnSpc>
              <a:buClrTx/>
              <a:buSzTx/>
              <a:buFontTx/>
            </a:pPr>
            <a:r>
              <a:rPr lang="en-US" altLang="zh-CN" sz="900" dirty="0">
                <a:solidFill>
                  <a:schemeClr val="accent3"/>
                </a:solidFill>
                <a:latin typeface="Franklin Gothic Medium Cond" panose="020B0606030402020204" pitchFamily="34" charset="0"/>
                <a:ea typeface="微软雅黑" panose="020B0503020204020204" charset="-122"/>
                <a:sym typeface="+mn-ea"/>
              </a:rPr>
              <a:t>从传统营销服务协作，到多种外部营销资源整合</a:t>
            </a:r>
            <a:endParaRPr lang="zh-CN" altLang="en-US" sz="1000" b="1" spc="110" dirty="0">
              <a:latin typeface="+mn-ea"/>
              <a:sym typeface="+mn-ea"/>
            </a:endParaRPr>
          </a:p>
        </p:txBody>
      </p:sp>
      <p:sp>
        <p:nvSpPr>
          <p:cNvPr id="12" name="文本框 11"/>
          <p:cNvSpPr txBox="1"/>
          <p:nvPr/>
        </p:nvSpPr>
        <p:spPr>
          <a:xfrm>
            <a:off x="1001276" y="2592333"/>
            <a:ext cx="1165607" cy="560705"/>
          </a:xfrm>
          <a:prstGeom prst="rect">
            <a:avLst/>
          </a:prstGeom>
          <a:noFill/>
        </p:spPr>
        <p:txBody>
          <a:bodyPr wrap="square" rtlCol="0">
            <a:spAutoFit/>
          </a:bodyPr>
          <a:lstStyle/>
          <a:p>
            <a:pPr>
              <a:spcBef>
                <a:spcPts val="300"/>
              </a:spcBef>
              <a:spcAft>
                <a:spcPts val="1200"/>
              </a:spcAft>
              <a:buClr>
                <a:srgbClr val="0070C0"/>
              </a:buClr>
            </a:pPr>
            <a:r>
              <a:rPr lang="zh-CN" altLang="en-US" sz="900" spc="120" dirty="0"/>
              <a:t>合作代理商</a:t>
            </a:r>
            <a:endParaRPr lang="en-US" altLang="zh-CN" sz="900" spc="120" dirty="0"/>
          </a:p>
          <a:p>
            <a:pPr>
              <a:spcBef>
                <a:spcPts val="300"/>
              </a:spcBef>
              <a:spcAft>
                <a:spcPts val="1200"/>
              </a:spcAft>
              <a:buClr>
                <a:srgbClr val="0070C0"/>
              </a:buClr>
            </a:pPr>
            <a:r>
              <a:rPr lang="zh-CN" altLang="en-US" sz="900" spc="120" dirty="0"/>
              <a:t>媒体平台方</a:t>
            </a:r>
            <a:endParaRPr lang="zh-CN" altLang="en-US" sz="900" spc="120" dirty="0"/>
          </a:p>
        </p:txBody>
      </p:sp>
      <p:sp>
        <p:nvSpPr>
          <p:cNvPr id="5" name="Arrow: Right 17"/>
          <p:cNvSpPr/>
          <p:nvPr/>
        </p:nvSpPr>
        <p:spPr>
          <a:xfrm>
            <a:off x="4377489" y="2716077"/>
            <a:ext cx="547683" cy="340962"/>
          </a:xfrm>
          <a:prstGeom prst="rightArrow">
            <a:avLst/>
          </a:prstGeom>
          <a:gradFill flip="none" rotWithShape="1">
            <a:gsLst>
              <a:gs pos="0">
                <a:schemeClr val="bg1"/>
              </a:gs>
              <a:gs pos="50000">
                <a:schemeClr val="bg1">
                  <a:lumMod val="85000"/>
                </a:schemeClr>
              </a:gs>
              <a:gs pos="100000">
                <a:schemeClr val="tx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5122538" y="1259108"/>
            <a:ext cx="3204578" cy="529590"/>
          </a:xfrm>
          <a:prstGeom prst="rect">
            <a:avLst/>
          </a:prstGeom>
          <a:noFill/>
        </p:spPr>
        <p:txBody>
          <a:bodyPr wrap="square">
            <a:spAutoFit/>
          </a:bodyPr>
          <a:lstStyle/>
          <a:p>
            <a:pPr algn="ctr">
              <a:lnSpc>
                <a:spcPct val="150000"/>
              </a:lnSpc>
            </a:pPr>
            <a:r>
              <a:rPr lang="zh-CN" altLang="en-US" sz="1000" b="1" spc="110" dirty="0">
                <a:latin typeface="+mn-ea"/>
              </a:rPr>
              <a:t>品牌合作关系的六大普遍痛点</a:t>
            </a:r>
            <a:endParaRPr lang="en-US" altLang="zh-CN" sz="1000" b="1" spc="110" dirty="0">
              <a:latin typeface="+mn-ea"/>
            </a:endParaRPr>
          </a:p>
          <a:p>
            <a:pPr algn="l">
              <a:lnSpc>
                <a:spcPct val="150000"/>
              </a:lnSpc>
              <a:buClrTx/>
              <a:buSzTx/>
              <a:buFontTx/>
            </a:pPr>
            <a:r>
              <a:rPr lang="en-US" altLang="zh-CN" sz="900" dirty="0">
                <a:solidFill>
                  <a:schemeClr val="accent3"/>
                </a:solidFill>
                <a:latin typeface="Franklin Gothic Medium Cond" panose="020B0606030402020204" pitchFamily="34" charset="0"/>
                <a:ea typeface="微软雅黑" panose="020B0503020204020204" charset="-122"/>
              </a:rPr>
              <a:t>从内部管理协作，到外部资源关系管理执行以及结果评估</a:t>
            </a:r>
            <a:endParaRPr lang="en-US" altLang="zh-CN" sz="900" dirty="0">
              <a:solidFill>
                <a:schemeClr val="accent3"/>
              </a:solidFill>
              <a:latin typeface="Franklin Gothic Medium Cond" panose="020B0606030402020204" pitchFamily="34" charset="0"/>
              <a:ea typeface="微软雅黑" panose="020B0503020204020204" charset="-122"/>
            </a:endParaRPr>
          </a:p>
        </p:txBody>
      </p:sp>
      <p:sp>
        <p:nvSpPr>
          <p:cNvPr id="15" name="矩形: 圆角 14"/>
          <p:cNvSpPr/>
          <p:nvPr/>
        </p:nvSpPr>
        <p:spPr>
          <a:xfrm>
            <a:off x="5157097" y="1811617"/>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altLang="zh-CN" sz="1000" dirty="0">
                <a:solidFill>
                  <a:schemeClr val="bg1"/>
                </a:solidFill>
                <a:latin typeface="Franklin Gothic Medium Cond" panose="020B0606030402020204" pitchFamily="34" charset="0"/>
                <a:ea typeface="微软雅黑" panose="020B0503020204020204" charset="-122"/>
              </a:rPr>
              <a:t>内部营销体系不协同</a:t>
            </a:r>
            <a:endParaRPr lang="en-US" altLang="zh-CN" sz="1000" dirty="0">
              <a:solidFill>
                <a:schemeClr val="bg1"/>
              </a:solidFill>
              <a:latin typeface="Franklin Gothic Medium Cond" panose="020B0606030402020204" pitchFamily="34" charset="0"/>
              <a:ea typeface="微软雅黑" panose="020B0503020204020204" charset="-122"/>
            </a:endParaRPr>
          </a:p>
        </p:txBody>
      </p:sp>
      <p:sp>
        <p:nvSpPr>
          <p:cNvPr id="17" name="矩形: 圆角 16"/>
          <p:cNvSpPr/>
          <p:nvPr/>
        </p:nvSpPr>
        <p:spPr>
          <a:xfrm>
            <a:off x="5157097" y="2299525"/>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buClrTx/>
              <a:buSzTx/>
              <a:buFontTx/>
            </a:pPr>
            <a:r>
              <a:rPr lang="en-US" altLang="zh-CN" sz="1000" dirty="0">
                <a:solidFill>
                  <a:schemeClr val="bg1"/>
                </a:solidFill>
                <a:latin typeface="Franklin Gothic Medium Cond" panose="020B0606030402020204" pitchFamily="34" charset="0"/>
                <a:ea typeface="微软雅黑" panose="020B0503020204020204" charset="-122"/>
              </a:rPr>
              <a:t>合作方式/类型碎片化</a:t>
            </a:r>
            <a:endParaRPr lang="en-US" altLang="zh-CN" sz="1000" dirty="0">
              <a:solidFill>
                <a:schemeClr val="bg1"/>
              </a:solidFill>
              <a:latin typeface="Franklin Gothic Medium Cond" panose="020B0606030402020204" pitchFamily="34" charset="0"/>
              <a:ea typeface="微软雅黑" panose="020B0503020204020204" charset="-122"/>
            </a:endParaRPr>
          </a:p>
        </p:txBody>
      </p:sp>
      <p:sp>
        <p:nvSpPr>
          <p:cNvPr id="20" name="矩形: 圆角 19"/>
          <p:cNvSpPr/>
          <p:nvPr/>
        </p:nvSpPr>
        <p:spPr>
          <a:xfrm>
            <a:off x="5157097" y="2787433"/>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buClrTx/>
              <a:buSzTx/>
              <a:buFontTx/>
            </a:pPr>
            <a:r>
              <a:rPr lang="en-US" altLang="zh-CN" sz="1000" dirty="0">
                <a:solidFill>
                  <a:schemeClr val="bg1"/>
                </a:solidFill>
                <a:latin typeface="Franklin Gothic Medium Cond" panose="020B0606030402020204" pitchFamily="34" charset="0"/>
                <a:ea typeface="微软雅黑" panose="020B0503020204020204" charset="-122"/>
              </a:rPr>
              <a:t>平台各筑高墙存在壁垒</a:t>
            </a:r>
            <a:endParaRPr lang="en-US" altLang="zh-CN" sz="1000" dirty="0">
              <a:solidFill>
                <a:schemeClr val="bg1"/>
              </a:solidFill>
              <a:latin typeface="Franklin Gothic Medium Cond" panose="020B0606030402020204" pitchFamily="34" charset="0"/>
              <a:ea typeface="微软雅黑" panose="020B0503020204020204" charset="-122"/>
            </a:endParaRPr>
          </a:p>
        </p:txBody>
      </p:sp>
      <p:sp>
        <p:nvSpPr>
          <p:cNvPr id="21" name="矩形: 圆角 20"/>
          <p:cNvSpPr/>
          <p:nvPr/>
        </p:nvSpPr>
        <p:spPr>
          <a:xfrm>
            <a:off x="5157095" y="3275341"/>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buClrTx/>
              <a:buSzTx/>
              <a:buFontTx/>
            </a:pPr>
            <a:r>
              <a:rPr lang="en-US" altLang="zh-CN" sz="1000" dirty="0">
                <a:solidFill>
                  <a:schemeClr val="bg1"/>
                </a:solidFill>
                <a:latin typeface="Franklin Gothic Medium Cond" panose="020B0606030402020204" pitchFamily="34" charset="0"/>
                <a:ea typeface="微软雅黑" panose="020B0503020204020204" charset="-122"/>
              </a:rPr>
              <a:t>合作权益和创意缺乏品牌特异性</a:t>
            </a:r>
            <a:endParaRPr lang="en-US" altLang="zh-CN" sz="1000" dirty="0">
              <a:solidFill>
                <a:schemeClr val="bg1"/>
              </a:solidFill>
              <a:latin typeface="Franklin Gothic Medium Cond" panose="020B0606030402020204" pitchFamily="34" charset="0"/>
              <a:ea typeface="微软雅黑" panose="020B0503020204020204" charset="-122"/>
            </a:endParaRPr>
          </a:p>
        </p:txBody>
      </p:sp>
      <p:sp>
        <p:nvSpPr>
          <p:cNvPr id="6" name="矩形: 圆角 5"/>
          <p:cNvSpPr/>
          <p:nvPr/>
        </p:nvSpPr>
        <p:spPr>
          <a:xfrm>
            <a:off x="5157094" y="3763249"/>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buClrTx/>
              <a:buSzTx/>
              <a:buFontTx/>
            </a:pPr>
            <a:r>
              <a:rPr lang="en-US" altLang="zh-CN" sz="1000" dirty="0">
                <a:solidFill>
                  <a:schemeClr val="bg1"/>
                </a:solidFill>
                <a:latin typeface="Franklin Gothic Medium Cond" panose="020B0606030402020204" pitchFamily="34" charset="0"/>
                <a:ea typeface="微软雅黑" panose="020B0503020204020204" charset="-122"/>
              </a:rPr>
              <a:t>KPI难以准确评估效果</a:t>
            </a:r>
            <a:endParaRPr lang="en-US" altLang="zh-CN" sz="1000" dirty="0">
              <a:solidFill>
                <a:schemeClr val="bg1"/>
              </a:solidFill>
              <a:latin typeface="Franklin Gothic Medium Cond" panose="020B0606030402020204" pitchFamily="34" charset="0"/>
              <a:ea typeface="微软雅黑" panose="020B0503020204020204" charset="-122"/>
            </a:endParaRPr>
          </a:p>
        </p:txBody>
      </p:sp>
      <p:sp>
        <p:nvSpPr>
          <p:cNvPr id="16" name="矩形: 圆角 15"/>
          <p:cNvSpPr/>
          <p:nvPr/>
        </p:nvSpPr>
        <p:spPr>
          <a:xfrm>
            <a:off x="5157097" y="4251155"/>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buClrTx/>
              <a:buSzTx/>
              <a:buFontTx/>
            </a:pPr>
            <a:r>
              <a:rPr lang="en-US" altLang="zh-CN" sz="1000" dirty="0">
                <a:solidFill>
                  <a:schemeClr val="bg1"/>
                </a:solidFill>
                <a:latin typeface="Franklin Gothic Medium Cond" panose="020B0606030402020204" pitchFamily="34" charset="0"/>
                <a:ea typeface="微软雅黑" panose="020B0503020204020204" charset="-122"/>
              </a:rPr>
              <a:t>ROI难以持续追踪并优化</a:t>
            </a:r>
            <a:endParaRPr lang="en-US" altLang="zh-CN" sz="1000" dirty="0">
              <a:solidFill>
                <a:schemeClr val="bg1"/>
              </a:solidFill>
              <a:latin typeface="Franklin Gothic Medium Cond" panose="020B0606030402020204" pitchFamily="34" charset="0"/>
              <a:ea typeface="微软雅黑" panose="020B0503020204020204" charset="-122"/>
            </a:endParaRPr>
          </a:p>
        </p:txBody>
      </p:sp>
      <p:pic>
        <p:nvPicPr>
          <p:cNvPr id="18" name="Graphic 5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4390" y="3733556"/>
            <a:ext cx="360000" cy="360000"/>
          </a:xfrm>
          <a:prstGeom prst="rect">
            <a:avLst/>
          </a:prstGeom>
        </p:spPr>
      </p:pic>
      <p:pic>
        <p:nvPicPr>
          <p:cNvPr id="24" name="Graphic 7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2580" y="2759123"/>
            <a:ext cx="396000" cy="396000"/>
          </a:xfrm>
          <a:prstGeom prst="rect">
            <a:avLst/>
          </a:prstGeom>
        </p:spPr>
      </p:pic>
      <p:pic>
        <p:nvPicPr>
          <p:cNvPr id="25" name="Graphic 8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6580" y="1751893"/>
            <a:ext cx="432000" cy="432000"/>
          </a:xfrm>
          <a:prstGeom prst="rect">
            <a:avLst/>
          </a:prstGeom>
        </p:spPr>
      </p:pic>
      <p:sp>
        <p:nvSpPr>
          <p:cNvPr id="26" name="文本框 25"/>
          <p:cNvSpPr txBox="1"/>
          <p:nvPr/>
        </p:nvSpPr>
        <p:spPr>
          <a:xfrm>
            <a:off x="2818828" y="2595574"/>
            <a:ext cx="1355960" cy="1499235"/>
          </a:xfrm>
          <a:prstGeom prst="rect">
            <a:avLst/>
          </a:prstGeom>
          <a:noFill/>
        </p:spPr>
        <p:txBody>
          <a:bodyPr wrap="square" rtlCol="0">
            <a:spAutoFit/>
          </a:bodyPr>
          <a:lstStyle/>
          <a:p>
            <a:pPr>
              <a:spcBef>
                <a:spcPts val="300"/>
              </a:spcBef>
              <a:spcAft>
                <a:spcPts val="1200"/>
              </a:spcAft>
              <a:buClr>
                <a:srgbClr val="00B0F0"/>
              </a:buClr>
            </a:pPr>
            <a:r>
              <a:rPr lang="en-US" altLang="zh-CN" sz="900" spc="120" dirty="0">
                <a:cs typeface="+mn-lt"/>
              </a:rPr>
              <a:t>IP</a:t>
            </a:r>
            <a:r>
              <a:rPr lang="zh-CN" altLang="en-US" sz="900" spc="120" dirty="0">
                <a:cs typeface="+mn-lt"/>
              </a:rPr>
              <a:t>资源</a:t>
            </a:r>
            <a:endParaRPr lang="en-US" altLang="zh-CN" sz="900" spc="120" dirty="0">
              <a:cs typeface="+mn-lt"/>
            </a:endParaRPr>
          </a:p>
          <a:p>
            <a:pPr>
              <a:spcBef>
                <a:spcPts val="300"/>
              </a:spcBef>
              <a:spcAft>
                <a:spcPts val="1200"/>
              </a:spcAft>
              <a:buClr>
                <a:srgbClr val="00B0F0"/>
              </a:buClr>
            </a:pPr>
            <a:r>
              <a:rPr lang="zh-CN" altLang="en-US" sz="900" spc="120" dirty="0">
                <a:cs typeface="+mn-lt"/>
              </a:rPr>
              <a:t>明星</a:t>
            </a:r>
            <a:r>
              <a:rPr lang="en-US" altLang="zh-CN" sz="900" spc="120" dirty="0">
                <a:cs typeface="+mn-lt"/>
              </a:rPr>
              <a:t>&amp;KOL</a:t>
            </a:r>
            <a:r>
              <a:rPr lang="zh-CN" altLang="en-US" sz="900" spc="120" dirty="0">
                <a:cs typeface="+mn-lt"/>
              </a:rPr>
              <a:t>资源</a:t>
            </a:r>
            <a:endParaRPr lang="en-US" altLang="zh-CN" sz="900" spc="120" dirty="0">
              <a:cs typeface="+mn-lt"/>
            </a:endParaRPr>
          </a:p>
          <a:p>
            <a:pPr>
              <a:spcBef>
                <a:spcPts val="300"/>
              </a:spcBef>
              <a:spcAft>
                <a:spcPts val="1200"/>
              </a:spcAft>
              <a:buClr>
                <a:srgbClr val="00B0F0"/>
              </a:buClr>
            </a:pPr>
            <a:r>
              <a:rPr lang="zh-CN" altLang="en-US" sz="900" spc="120" dirty="0">
                <a:cs typeface="+mn-lt"/>
              </a:rPr>
              <a:t>跨界合作品牌</a:t>
            </a:r>
            <a:endParaRPr lang="en-US" altLang="zh-CN" sz="900" spc="120" dirty="0">
              <a:cs typeface="+mn-lt"/>
            </a:endParaRPr>
          </a:p>
          <a:p>
            <a:pPr>
              <a:spcBef>
                <a:spcPts val="300"/>
              </a:spcBef>
              <a:spcAft>
                <a:spcPts val="1200"/>
              </a:spcAft>
              <a:buClr>
                <a:srgbClr val="00B0F0"/>
              </a:buClr>
            </a:pPr>
            <a:r>
              <a:rPr lang="zh-CN" altLang="en-US" sz="900" spc="120" dirty="0">
                <a:cs typeface="+mn-lt"/>
              </a:rPr>
              <a:t>赞助</a:t>
            </a:r>
            <a:r>
              <a:rPr lang="en-US" altLang="zh-CN" sz="900" spc="120" dirty="0">
                <a:cs typeface="+mn-lt"/>
              </a:rPr>
              <a:t>/</a:t>
            </a:r>
            <a:r>
              <a:rPr lang="zh-CN" altLang="en-US" sz="900" spc="120" dirty="0">
                <a:cs typeface="+mn-lt"/>
              </a:rPr>
              <a:t>植入等非标广告资源（综艺</a:t>
            </a:r>
            <a:r>
              <a:rPr lang="en-US" altLang="zh-CN" sz="900" spc="120" dirty="0">
                <a:cs typeface="+mn-lt"/>
              </a:rPr>
              <a:t>/</a:t>
            </a:r>
            <a:r>
              <a:rPr lang="zh-CN" altLang="en-US" sz="900" spc="120" dirty="0">
                <a:cs typeface="+mn-lt"/>
              </a:rPr>
              <a:t>电影等）</a:t>
            </a:r>
            <a:endParaRPr lang="zh-CN" altLang="en-US" sz="900" spc="120" dirty="0">
              <a:cs typeface="+mn-lt"/>
            </a:endParaRPr>
          </a:p>
        </p:txBody>
      </p:sp>
      <p:pic>
        <p:nvPicPr>
          <p:cNvPr id="28" name="Graphic 2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6618" y="3275341"/>
            <a:ext cx="288000" cy="288000"/>
          </a:xfrm>
          <a:prstGeom prst="rect">
            <a:avLst/>
          </a:prstGeom>
        </p:spPr>
      </p:pic>
      <p:pic>
        <p:nvPicPr>
          <p:cNvPr id="29" name="Graphic 1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580" y="4244958"/>
            <a:ext cx="324000" cy="324000"/>
          </a:xfrm>
          <a:prstGeom prst="rect">
            <a:avLst/>
          </a:prstGeom>
        </p:spPr>
      </p:pic>
      <p:pic>
        <p:nvPicPr>
          <p:cNvPr id="30" name="Graphic 88"/>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2618" y="2248896"/>
            <a:ext cx="396000" cy="396000"/>
          </a:xfrm>
          <a:prstGeom prst="rect">
            <a:avLst/>
          </a:prstGeom>
        </p:spPr>
      </p:pic>
      <p:pic>
        <p:nvPicPr>
          <p:cNvPr id="31"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3152" y="2595574"/>
            <a:ext cx="262641" cy="252000"/>
          </a:xfrm>
          <a:prstGeom prst="rect">
            <a:avLst/>
          </a:prstGeom>
        </p:spPr>
      </p:pic>
      <p:pic>
        <p:nvPicPr>
          <p:cNvPr id="9"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3152" y="2903767"/>
            <a:ext cx="262641" cy="252000"/>
          </a:xfrm>
          <a:prstGeom prst="rect">
            <a:avLst/>
          </a:prstGeom>
        </p:spPr>
      </p:pic>
      <p:pic>
        <p:nvPicPr>
          <p:cNvPr id="10"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3062" y="2587746"/>
            <a:ext cx="262641" cy="252000"/>
          </a:xfrm>
          <a:prstGeom prst="rect">
            <a:avLst/>
          </a:prstGeom>
        </p:spPr>
      </p:pic>
      <p:pic>
        <p:nvPicPr>
          <p:cNvPr id="13"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5" y="2901420"/>
            <a:ext cx="262641" cy="252000"/>
          </a:xfrm>
          <a:prstGeom prst="rect">
            <a:avLst/>
          </a:prstGeom>
        </p:spPr>
      </p:pic>
      <p:pic>
        <p:nvPicPr>
          <p:cNvPr id="14"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5" y="3218191"/>
            <a:ext cx="262641" cy="252000"/>
          </a:xfrm>
          <a:prstGeom prst="rect">
            <a:avLst/>
          </a:prstGeom>
        </p:spPr>
      </p:pic>
      <p:pic>
        <p:nvPicPr>
          <p:cNvPr id="19"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4" y="3581366"/>
            <a:ext cx="262641" cy="2520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5"/>
          <p:cNvSpPr/>
          <p:nvPr/>
        </p:nvSpPr>
        <p:spPr>
          <a:xfrm rot="16200000">
            <a:off x="2860675" y="-1430655"/>
            <a:ext cx="3649345" cy="8754110"/>
          </a:xfrm>
          <a:prstGeom prst="roundRect">
            <a:avLst>
              <a:gd name="adj" fmla="val 3878"/>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graphicFrame>
        <p:nvGraphicFramePr>
          <p:cNvPr id="4" name="Table 7"/>
          <p:cNvGraphicFramePr>
            <a:graphicFrameLocks noGrp="1"/>
          </p:cNvGraphicFramePr>
          <p:nvPr/>
        </p:nvGraphicFramePr>
        <p:xfrm>
          <a:off x="566638" y="1913860"/>
          <a:ext cx="3607798" cy="2612118"/>
        </p:xfrm>
        <a:graphic>
          <a:graphicData uri="http://schemas.openxmlformats.org/drawingml/2006/table">
            <a:tbl>
              <a:tblPr firstRow="1" bandRow="1">
                <a:tableStyleId>{5940675A-B579-460E-94D1-54222C63F5DA}</a:tableStyleId>
              </a:tblPr>
              <a:tblGrid>
                <a:gridCol w="1803899"/>
                <a:gridCol w="1803899"/>
              </a:tblGrid>
              <a:tr h="617098">
                <a:tc>
                  <a:txBody>
                    <a:bodyPr/>
                    <a:lstStyle/>
                    <a:p>
                      <a:pPr algn="ctr">
                        <a:lnSpc>
                          <a:spcPct val="100000"/>
                        </a:lnSpc>
                        <a:buClrTx/>
                        <a:buSzTx/>
                        <a:buFontTx/>
                      </a:pPr>
                      <a:r>
                        <a:rPr lang="en-US" altLang="zh-CN" sz="800" b="0" spc="0" baseline="0" dirty="0">
                          <a:solidFill>
                            <a:schemeClr val="accent4"/>
                          </a:solidFill>
                          <a:latin typeface="Franklin Gothic Medium" panose="020B0603020102020204" charset="0"/>
                        </a:rPr>
                        <a:t>Traditional Partnership</a:t>
                      </a:r>
                      <a:endParaRPr lang="zh-CN" altLang="en-US" sz="800" b="0" spc="0" baseline="0" dirty="0">
                        <a:solidFill>
                          <a:schemeClr val="accent4"/>
                        </a:solidFill>
                        <a:latin typeface="Franklin Gothic Medium" panose="020B0603020102020204" charset="0"/>
                      </a:endParaRPr>
                    </a:p>
                    <a:p>
                      <a:pPr algn="ctr">
                        <a:lnSpc>
                          <a:spcPct val="100000"/>
                        </a:lnSpc>
                      </a:pPr>
                      <a:r>
                        <a:rPr lang="en-US" altLang="zh-CN" sz="1000" b="0" spc="0" baseline="0" dirty="0">
                          <a:solidFill>
                            <a:schemeClr val="accent4"/>
                          </a:solidFill>
                          <a:latin typeface="Franklin Gothic Medium Cond" panose="020B0606030402020204" pitchFamily="34" charset="0"/>
                        </a:rPr>
                        <a:t>Marketing Service</a:t>
                      </a:r>
                      <a:endParaRPr lang="zh-CN" altLang="en-US" sz="1000" b="0" spc="0" baseline="0" dirty="0">
                        <a:solidFill>
                          <a:schemeClr val="accent4"/>
                        </a:solidFill>
                        <a:latin typeface="Franklin Gothic Medium Cond" panose="020B0606030402020204" pitchFamily="34" charset="0"/>
                      </a:endParaRPr>
                    </a:p>
                  </a:txBody>
                  <a:tcPr marT="0" marB="72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buClrTx/>
                        <a:buSzTx/>
                        <a:buNone/>
                      </a:pPr>
                      <a:r>
                        <a:rPr lang="en-US" altLang="zh-CN" sz="800" b="0" spc="0" baseline="0" dirty="0">
                          <a:solidFill>
                            <a:schemeClr val="accent4"/>
                          </a:solidFill>
                          <a:latin typeface="Franklin Gothic Medium" panose="020B0603020102020204" charset="0"/>
                        </a:rPr>
                        <a:t>Emerging Partnership</a:t>
                      </a:r>
                      <a:endParaRPr lang="zh-CN" altLang="en-US" sz="800" b="0" spc="0" baseline="0" dirty="0">
                        <a:solidFill>
                          <a:schemeClr val="accent4"/>
                        </a:solidFill>
                        <a:latin typeface="Franklin Gothic Medium" panose="020B0603020102020204" charset="0"/>
                      </a:endParaRPr>
                    </a:p>
                    <a:p>
                      <a:pPr algn="ctr">
                        <a:lnSpc>
                          <a:spcPct val="100000"/>
                        </a:lnSpc>
                        <a:buClrTx/>
                        <a:buSzTx/>
                        <a:buFontTx/>
                        <a:buNone/>
                      </a:pPr>
                      <a:r>
                        <a:rPr lang="en-US" altLang="zh-CN" sz="1000" b="0" spc="0" baseline="0" dirty="0">
                          <a:solidFill>
                            <a:schemeClr val="accent4"/>
                          </a:solidFill>
                          <a:latin typeface="Franklin Gothic Medium Cond" panose="020B0606030402020204" pitchFamily="34" charset="0"/>
                        </a:rPr>
                        <a:t>External Resource</a:t>
                      </a:r>
                      <a:endParaRPr lang="zh-CN" altLang="en-US" sz="1000" b="0" spc="0" baseline="0" dirty="0">
                        <a:solidFill>
                          <a:schemeClr val="accent4"/>
                        </a:solidFill>
                        <a:latin typeface="Franklin Gothic Medium Cond" panose="020B06060304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995020">
                <a:tc>
                  <a:txBody>
                    <a:bodyPr/>
                    <a:lstStyle/>
                    <a:p>
                      <a:pPr marL="0" indent="0">
                        <a:lnSpc>
                          <a:spcPct val="100000"/>
                        </a:lnSpc>
                        <a:buClr>
                          <a:srgbClr val="00B050"/>
                        </a:buClr>
                        <a:buFont typeface="Wingdings" panose="05000000000000000000" pitchFamily="2" charset="2"/>
                        <a:buNone/>
                      </a:pPr>
                      <a:endParaRPr lang="en-SG" sz="9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nSpc>
                          <a:spcPct val="100000"/>
                        </a:lnSpc>
                        <a:buClr>
                          <a:srgbClr val="00B050"/>
                        </a:buClr>
                        <a:buFont typeface="Wingdings" panose="05000000000000000000" pitchFamily="2" charset="2"/>
                        <a:buNone/>
                      </a:pPr>
                      <a:endParaRPr lang="en-US" sz="90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文本框 10"/>
          <p:cNvSpPr txBox="1"/>
          <p:nvPr/>
        </p:nvSpPr>
        <p:spPr>
          <a:xfrm>
            <a:off x="566420" y="1259840"/>
            <a:ext cx="3620770" cy="611706"/>
          </a:xfrm>
          <a:prstGeom prst="rect">
            <a:avLst/>
          </a:prstGeom>
          <a:noFill/>
        </p:spPr>
        <p:txBody>
          <a:bodyPr wrap="square" rtlCol="0">
            <a:spAutoFit/>
          </a:bodyPr>
          <a:lstStyle/>
          <a:p>
            <a:pPr algn="ctr">
              <a:lnSpc>
                <a:spcPct val="150000"/>
              </a:lnSpc>
            </a:pPr>
            <a:r>
              <a:rPr lang="en-US" altLang="zh-CN" sz="1050" b="0" i="0" dirty="0">
                <a:solidFill>
                  <a:srgbClr val="0070C0"/>
                </a:solidFill>
                <a:effectLst/>
                <a:latin typeface="+mj-lt"/>
              </a:rPr>
              <a:t>The Diversification Trend in Brand Partnerships</a:t>
            </a:r>
            <a:endParaRPr lang="zh-CN" altLang="en-US" sz="1050" b="1" dirty="0">
              <a:solidFill>
                <a:srgbClr val="0070C0"/>
              </a:solidFill>
              <a:latin typeface="+mj-lt"/>
              <a:sym typeface="+mn-ea"/>
            </a:endParaRPr>
          </a:p>
          <a:p>
            <a:pPr algn="ctr"/>
            <a:r>
              <a:rPr lang="en-US" altLang="zh-CN" sz="900" b="0" i="0" dirty="0">
                <a:solidFill>
                  <a:srgbClr val="0D0D0D"/>
                </a:solidFill>
                <a:effectLst/>
              </a:rPr>
              <a:t>Transitioning from Traditional Marketing Service Collaboration to Integration of Various External Marketing Resources</a:t>
            </a:r>
            <a:endParaRPr lang="en-US" altLang="zh-CN" sz="900" b="0" i="0" dirty="0">
              <a:solidFill>
                <a:srgbClr val="0D0D0D"/>
              </a:solidFill>
              <a:effectLst/>
            </a:endParaRPr>
          </a:p>
        </p:txBody>
      </p:sp>
      <p:sp>
        <p:nvSpPr>
          <p:cNvPr id="12" name="文本框 11"/>
          <p:cNvSpPr txBox="1"/>
          <p:nvPr/>
        </p:nvSpPr>
        <p:spPr>
          <a:xfrm>
            <a:off x="1001276" y="2592333"/>
            <a:ext cx="1165607" cy="700192"/>
          </a:xfrm>
          <a:prstGeom prst="rect">
            <a:avLst/>
          </a:prstGeom>
          <a:noFill/>
        </p:spPr>
        <p:txBody>
          <a:bodyPr wrap="square" rtlCol="0">
            <a:spAutoFit/>
          </a:bodyPr>
          <a:lstStyle/>
          <a:p>
            <a:pPr>
              <a:spcBef>
                <a:spcPts val="300"/>
              </a:spcBef>
              <a:spcAft>
                <a:spcPts val="1200"/>
              </a:spcAft>
              <a:buClr>
                <a:srgbClr val="0070C0"/>
              </a:buClr>
            </a:pPr>
            <a:r>
              <a:rPr lang="en-US" altLang="zh-CN" sz="900" dirty="0"/>
              <a:t>Agencies</a:t>
            </a:r>
            <a:endParaRPr lang="en-US" altLang="zh-CN" sz="900" dirty="0"/>
          </a:p>
          <a:p>
            <a:pPr>
              <a:spcBef>
                <a:spcPts val="300"/>
              </a:spcBef>
              <a:spcAft>
                <a:spcPts val="1200"/>
              </a:spcAft>
              <a:buClr>
                <a:srgbClr val="0070C0"/>
              </a:buClr>
            </a:pPr>
            <a:r>
              <a:rPr lang="en-US" altLang="zh-CN" sz="900" dirty="0"/>
              <a:t>Media Platforms as Service Provider</a:t>
            </a:r>
            <a:endParaRPr lang="zh-CN" altLang="en-US" sz="900" dirty="0"/>
          </a:p>
        </p:txBody>
      </p:sp>
      <p:sp>
        <p:nvSpPr>
          <p:cNvPr id="5" name="Arrow: Right 17"/>
          <p:cNvSpPr/>
          <p:nvPr/>
        </p:nvSpPr>
        <p:spPr>
          <a:xfrm>
            <a:off x="4377489" y="2716077"/>
            <a:ext cx="547683" cy="340962"/>
          </a:xfrm>
          <a:prstGeom prst="rightArrow">
            <a:avLst/>
          </a:prstGeom>
          <a:gradFill flip="none" rotWithShape="1">
            <a:gsLst>
              <a:gs pos="0">
                <a:schemeClr val="bg1"/>
              </a:gs>
              <a:gs pos="50000">
                <a:schemeClr val="bg1">
                  <a:lumMod val="85000"/>
                </a:schemeClr>
              </a:gs>
              <a:gs pos="100000">
                <a:schemeClr val="tx1">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5122538" y="1259108"/>
            <a:ext cx="3204578" cy="611706"/>
          </a:xfrm>
          <a:prstGeom prst="rect">
            <a:avLst/>
          </a:prstGeom>
          <a:noFill/>
        </p:spPr>
        <p:txBody>
          <a:bodyPr wrap="square">
            <a:spAutoFit/>
          </a:bodyPr>
          <a:lstStyle/>
          <a:p>
            <a:pPr algn="ctr">
              <a:lnSpc>
                <a:spcPct val="150000"/>
              </a:lnSpc>
            </a:pPr>
            <a:r>
              <a:rPr lang="en-US" altLang="zh-CN" sz="1050" dirty="0">
                <a:solidFill>
                  <a:srgbClr val="0070C0"/>
                </a:solidFill>
                <a:latin typeface="+mj-lt"/>
              </a:rPr>
              <a:t>Six Common Pain Points in Brand Partnerships</a:t>
            </a:r>
            <a:endParaRPr lang="en-US" altLang="zh-CN" sz="1050" dirty="0">
              <a:solidFill>
                <a:srgbClr val="0070C0"/>
              </a:solidFill>
              <a:latin typeface="+mj-lt"/>
            </a:endParaRPr>
          </a:p>
          <a:p>
            <a:pPr algn="ctr"/>
            <a:r>
              <a:rPr lang="en-US" altLang="zh-CN" sz="900" dirty="0">
                <a:solidFill>
                  <a:srgbClr val="0D0D0D"/>
                </a:solidFill>
              </a:rPr>
              <a:t>From Internal Management Coordination to External Resource Relationship Management Execution and Results Evaluation</a:t>
            </a:r>
            <a:endParaRPr lang="en-US" altLang="zh-CN" sz="900" dirty="0">
              <a:solidFill>
                <a:srgbClr val="0D0D0D"/>
              </a:solidFill>
            </a:endParaRPr>
          </a:p>
        </p:txBody>
      </p:sp>
      <p:grpSp>
        <p:nvGrpSpPr>
          <p:cNvPr id="37" name="组合 36"/>
          <p:cNvGrpSpPr/>
          <p:nvPr/>
        </p:nvGrpSpPr>
        <p:grpSpPr>
          <a:xfrm>
            <a:off x="5157094" y="3757018"/>
            <a:ext cx="3177549" cy="360000"/>
            <a:chOff x="5157094" y="3733556"/>
            <a:chExt cx="3177549" cy="360000"/>
          </a:xfrm>
        </p:grpSpPr>
        <p:sp>
          <p:nvSpPr>
            <p:cNvPr id="6" name="矩形: 圆角 5"/>
            <p:cNvSpPr/>
            <p:nvPr/>
          </p:nvSpPr>
          <p:spPr>
            <a:xfrm>
              <a:off x="5157094" y="3763249"/>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altLang="zh-CN" sz="900" dirty="0">
                  <a:solidFill>
                    <a:schemeClr val="bg1"/>
                  </a:solidFill>
                  <a:latin typeface="+mj-lt"/>
                </a:rPr>
                <a:t>Difficulty in Accurately Assessing KPIs</a:t>
              </a:r>
              <a:endParaRPr lang="en-US" altLang="zh-CN" sz="900" dirty="0">
                <a:solidFill>
                  <a:schemeClr val="bg1"/>
                </a:solidFill>
                <a:latin typeface="+mj-lt"/>
              </a:endParaRPr>
            </a:p>
          </p:txBody>
        </p:sp>
        <p:pic>
          <p:nvPicPr>
            <p:cNvPr id="18" name="Graphic 5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44390" y="3733556"/>
              <a:ext cx="360000" cy="360000"/>
            </a:xfrm>
            <a:prstGeom prst="rect">
              <a:avLst/>
            </a:prstGeom>
          </p:spPr>
        </p:pic>
      </p:grpSp>
      <p:grpSp>
        <p:nvGrpSpPr>
          <p:cNvPr id="35" name="组合 34"/>
          <p:cNvGrpSpPr/>
          <p:nvPr/>
        </p:nvGrpSpPr>
        <p:grpSpPr>
          <a:xfrm>
            <a:off x="5157097" y="2869661"/>
            <a:ext cx="3177549" cy="396000"/>
            <a:chOff x="5157097" y="2759123"/>
            <a:chExt cx="3177549" cy="396000"/>
          </a:xfrm>
        </p:grpSpPr>
        <p:sp>
          <p:nvSpPr>
            <p:cNvPr id="20" name="矩形: 圆角 19"/>
            <p:cNvSpPr/>
            <p:nvPr/>
          </p:nvSpPr>
          <p:spPr>
            <a:xfrm>
              <a:off x="5157097" y="2787433"/>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altLang="zh-CN" sz="900" dirty="0">
                  <a:solidFill>
                    <a:schemeClr val="bg1"/>
                  </a:solidFill>
                  <a:latin typeface="+mj-lt"/>
                </a:rPr>
                <a:t>Platforms Building Their Own Ecosystem &amp; Data Fence</a:t>
              </a:r>
              <a:endParaRPr lang="en-US" altLang="zh-CN" sz="900" dirty="0">
                <a:solidFill>
                  <a:schemeClr val="bg1"/>
                </a:solidFill>
                <a:latin typeface="+mj-lt"/>
              </a:endParaRPr>
            </a:p>
          </p:txBody>
        </p:sp>
        <p:pic>
          <p:nvPicPr>
            <p:cNvPr id="24" name="Graphic 7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2580" y="2759123"/>
              <a:ext cx="396000" cy="396000"/>
            </a:xfrm>
            <a:prstGeom prst="rect">
              <a:avLst/>
            </a:prstGeom>
          </p:spPr>
        </p:pic>
      </p:grpSp>
      <p:grpSp>
        <p:nvGrpSpPr>
          <p:cNvPr id="33" name="组合 32"/>
          <p:cNvGrpSpPr/>
          <p:nvPr/>
        </p:nvGrpSpPr>
        <p:grpSpPr>
          <a:xfrm>
            <a:off x="5149567" y="1871546"/>
            <a:ext cx="3177549" cy="432000"/>
            <a:chOff x="5157097" y="1751893"/>
            <a:chExt cx="3177549" cy="432000"/>
          </a:xfrm>
        </p:grpSpPr>
        <p:sp>
          <p:nvSpPr>
            <p:cNvPr id="15" name="矩形: 圆角 14"/>
            <p:cNvSpPr/>
            <p:nvPr/>
          </p:nvSpPr>
          <p:spPr>
            <a:xfrm>
              <a:off x="5157097" y="1811617"/>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altLang="zh-CN" sz="900" b="0" i="0" dirty="0">
                  <a:solidFill>
                    <a:schemeClr val="bg1"/>
                  </a:solidFill>
                  <a:effectLst/>
                  <a:latin typeface="+mj-lt"/>
                </a:rPr>
                <a:t>Lack of Synergy within Internal Marketing Systems</a:t>
              </a:r>
              <a:endParaRPr lang="en-US" altLang="zh-CN" sz="1050" dirty="0">
                <a:solidFill>
                  <a:schemeClr val="bg1"/>
                </a:solidFill>
                <a:latin typeface="+mj-lt"/>
                <a:ea typeface="微软雅黑" panose="020B0503020204020204" charset="-122"/>
              </a:endParaRPr>
            </a:p>
          </p:txBody>
        </p:sp>
        <p:pic>
          <p:nvPicPr>
            <p:cNvPr id="25" name="Graphic 8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6580" y="1751893"/>
              <a:ext cx="432000" cy="432000"/>
            </a:xfrm>
            <a:prstGeom prst="rect">
              <a:avLst/>
            </a:prstGeom>
          </p:spPr>
        </p:pic>
      </p:grpSp>
      <p:sp>
        <p:nvSpPr>
          <p:cNvPr id="26" name="文本框 25"/>
          <p:cNvSpPr txBox="1"/>
          <p:nvPr/>
        </p:nvSpPr>
        <p:spPr>
          <a:xfrm>
            <a:off x="2818828" y="2595574"/>
            <a:ext cx="1355960" cy="1500411"/>
          </a:xfrm>
          <a:prstGeom prst="rect">
            <a:avLst/>
          </a:prstGeom>
          <a:noFill/>
        </p:spPr>
        <p:txBody>
          <a:bodyPr wrap="square" rtlCol="0">
            <a:spAutoFit/>
          </a:bodyPr>
          <a:lstStyle/>
          <a:p>
            <a:pPr>
              <a:spcBef>
                <a:spcPts val="300"/>
              </a:spcBef>
              <a:spcAft>
                <a:spcPts val="1200"/>
              </a:spcAft>
              <a:buClr>
                <a:srgbClr val="0070C0"/>
              </a:buClr>
            </a:pPr>
            <a:r>
              <a:rPr lang="en-US" altLang="zh-CN" sz="900" dirty="0"/>
              <a:t>IPs</a:t>
            </a:r>
            <a:endParaRPr lang="en-US" altLang="zh-CN" sz="900" dirty="0"/>
          </a:p>
          <a:p>
            <a:pPr>
              <a:spcBef>
                <a:spcPts val="300"/>
              </a:spcBef>
              <a:spcAft>
                <a:spcPts val="1200"/>
              </a:spcAft>
              <a:buClr>
                <a:srgbClr val="0070C0"/>
              </a:buClr>
            </a:pPr>
            <a:r>
              <a:rPr lang="en-US" altLang="zh-CN" sz="900" dirty="0"/>
              <a:t>Celebrities &amp; KOLs</a:t>
            </a:r>
            <a:endParaRPr lang="en-US" altLang="zh-CN" sz="900" dirty="0"/>
          </a:p>
          <a:p>
            <a:pPr>
              <a:spcBef>
                <a:spcPts val="300"/>
              </a:spcBef>
              <a:spcAft>
                <a:spcPts val="1200"/>
              </a:spcAft>
              <a:buClr>
                <a:srgbClr val="0070C0"/>
              </a:buClr>
            </a:pPr>
            <a:r>
              <a:rPr lang="en-US" altLang="zh-CN" sz="900" dirty="0"/>
              <a:t>Cross-over Brands</a:t>
            </a:r>
            <a:endParaRPr lang="en-US" altLang="zh-CN" sz="900" dirty="0"/>
          </a:p>
          <a:p>
            <a:pPr>
              <a:spcBef>
                <a:spcPts val="300"/>
              </a:spcBef>
              <a:spcAft>
                <a:spcPts val="1200"/>
              </a:spcAft>
              <a:buClr>
                <a:srgbClr val="0070C0"/>
              </a:buClr>
            </a:pPr>
            <a:r>
              <a:rPr lang="en-US" altLang="zh-CN" sz="900" dirty="0"/>
              <a:t>Non-standardized Resources (Variety Shows/Movies, etc.)</a:t>
            </a:r>
            <a:endParaRPr lang="zh-CN" altLang="en-US" sz="900" dirty="0"/>
          </a:p>
        </p:txBody>
      </p:sp>
      <p:grpSp>
        <p:nvGrpSpPr>
          <p:cNvPr id="36" name="组合 35"/>
          <p:cNvGrpSpPr/>
          <p:nvPr/>
        </p:nvGrpSpPr>
        <p:grpSpPr>
          <a:xfrm>
            <a:off x="5157095" y="3355064"/>
            <a:ext cx="3177549" cy="312551"/>
            <a:chOff x="5157095" y="3275341"/>
            <a:chExt cx="3177549" cy="312551"/>
          </a:xfrm>
        </p:grpSpPr>
        <p:sp>
          <p:nvSpPr>
            <p:cNvPr id="21" name="矩形: 圆角 20"/>
            <p:cNvSpPr/>
            <p:nvPr/>
          </p:nvSpPr>
          <p:spPr>
            <a:xfrm>
              <a:off x="5157095" y="3275341"/>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buClrTx/>
                <a:buSzTx/>
                <a:buFontTx/>
              </a:pPr>
              <a:r>
                <a:rPr lang="en-US" altLang="zh-CN" sz="900" dirty="0">
                  <a:solidFill>
                    <a:schemeClr val="bg1"/>
                  </a:solidFill>
                  <a:latin typeface="+mj-lt"/>
                </a:rPr>
                <a:t>Lack of Brand Specificity in Partnership Rights and Creativity</a:t>
              </a:r>
              <a:endParaRPr lang="en-US" altLang="zh-CN" sz="900" dirty="0">
                <a:solidFill>
                  <a:schemeClr val="bg1"/>
                </a:solidFill>
                <a:latin typeface="+mj-lt"/>
              </a:endParaRPr>
            </a:p>
          </p:txBody>
        </p:sp>
        <p:pic>
          <p:nvPicPr>
            <p:cNvPr id="28" name="Graphic 2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6618" y="3275341"/>
              <a:ext cx="288000" cy="288000"/>
            </a:xfrm>
            <a:prstGeom prst="rect">
              <a:avLst/>
            </a:prstGeom>
          </p:spPr>
        </p:pic>
      </p:grpSp>
      <p:grpSp>
        <p:nvGrpSpPr>
          <p:cNvPr id="38" name="组合 37"/>
          <p:cNvGrpSpPr/>
          <p:nvPr/>
        </p:nvGrpSpPr>
        <p:grpSpPr>
          <a:xfrm>
            <a:off x="5157097" y="4244958"/>
            <a:ext cx="3177549" cy="324000"/>
            <a:chOff x="5157097" y="4244958"/>
            <a:chExt cx="3177549" cy="324000"/>
          </a:xfrm>
        </p:grpSpPr>
        <p:sp>
          <p:nvSpPr>
            <p:cNvPr id="16" name="矩形: 圆角 15"/>
            <p:cNvSpPr/>
            <p:nvPr/>
          </p:nvSpPr>
          <p:spPr>
            <a:xfrm>
              <a:off x="5157097" y="4251155"/>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l">
                <a:lnSpc>
                  <a:spcPct val="100000"/>
                </a:lnSpc>
                <a:buClrTx/>
                <a:buSzTx/>
                <a:buNone/>
              </a:pPr>
              <a:r>
                <a:rPr lang="en-US" altLang="zh-CN" sz="900" dirty="0">
                  <a:solidFill>
                    <a:schemeClr val="bg1"/>
                  </a:solidFill>
                  <a:latin typeface="+mj-lt"/>
                </a:rPr>
                <a:t>Challenges in Continuously Tracking and Optimizing ROI</a:t>
              </a:r>
              <a:endParaRPr lang="en-US" altLang="zh-CN" sz="900" dirty="0">
                <a:solidFill>
                  <a:schemeClr val="bg1"/>
                </a:solidFill>
                <a:latin typeface="+mj-lt"/>
              </a:endParaRPr>
            </a:p>
          </p:txBody>
        </p:sp>
        <p:pic>
          <p:nvPicPr>
            <p:cNvPr id="29" name="Graphic 1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580" y="4244958"/>
              <a:ext cx="324000" cy="324000"/>
            </a:xfrm>
            <a:prstGeom prst="rect">
              <a:avLst/>
            </a:prstGeom>
          </p:spPr>
        </p:pic>
      </p:grpSp>
      <p:grpSp>
        <p:nvGrpSpPr>
          <p:cNvPr id="34" name="组合 33"/>
          <p:cNvGrpSpPr/>
          <p:nvPr/>
        </p:nvGrpSpPr>
        <p:grpSpPr>
          <a:xfrm>
            <a:off x="5157097" y="2369237"/>
            <a:ext cx="3177549" cy="396000"/>
            <a:chOff x="5157097" y="2248896"/>
            <a:chExt cx="3177549" cy="396000"/>
          </a:xfrm>
        </p:grpSpPr>
        <p:sp>
          <p:nvSpPr>
            <p:cNvPr id="17" name="矩形: 圆角 16"/>
            <p:cNvSpPr/>
            <p:nvPr/>
          </p:nvSpPr>
          <p:spPr>
            <a:xfrm>
              <a:off x="5157097" y="2299525"/>
              <a:ext cx="3177549" cy="3125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buClrTx/>
                <a:buSzTx/>
                <a:buFontTx/>
              </a:pPr>
              <a:r>
                <a:rPr lang="en-US" altLang="zh-CN" sz="900" dirty="0">
                  <a:solidFill>
                    <a:schemeClr val="bg1"/>
                  </a:solidFill>
                  <a:latin typeface="+mj-lt"/>
                </a:rPr>
                <a:t>Fragmentation of modalities/types of cooperation </a:t>
              </a:r>
              <a:endParaRPr lang="en-US" altLang="zh-CN" sz="900" dirty="0">
                <a:solidFill>
                  <a:schemeClr val="bg1"/>
                </a:solidFill>
                <a:latin typeface="+mj-lt"/>
              </a:endParaRPr>
            </a:p>
          </p:txBody>
        </p:sp>
        <p:pic>
          <p:nvPicPr>
            <p:cNvPr id="30" name="Graphic 88"/>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92618" y="2248896"/>
              <a:ext cx="396000" cy="396000"/>
            </a:xfrm>
            <a:prstGeom prst="rect">
              <a:avLst/>
            </a:prstGeom>
          </p:spPr>
        </p:pic>
      </p:grpSp>
      <p:pic>
        <p:nvPicPr>
          <p:cNvPr id="31"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3152" y="2595574"/>
            <a:ext cx="262641" cy="252000"/>
          </a:xfrm>
          <a:prstGeom prst="rect">
            <a:avLst/>
          </a:prstGeom>
        </p:spPr>
      </p:pic>
      <p:pic>
        <p:nvPicPr>
          <p:cNvPr id="9"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3152" y="2903767"/>
            <a:ext cx="262641" cy="252000"/>
          </a:xfrm>
          <a:prstGeom prst="rect">
            <a:avLst/>
          </a:prstGeom>
        </p:spPr>
      </p:pic>
      <p:pic>
        <p:nvPicPr>
          <p:cNvPr id="10"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3062" y="2587746"/>
            <a:ext cx="262641" cy="252000"/>
          </a:xfrm>
          <a:prstGeom prst="rect">
            <a:avLst/>
          </a:prstGeom>
        </p:spPr>
      </p:pic>
      <p:pic>
        <p:nvPicPr>
          <p:cNvPr id="13"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5" y="2901420"/>
            <a:ext cx="262641" cy="252000"/>
          </a:xfrm>
          <a:prstGeom prst="rect">
            <a:avLst/>
          </a:prstGeom>
        </p:spPr>
      </p:pic>
      <p:pic>
        <p:nvPicPr>
          <p:cNvPr id="14"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5" y="3218191"/>
            <a:ext cx="262641" cy="252000"/>
          </a:xfrm>
          <a:prstGeom prst="rect">
            <a:avLst/>
          </a:prstGeom>
        </p:spPr>
      </p:pic>
      <p:pic>
        <p:nvPicPr>
          <p:cNvPr id="19" name="Graphic 2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30464" y="3581366"/>
            <a:ext cx="262641" cy="252000"/>
          </a:xfrm>
          <a:prstGeom prst="rect">
            <a:avLst/>
          </a:prstGeom>
        </p:spPr>
      </p:pic>
      <p:sp>
        <p:nvSpPr>
          <p:cNvPr id="32" name="标题 10"/>
          <p:cNvSpPr>
            <a:spLocks noGrp="1"/>
          </p:cNvSpPr>
          <p:nvPr>
            <p:ph type="title"/>
            <p:custDataLst>
              <p:tags r:id="rId15"/>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complexity of the marketing environment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has led to the diversification of brand partnership relationships</a:t>
            </a:r>
            <a:endParaRPr lang="en-US" altLang="zh-CN" sz="1400" dirty="0">
              <a:latin typeface="Franklin Gothic Medium Cond" panose="020B0606030402020204" pitchFamily="34" charset="0"/>
              <a:ea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en-US" altLang="zh-CN" dirty="0">
                <a:latin typeface="Franklin Gothic Medium Cond" panose="020B0606030402020204" pitchFamily="34" charset="0"/>
                <a:ea typeface="微软雅黑" panose="020B0503020204020204" charset="-122"/>
              </a:rPr>
              <a:t>三大方向驱动健康的营销合作关系</a:t>
            </a:r>
            <a:endParaRPr lang="en-US" altLang="zh-CN" sz="1400" dirty="0">
              <a:latin typeface="Franklin Gothic Medium Cond" panose="020B0606030402020204" pitchFamily="34" charset="0"/>
              <a:ea typeface="微软雅黑" panose="020B0503020204020204" charset="-122"/>
            </a:endParaRPr>
          </a:p>
        </p:txBody>
      </p:sp>
      <p:sp>
        <p:nvSpPr>
          <p:cNvPr id="4" name="Rounded Rectangle 6"/>
          <p:cNvSpPr/>
          <p:nvPr>
            <p:custDataLst>
              <p:tags r:id="rId1"/>
            </p:custDataLst>
          </p:nvPr>
        </p:nvSpPr>
        <p:spPr>
          <a:xfrm>
            <a:off x="724856" y="1364295"/>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30"/>
          <p:cNvSpPr/>
          <p:nvPr>
            <p:custDataLst>
              <p:tags r:id="rId2"/>
            </p:custDataLst>
          </p:nvPr>
        </p:nvSpPr>
        <p:spPr>
          <a:xfrm>
            <a:off x="724856" y="1387719"/>
            <a:ext cx="2368844" cy="979681"/>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6"/>
          <p:cNvSpPr/>
          <p:nvPr>
            <p:custDataLst>
              <p:tags r:id="rId3"/>
            </p:custDataLst>
          </p:nvPr>
        </p:nvSpPr>
        <p:spPr>
          <a:xfrm>
            <a:off x="3402166" y="1367330"/>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22"/>
          <p:cNvSpPr/>
          <p:nvPr>
            <p:custDataLst>
              <p:tags r:id="rId4"/>
            </p:custDataLst>
          </p:nvPr>
        </p:nvSpPr>
        <p:spPr>
          <a:xfrm>
            <a:off x="3402166" y="1390754"/>
            <a:ext cx="2368844" cy="976646"/>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ounded Rectangle 6"/>
          <p:cNvSpPr/>
          <p:nvPr>
            <p:custDataLst>
              <p:tags r:id="rId5"/>
            </p:custDataLst>
          </p:nvPr>
        </p:nvSpPr>
        <p:spPr>
          <a:xfrm>
            <a:off x="6024990" y="1367330"/>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27"/>
          <p:cNvSpPr/>
          <p:nvPr>
            <p:custDataLst>
              <p:tags r:id="rId6"/>
            </p:custDataLst>
          </p:nvPr>
        </p:nvSpPr>
        <p:spPr>
          <a:xfrm>
            <a:off x="6024990" y="1390754"/>
            <a:ext cx="2368844" cy="981982"/>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itle 1"/>
          <p:cNvSpPr txBox="1"/>
          <p:nvPr>
            <p:custDataLst>
              <p:tags r:id="rId7"/>
            </p:custDataLst>
          </p:nvPr>
        </p:nvSpPr>
        <p:spPr>
          <a:xfrm>
            <a:off x="919390" y="2620867"/>
            <a:ext cx="1972440" cy="307754"/>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zh-CN" altLang="en-US" sz="1400" dirty="0">
                <a:solidFill>
                  <a:schemeClr val="accent4"/>
                </a:solidFill>
              </a:rPr>
              <a:t>合作模式定制化</a:t>
            </a:r>
            <a:br>
              <a:rPr lang="en-SG" sz="1400" dirty="0">
                <a:solidFill>
                  <a:schemeClr val="accent4"/>
                </a:solidFill>
              </a:rPr>
            </a:br>
            <a:br>
              <a:rPr lang="en-SG" sz="1400" dirty="0">
                <a:solidFill>
                  <a:schemeClr val="accent4"/>
                </a:solidFill>
              </a:rPr>
            </a:br>
            <a:endParaRPr lang="en-SG" sz="1400" dirty="0">
              <a:solidFill>
                <a:schemeClr val="accent4"/>
              </a:solidFill>
              <a:latin typeface="+mn-lt"/>
            </a:endParaRPr>
          </a:p>
        </p:txBody>
      </p:sp>
      <p:pic>
        <p:nvPicPr>
          <p:cNvPr id="11" name="Graphic 5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4155108" y="1450151"/>
            <a:ext cx="808474" cy="808474"/>
          </a:xfrm>
          <a:prstGeom prst="rect">
            <a:avLst/>
          </a:prstGeom>
        </p:spPr>
      </p:pic>
      <p:pic>
        <p:nvPicPr>
          <p:cNvPr id="12" name="Graphic 53"/>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1458571" y="1390754"/>
            <a:ext cx="894078" cy="894078"/>
          </a:xfrm>
          <a:prstGeom prst="rect">
            <a:avLst/>
          </a:prstGeom>
        </p:spPr>
      </p:pic>
      <p:pic>
        <p:nvPicPr>
          <p:cNvPr id="13" name="Graphic 55"/>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753213" y="1353237"/>
            <a:ext cx="912397" cy="912397"/>
          </a:xfrm>
          <a:prstGeom prst="rect">
            <a:avLst/>
          </a:prstGeom>
        </p:spPr>
      </p:pic>
      <p:sp>
        <p:nvSpPr>
          <p:cNvPr id="14" name="Title 1"/>
          <p:cNvSpPr txBox="1"/>
          <p:nvPr>
            <p:custDataLst>
              <p:tags r:id="rId17"/>
            </p:custDataLst>
          </p:nvPr>
        </p:nvSpPr>
        <p:spPr>
          <a:xfrm>
            <a:off x="3488527" y="2616108"/>
            <a:ext cx="2114120" cy="312513"/>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zh-CN" altLang="en-US" sz="1400" dirty="0">
                <a:solidFill>
                  <a:schemeClr val="accent4"/>
                </a:solidFill>
              </a:rPr>
              <a:t>服务执行精细化</a:t>
            </a:r>
            <a:br>
              <a:rPr lang="en-SG" sz="1400" dirty="0">
                <a:solidFill>
                  <a:schemeClr val="accent4"/>
                </a:solidFill>
              </a:rPr>
            </a:br>
            <a:endParaRPr lang="en-SG" sz="1400" dirty="0">
              <a:solidFill>
                <a:schemeClr val="accent4"/>
              </a:solidFill>
              <a:latin typeface="+mn-lt"/>
            </a:endParaRPr>
          </a:p>
        </p:txBody>
      </p:sp>
      <p:sp>
        <p:nvSpPr>
          <p:cNvPr id="15" name="Title 1"/>
          <p:cNvSpPr txBox="1"/>
          <p:nvPr>
            <p:custDataLst>
              <p:tags r:id="rId18"/>
            </p:custDataLst>
          </p:nvPr>
        </p:nvSpPr>
        <p:spPr>
          <a:xfrm>
            <a:off x="6093598" y="2626202"/>
            <a:ext cx="2190995" cy="302419"/>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zh-CN" altLang="en-US" sz="1400" dirty="0">
                <a:solidFill>
                  <a:schemeClr val="accent4"/>
                </a:solidFill>
              </a:rPr>
              <a:t>投放评估数据化</a:t>
            </a:r>
            <a:br>
              <a:rPr lang="en-SG" sz="1400" dirty="0">
                <a:solidFill>
                  <a:schemeClr val="accent4"/>
                </a:solidFill>
              </a:rPr>
            </a:br>
            <a:br>
              <a:rPr lang="en-SG" sz="1400" dirty="0">
                <a:solidFill>
                  <a:schemeClr val="accent4"/>
                </a:solidFill>
              </a:rPr>
            </a:br>
            <a:endParaRPr lang="en-SG" altLang="zh-CN" sz="1400" dirty="0">
              <a:solidFill>
                <a:schemeClr val="accent4"/>
              </a:solidFill>
              <a:latin typeface="+mn-lt"/>
            </a:endParaRPr>
          </a:p>
        </p:txBody>
      </p:sp>
      <p:sp>
        <p:nvSpPr>
          <p:cNvPr id="17" name="文本框 16"/>
          <p:cNvSpPr txBox="1"/>
          <p:nvPr>
            <p:custDataLst>
              <p:tags r:id="rId19"/>
            </p:custDataLst>
          </p:nvPr>
        </p:nvSpPr>
        <p:spPr>
          <a:xfrm>
            <a:off x="825117" y="2977821"/>
            <a:ext cx="2166974" cy="106045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latin typeface="+mj-lt"/>
              </a:rPr>
              <a:t>以</a:t>
            </a:r>
            <a:r>
              <a:rPr lang="zh-CN" altLang="en-US" sz="1050" dirty="0">
                <a:solidFill>
                  <a:schemeClr val="tx1"/>
                </a:solidFill>
                <a:latin typeface="+mj-lt"/>
              </a:rPr>
              <a:t>品牌营销目的和阶段为指引，定制最佳匹配合作伙伴</a:t>
            </a:r>
            <a:endParaRPr lang="en-US" altLang="zh-CN" sz="1050" dirty="0">
              <a:solidFill>
                <a:schemeClr val="tx1"/>
              </a:solidFill>
              <a:latin typeface="+mj-lt"/>
            </a:endParaRPr>
          </a:p>
          <a:p>
            <a:pPr marL="171450" indent="-171450">
              <a:lnSpc>
                <a:spcPct val="150000"/>
              </a:lnSpc>
              <a:buFont typeface="Arial" panose="020B0604020202020204" pitchFamily="34" charset="0"/>
              <a:buChar char="•"/>
            </a:pPr>
            <a:r>
              <a:rPr lang="zh-CN" altLang="en-US" sz="1050" dirty="0">
                <a:solidFill>
                  <a:schemeClr val="tx1"/>
                </a:solidFill>
                <a:latin typeface="+mj-lt"/>
              </a:rPr>
              <a:t>定制与合作方的内容</a:t>
            </a:r>
            <a:r>
              <a:rPr lang="zh-CN" altLang="en-US" sz="1050" dirty="0">
                <a:latin typeface="+mj-lt"/>
              </a:rPr>
              <a:t>、权益和服务</a:t>
            </a:r>
            <a:r>
              <a:rPr lang="zh-CN" altLang="en-US" sz="1050" dirty="0">
                <a:solidFill>
                  <a:schemeClr val="tx1"/>
                </a:solidFill>
                <a:latin typeface="+mj-lt"/>
              </a:rPr>
              <a:t>范畴</a:t>
            </a:r>
            <a:endParaRPr lang="en-SG" altLang="zh-CN" sz="1050" dirty="0">
              <a:solidFill>
                <a:schemeClr val="tx1"/>
              </a:solidFill>
              <a:latin typeface="+mj-lt"/>
            </a:endParaRPr>
          </a:p>
        </p:txBody>
      </p:sp>
      <p:sp>
        <p:nvSpPr>
          <p:cNvPr id="19" name="文本框 18"/>
          <p:cNvSpPr txBox="1"/>
          <p:nvPr>
            <p:custDataLst>
              <p:tags r:id="rId20"/>
            </p:custDataLst>
          </p:nvPr>
        </p:nvSpPr>
        <p:spPr>
          <a:xfrm>
            <a:off x="6170473" y="2977732"/>
            <a:ext cx="2114120" cy="106045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solidFill>
                  <a:schemeClr val="tx1"/>
                </a:solidFill>
                <a:latin typeface="+mj-lt"/>
                <a:cs typeface="+mj-lt"/>
              </a:rPr>
              <a:t>以数据化驱动的投放和执行，保证触达精准性</a:t>
            </a:r>
            <a:endParaRPr lang="en-SG" altLang="zh-CN" sz="1050" dirty="0">
              <a:solidFill>
                <a:schemeClr val="tx1"/>
              </a:solidFill>
              <a:latin typeface="+mj-lt"/>
              <a:cs typeface="+mj-lt"/>
            </a:endParaRPr>
          </a:p>
          <a:p>
            <a:pPr marL="171450" indent="-171450">
              <a:lnSpc>
                <a:spcPct val="150000"/>
              </a:lnSpc>
              <a:buFont typeface="Arial" panose="020B0604020202020204" pitchFamily="34" charset="0"/>
              <a:buChar char="•"/>
            </a:pPr>
            <a:r>
              <a:rPr lang="zh-CN" altLang="en-US" sz="1050" dirty="0">
                <a:solidFill>
                  <a:schemeClr val="tx1"/>
                </a:solidFill>
                <a:latin typeface="+mj-lt"/>
                <a:cs typeface="+mj-lt"/>
              </a:rPr>
              <a:t>多维度</a:t>
            </a:r>
            <a:r>
              <a:rPr lang="en-US" altLang="zh-CN" sz="1050" dirty="0">
                <a:solidFill>
                  <a:schemeClr val="tx1"/>
                </a:solidFill>
                <a:latin typeface="+mj-lt"/>
                <a:cs typeface="+mj-lt"/>
              </a:rPr>
              <a:t>KPI</a:t>
            </a:r>
            <a:r>
              <a:rPr lang="zh-CN" altLang="en-US" sz="1050" dirty="0">
                <a:solidFill>
                  <a:schemeClr val="tx1"/>
                </a:solidFill>
                <a:latin typeface="+mj-lt"/>
                <a:cs typeface="+mj-lt"/>
              </a:rPr>
              <a:t>量化设定，以评估不同营销场景下的有效性</a:t>
            </a:r>
            <a:endParaRPr lang="en-US" altLang="zh-CN" sz="1050" dirty="0">
              <a:solidFill>
                <a:schemeClr val="tx1"/>
              </a:solidFill>
              <a:latin typeface="+mj-lt"/>
              <a:cs typeface="+mj-lt"/>
            </a:endParaRPr>
          </a:p>
        </p:txBody>
      </p:sp>
      <p:sp>
        <p:nvSpPr>
          <p:cNvPr id="21" name="文本框 20"/>
          <p:cNvSpPr txBox="1"/>
          <p:nvPr>
            <p:custDataLst>
              <p:tags r:id="rId21"/>
            </p:custDataLst>
          </p:nvPr>
        </p:nvSpPr>
        <p:spPr>
          <a:xfrm>
            <a:off x="3429140" y="2977732"/>
            <a:ext cx="2260409" cy="106045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50" dirty="0">
                <a:latin typeface="+mj-lt"/>
              </a:rPr>
              <a:t>内容、价格、</a:t>
            </a:r>
            <a:r>
              <a:rPr lang="zh-CN" altLang="en-US" sz="1050" dirty="0">
                <a:solidFill>
                  <a:schemeClr val="tx1"/>
                </a:solidFill>
                <a:latin typeface="+mj-lt"/>
              </a:rPr>
              <a:t>服务流程规范化，前置思考和</a:t>
            </a:r>
            <a:r>
              <a:rPr lang="zh-CN" altLang="en-US" sz="1050" dirty="0">
                <a:latin typeface="+mj-lt"/>
              </a:rPr>
              <a:t>快速</a:t>
            </a:r>
            <a:r>
              <a:rPr lang="zh-CN" altLang="en-US" sz="1050" dirty="0">
                <a:solidFill>
                  <a:schemeClr val="tx1"/>
                </a:solidFill>
                <a:latin typeface="+mj-lt"/>
              </a:rPr>
              <a:t>响应品牌的需求</a:t>
            </a:r>
            <a:endParaRPr lang="en-US" altLang="zh-CN" sz="1050" dirty="0">
              <a:solidFill>
                <a:schemeClr val="tx1"/>
              </a:solidFill>
              <a:latin typeface="+mj-lt"/>
            </a:endParaRPr>
          </a:p>
          <a:p>
            <a:pPr marL="171450" indent="-171450">
              <a:lnSpc>
                <a:spcPct val="150000"/>
              </a:lnSpc>
              <a:buFont typeface="Arial" panose="020B0604020202020204" pitchFamily="34" charset="0"/>
              <a:buChar char="•"/>
            </a:pPr>
            <a:r>
              <a:rPr lang="zh-CN" altLang="en-US" sz="1050" dirty="0">
                <a:solidFill>
                  <a:schemeClr val="tx1"/>
                </a:solidFill>
                <a:latin typeface="+mj-lt"/>
              </a:rPr>
              <a:t>内容创意</a:t>
            </a:r>
            <a:r>
              <a:rPr lang="zh-CN" altLang="en-US" sz="1050" dirty="0">
                <a:latin typeface="+mj-lt"/>
              </a:rPr>
              <a:t>符合</a:t>
            </a:r>
            <a:r>
              <a:rPr lang="zh-CN" altLang="en-US" sz="1050" dirty="0">
                <a:solidFill>
                  <a:schemeClr val="tx1"/>
                </a:solidFill>
                <a:latin typeface="+mj-lt"/>
              </a:rPr>
              <a:t>标准，精准地触达人群达成营销目的</a:t>
            </a:r>
            <a:endParaRPr lang="en-SG" altLang="zh-CN" sz="1050" dirty="0">
              <a:solidFill>
                <a:schemeClr val="tx1"/>
              </a:solidFill>
              <a:latin typeface="+mj-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4" name="Rounded Rectangle 6"/>
          <p:cNvSpPr/>
          <p:nvPr/>
        </p:nvSpPr>
        <p:spPr>
          <a:xfrm>
            <a:off x="724856" y="1364295"/>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30"/>
          <p:cNvSpPr/>
          <p:nvPr/>
        </p:nvSpPr>
        <p:spPr>
          <a:xfrm>
            <a:off x="724856" y="1387719"/>
            <a:ext cx="2368844" cy="979681"/>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ounded Rectangle 6"/>
          <p:cNvSpPr/>
          <p:nvPr/>
        </p:nvSpPr>
        <p:spPr>
          <a:xfrm>
            <a:off x="3402166" y="1367330"/>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22"/>
          <p:cNvSpPr/>
          <p:nvPr/>
        </p:nvSpPr>
        <p:spPr>
          <a:xfrm>
            <a:off x="3402166" y="1390754"/>
            <a:ext cx="2368844" cy="976646"/>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ounded Rectangle 6"/>
          <p:cNvSpPr/>
          <p:nvPr/>
        </p:nvSpPr>
        <p:spPr>
          <a:xfrm>
            <a:off x="6024990" y="1367330"/>
            <a:ext cx="2368844" cy="2735539"/>
          </a:xfrm>
          <a:prstGeom prst="roundRect">
            <a:avLst>
              <a:gd name="adj" fmla="val 3465"/>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27"/>
          <p:cNvSpPr/>
          <p:nvPr/>
        </p:nvSpPr>
        <p:spPr>
          <a:xfrm>
            <a:off x="6024990" y="1390754"/>
            <a:ext cx="2368844" cy="981982"/>
          </a:xfrm>
          <a:prstGeom prst="rect">
            <a:avLst/>
          </a:prstGeom>
          <a:gradFill flip="none" rotWithShape="1">
            <a:gsLst>
              <a:gs pos="0">
                <a:schemeClr val="bg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itle 1"/>
          <p:cNvSpPr txBox="1"/>
          <p:nvPr/>
        </p:nvSpPr>
        <p:spPr>
          <a:xfrm>
            <a:off x="933714" y="2508061"/>
            <a:ext cx="1972440" cy="307754"/>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en-US" altLang="zh-CN" sz="1200" b="0" i="0" dirty="0">
                <a:solidFill>
                  <a:srgbClr val="0070C0"/>
                </a:solidFill>
                <a:effectLst/>
              </a:rPr>
              <a:t>Customization of Partnership Models </a:t>
            </a:r>
            <a:endParaRPr lang="en-SG" sz="2800" dirty="0">
              <a:solidFill>
                <a:srgbClr val="0070C0"/>
              </a:solidFill>
            </a:endParaRPr>
          </a:p>
        </p:txBody>
      </p:sp>
      <p:pic>
        <p:nvPicPr>
          <p:cNvPr id="11" name="Graphic 5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155108" y="1450151"/>
            <a:ext cx="808474" cy="808474"/>
          </a:xfrm>
          <a:prstGeom prst="rect">
            <a:avLst/>
          </a:prstGeom>
        </p:spPr>
      </p:pic>
      <p:pic>
        <p:nvPicPr>
          <p:cNvPr id="12" name="Graphic 5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8571" y="1390754"/>
            <a:ext cx="894078" cy="894078"/>
          </a:xfrm>
          <a:prstGeom prst="rect">
            <a:avLst/>
          </a:prstGeom>
        </p:spPr>
      </p:pic>
      <p:pic>
        <p:nvPicPr>
          <p:cNvPr id="13" name="Graphic 5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3213" y="1353237"/>
            <a:ext cx="912397" cy="912397"/>
          </a:xfrm>
          <a:prstGeom prst="rect">
            <a:avLst/>
          </a:prstGeom>
        </p:spPr>
      </p:pic>
      <p:sp>
        <p:nvSpPr>
          <p:cNvPr id="14" name="Title 1"/>
          <p:cNvSpPr txBox="1"/>
          <p:nvPr/>
        </p:nvSpPr>
        <p:spPr>
          <a:xfrm>
            <a:off x="3488527" y="2508061"/>
            <a:ext cx="2114120" cy="312513"/>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en-US" altLang="zh-CN" sz="1200" dirty="0">
                <a:solidFill>
                  <a:srgbClr val="0070C0"/>
                </a:solidFill>
              </a:rPr>
              <a:t>Precision in Service Execution </a:t>
            </a:r>
            <a:endParaRPr lang="en-SG" sz="1200" dirty="0">
              <a:solidFill>
                <a:srgbClr val="0070C0"/>
              </a:solidFill>
            </a:endParaRPr>
          </a:p>
        </p:txBody>
      </p:sp>
      <p:sp>
        <p:nvSpPr>
          <p:cNvPr id="15" name="Title 1"/>
          <p:cNvSpPr txBox="1"/>
          <p:nvPr/>
        </p:nvSpPr>
        <p:spPr>
          <a:xfrm>
            <a:off x="6093598" y="2508061"/>
            <a:ext cx="2190995" cy="302419"/>
          </a:xfrm>
          <a:prstGeom prst="rect">
            <a:avLst/>
          </a:prstGeom>
        </p:spPr>
        <p:txBody>
          <a:bodyPr wrap="square" anchor="t">
            <a:noAutofit/>
          </a:bodyPr>
          <a:lstStyle>
            <a:lvl1pPr algn="l" defTabSz="914400" rtl="0" eaLnBrk="1" latinLnBrk="0" hangingPunct="1">
              <a:lnSpc>
                <a:spcPts val="1800"/>
              </a:lnSpc>
              <a:spcBef>
                <a:spcPct val="0"/>
              </a:spcBef>
              <a:buNone/>
              <a:defRPr sz="1800" kern="1200">
                <a:solidFill>
                  <a:schemeClr val="accent4"/>
                </a:solidFill>
                <a:latin typeface="+mj-lt"/>
                <a:ea typeface="+mj-ea"/>
                <a:cs typeface="+mj-cs"/>
              </a:defRPr>
            </a:lvl1pPr>
          </a:lstStyle>
          <a:p>
            <a:pPr algn="ctr">
              <a:lnSpc>
                <a:spcPct val="100000"/>
              </a:lnSpc>
            </a:pPr>
            <a:r>
              <a:rPr lang="en-US" altLang="zh-CN" sz="1200" dirty="0">
                <a:solidFill>
                  <a:srgbClr val="0070C0"/>
                </a:solidFill>
              </a:rPr>
              <a:t>Data-Driven Evaluation of Investment</a:t>
            </a:r>
            <a:endParaRPr lang="en-SG" altLang="zh-CN" sz="1200" dirty="0">
              <a:solidFill>
                <a:srgbClr val="0070C0"/>
              </a:solidFill>
            </a:endParaRPr>
          </a:p>
        </p:txBody>
      </p:sp>
      <p:sp>
        <p:nvSpPr>
          <p:cNvPr id="17" name="文本框 16"/>
          <p:cNvSpPr txBox="1"/>
          <p:nvPr/>
        </p:nvSpPr>
        <p:spPr>
          <a:xfrm>
            <a:off x="825117" y="2998996"/>
            <a:ext cx="2166974" cy="861774"/>
          </a:xfrm>
          <a:prstGeom prst="rect">
            <a:avLst/>
          </a:prstGeom>
          <a:noFill/>
        </p:spPr>
        <p:txBody>
          <a:bodyPr wrap="square">
            <a:spAutoFit/>
          </a:bodyPr>
          <a:lstStyle/>
          <a:p>
            <a:pPr marL="171450" indent="-171450" algn="l">
              <a:buFont typeface="Arial" panose="020B0604020202020204" pitchFamily="34" charset="0"/>
              <a:buChar char="•"/>
            </a:pPr>
            <a:r>
              <a:rPr lang="en-US" altLang="zh-CN" sz="1000" b="0" i="0" dirty="0">
                <a:effectLst/>
              </a:rPr>
              <a:t>Customize the best-matching partners guided by brand marketing goals and stages. </a:t>
            </a:r>
            <a:endParaRPr lang="en-US" altLang="zh-CN" sz="1000" b="0" i="0" dirty="0">
              <a:effectLst/>
            </a:endParaRPr>
          </a:p>
          <a:p>
            <a:pPr marL="171450" indent="-171450" algn="l">
              <a:buFont typeface="Arial" panose="020B0604020202020204" pitchFamily="34" charset="0"/>
              <a:buChar char="•"/>
            </a:pPr>
            <a:r>
              <a:rPr lang="en-US" altLang="zh-CN" sz="1000" b="0" i="0" dirty="0">
                <a:effectLst/>
              </a:rPr>
              <a:t>Tailor content, rights, and service scope with partners</a:t>
            </a:r>
            <a:endParaRPr lang="en-SG" altLang="zh-CN" sz="1200" dirty="0"/>
          </a:p>
        </p:txBody>
      </p:sp>
      <p:sp>
        <p:nvSpPr>
          <p:cNvPr id="19" name="文本框 18"/>
          <p:cNvSpPr txBox="1"/>
          <p:nvPr/>
        </p:nvSpPr>
        <p:spPr>
          <a:xfrm>
            <a:off x="6170473" y="2998996"/>
            <a:ext cx="2114120" cy="1014730"/>
          </a:xfrm>
          <a:prstGeom prst="rect">
            <a:avLst/>
          </a:prstGeom>
          <a:noFill/>
        </p:spPr>
        <p:txBody>
          <a:bodyPr wrap="square">
            <a:spAutoFit/>
          </a:bodyPr>
          <a:lstStyle/>
          <a:p>
            <a:pPr marL="171450" indent="-171450">
              <a:buFont typeface="Arial" panose="020B0604020202020204" pitchFamily="34" charset="0"/>
              <a:buChar char="•"/>
            </a:pPr>
            <a:r>
              <a:rPr lang="en-US" altLang="zh-CN" sz="1000" dirty="0"/>
              <a:t>Data-driven placement and execution to ensure reach accuracy. </a:t>
            </a:r>
            <a:endParaRPr lang="en-US" altLang="zh-CN" sz="1000" dirty="0"/>
          </a:p>
          <a:p>
            <a:pPr marL="171450" indent="-171450">
              <a:buFont typeface="Arial" panose="020B0604020202020204" pitchFamily="34" charset="0"/>
              <a:buChar char="•"/>
            </a:pPr>
            <a:r>
              <a:rPr lang="en-US" altLang="zh-CN" sz="1000" dirty="0"/>
              <a:t>Set multidimensional KPIs to evaluate effectiveness in various marketing scenarios.</a:t>
            </a:r>
            <a:endParaRPr lang="zh-CN" altLang="en-US" sz="1000" dirty="0"/>
          </a:p>
        </p:txBody>
      </p:sp>
      <p:sp>
        <p:nvSpPr>
          <p:cNvPr id="21" name="文本框 20"/>
          <p:cNvSpPr txBox="1"/>
          <p:nvPr/>
        </p:nvSpPr>
        <p:spPr>
          <a:xfrm>
            <a:off x="3429140" y="2998996"/>
            <a:ext cx="2260409" cy="1015663"/>
          </a:xfrm>
          <a:prstGeom prst="rect">
            <a:avLst/>
          </a:prstGeom>
          <a:noFill/>
        </p:spPr>
        <p:txBody>
          <a:bodyPr wrap="square">
            <a:spAutoFit/>
          </a:bodyPr>
          <a:lstStyle/>
          <a:p>
            <a:pPr marL="171450" indent="-171450">
              <a:buFont typeface="Arial" panose="020B0604020202020204" pitchFamily="34" charset="0"/>
              <a:buChar char="•"/>
            </a:pPr>
            <a:r>
              <a:rPr lang="en-US" altLang="zh-CN" sz="1000" dirty="0"/>
              <a:t>Standardize content, pricing, and service processes, forecasting and rapidly responding to brand needs</a:t>
            </a:r>
            <a:endParaRPr lang="en-US" altLang="zh-CN" sz="1000" dirty="0"/>
          </a:p>
          <a:p>
            <a:pPr marL="171450" indent="-171450">
              <a:buFont typeface="Arial" panose="020B0604020202020204" pitchFamily="34" charset="0"/>
              <a:buChar char="•"/>
            </a:pPr>
            <a:r>
              <a:rPr lang="en-US" altLang="zh-CN" sz="1000" dirty="0"/>
              <a:t>Ensure content creativity meets standards and TA to achieve marketing objectives</a:t>
            </a:r>
            <a:endParaRPr lang="en-US" altLang="zh-CN" sz="1000" dirty="0"/>
          </a:p>
        </p:txBody>
      </p:sp>
      <p:sp>
        <p:nvSpPr>
          <p:cNvPr id="22" name="标题 10"/>
          <p:cNvSpPr>
            <a:spLocks noGrp="1"/>
          </p:cNvSpPr>
          <p:nvPr>
            <p:ph type="title"/>
            <p:custDataLst>
              <p:tags r:id="rId7"/>
            </p:custDataLst>
          </p:nvPr>
        </p:nvSpPr>
        <p:spPr>
          <a:xfrm>
            <a:off x="308016" y="321369"/>
            <a:ext cx="6116534"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Three Major Drivers of Robust Healthy Marketing Partnership</a:t>
            </a:r>
            <a:endParaRPr lang="en-US" altLang="zh-CN" sz="1400" dirty="0">
              <a:solidFill>
                <a:srgbClr val="0070C0"/>
              </a:solidFill>
              <a:latin typeface="Franklin Gothic Medium Cond" panose="020B0606030402020204" pitchFamily="34" charset="0"/>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zh-CN" altLang="en-US" dirty="0"/>
              <a:t>三大健康关系管理要素，助力品牌营销效能持续优化</a:t>
            </a:r>
            <a:endParaRPr lang="zh-CN" altLang="en-US" dirty="0"/>
          </a:p>
        </p:txBody>
      </p:sp>
      <p:cxnSp>
        <p:nvCxnSpPr>
          <p:cNvPr id="23" name="Straight Connector 29"/>
          <p:cNvCxnSpPr/>
          <p:nvPr/>
        </p:nvCxnSpPr>
        <p:spPr>
          <a:xfrm rot="16200000" flipV="1">
            <a:off x="2053693" y="3281244"/>
            <a:ext cx="910594" cy="342559"/>
          </a:xfrm>
          <a:prstGeom prst="bentConnector4">
            <a:avLst>
              <a:gd name="adj1" fmla="val 49828"/>
              <a:gd name="adj2" fmla="val 435"/>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9"/>
          <p:cNvCxnSpPr/>
          <p:nvPr/>
        </p:nvCxnSpPr>
        <p:spPr>
          <a:xfrm rot="5400000" flipH="1" flipV="1">
            <a:off x="2430283" y="2517920"/>
            <a:ext cx="704386" cy="204417"/>
          </a:xfrm>
          <a:prstGeom prst="bentConnector4">
            <a:avLst>
              <a:gd name="adj1" fmla="val 49813"/>
              <a:gd name="adj2" fmla="val 701"/>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p:nvPr/>
        </p:nvCxnSpPr>
        <p:spPr>
          <a:xfrm rot="5400000" flipH="1" flipV="1">
            <a:off x="2563995" y="3528502"/>
            <a:ext cx="460054" cy="225421"/>
          </a:xfrm>
          <a:prstGeom prst="bentConnector4">
            <a:avLst>
              <a:gd name="adj1" fmla="val 49714"/>
              <a:gd name="adj2" fmla="val 201410"/>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03864" y="2085802"/>
            <a:ext cx="1537200" cy="914400"/>
            <a:chOff x="797514" y="1757293"/>
            <a:chExt cx="1537200" cy="914400"/>
          </a:xfrm>
        </p:grpSpPr>
        <p:sp>
          <p:nvSpPr>
            <p:cNvPr id="26" name="矩形: 对角圆角 25"/>
            <p:cNvSpPr/>
            <p:nvPr/>
          </p:nvSpPr>
          <p:spPr>
            <a:xfrm flipH="1">
              <a:off x="797514" y="1757293"/>
              <a:ext cx="1537200" cy="914400"/>
            </a:xfrm>
            <a:prstGeom prst="round2DiagRect">
              <a:avLst>
                <a:gd name="adj1" fmla="val 50000"/>
                <a:gd name="adj2" fmla="val 0"/>
              </a:avLst>
            </a:prstGeom>
            <a:gradFill>
              <a:gsLst>
                <a:gs pos="78000">
                  <a:schemeClr val="accent1"/>
                </a:gs>
                <a:gs pos="0">
                  <a:schemeClr val="accent1">
                    <a:lumMod val="40000"/>
                    <a:lumOff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70021" y="2249933"/>
              <a:ext cx="1284136" cy="276999"/>
            </a:xfrm>
            <a:prstGeom prst="rect">
              <a:avLst/>
            </a:prstGeom>
            <a:noFill/>
          </p:spPr>
          <p:txBody>
            <a:bodyPr wrap="square">
              <a:spAutoFit/>
            </a:bodyPr>
            <a:lstStyle/>
            <a:p>
              <a:pPr algn="ctr"/>
              <a:r>
                <a:rPr lang="zh-CN" altLang="en-US" sz="1200" b="1" spc="110" dirty="0">
                  <a:solidFill>
                    <a:schemeClr val="bg1"/>
                  </a:solidFill>
                  <a:latin typeface="+mj-lt"/>
                </a:rPr>
                <a:t>外部有效协同</a:t>
              </a:r>
              <a:endParaRPr lang="en-US" altLang="zh-CN" sz="1200" b="1" spc="110" dirty="0">
                <a:solidFill>
                  <a:schemeClr val="bg1"/>
                </a:solidFill>
                <a:latin typeface="+mj-lt"/>
              </a:endParaRPr>
            </a:p>
          </p:txBody>
        </p:sp>
        <p:pic>
          <p:nvPicPr>
            <p:cNvPr id="34"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38149" y="1814623"/>
              <a:ext cx="496186" cy="496186"/>
            </a:xfrm>
            <a:prstGeom prst="rect">
              <a:avLst/>
            </a:prstGeom>
          </p:spPr>
        </p:pic>
      </p:grpSp>
      <p:grpSp>
        <p:nvGrpSpPr>
          <p:cNvPr id="5" name="组合 4"/>
          <p:cNvGrpSpPr/>
          <p:nvPr/>
        </p:nvGrpSpPr>
        <p:grpSpPr>
          <a:xfrm>
            <a:off x="2902518" y="2511596"/>
            <a:ext cx="1536939" cy="912466"/>
            <a:chOff x="2902518" y="2183087"/>
            <a:chExt cx="1536939" cy="912466"/>
          </a:xfrm>
        </p:grpSpPr>
        <p:sp>
          <p:nvSpPr>
            <p:cNvPr id="27" name="矩形: 对角圆角 26"/>
            <p:cNvSpPr/>
            <p:nvPr/>
          </p:nvSpPr>
          <p:spPr>
            <a:xfrm>
              <a:off x="2902518" y="2183087"/>
              <a:ext cx="1536939" cy="912466"/>
            </a:xfrm>
            <a:prstGeom prst="round2DiagRect">
              <a:avLst>
                <a:gd name="adj1" fmla="val 50000"/>
                <a:gd name="adj2" fmla="val 0"/>
              </a:avLst>
            </a:prstGeom>
            <a:gradFill>
              <a:gsLst>
                <a:gs pos="100000">
                  <a:schemeClr val="accent6">
                    <a:lumMod val="40000"/>
                    <a:lumOff val="60000"/>
                  </a:schemeClr>
                </a:gs>
                <a:gs pos="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9935" y="2240137"/>
              <a:ext cx="477629" cy="477629"/>
            </a:xfrm>
            <a:prstGeom prst="rect">
              <a:avLst/>
            </a:prstGeom>
          </p:spPr>
        </p:pic>
        <p:sp>
          <p:nvSpPr>
            <p:cNvPr id="35" name="文本框 34"/>
            <p:cNvSpPr txBox="1"/>
            <p:nvPr/>
          </p:nvSpPr>
          <p:spPr>
            <a:xfrm>
              <a:off x="3028919" y="2712501"/>
              <a:ext cx="1284136" cy="276999"/>
            </a:xfrm>
            <a:prstGeom prst="rect">
              <a:avLst/>
            </a:prstGeom>
            <a:noFill/>
          </p:spPr>
          <p:txBody>
            <a:bodyPr wrap="square">
              <a:spAutoFit/>
            </a:bodyPr>
            <a:lstStyle/>
            <a:p>
              <a:pPr algn="ctr"/>
              <a:r>
                <a:rPr lang="zh-CN" altLang="en-US" sz="1200" b="1" spc="110" dirty="0">
                  <a:solidFill>
                    <a:schemeClr val="bg1"/>
                  </a:solidFill>
                  <a:latin typeface="+mj-lt"/>
                </a:rPr>
                <a:t>内部精细管理</a:t>
              </a:r>
              <a:endParaRPr lang="en-US" altLang="zh-CN" sz="1200" b="1" spc="110" dirty="0">
                <a:solidFill>
                  <a:schemeClr val="bg1"/>
                </a:solidFill>
                <a:latin typeface="+mj-lt"/>
              </a:endParaRPr>
            </a:p>
          </p:txBody>
        </p:sp>
      </p:grpSp>
      <p:grpSp>
        <p:nvGrpSpPr>
          <p:cNvPr id="4" name="组合 3"/>
          <p:cNvGrpSpPr/>
          <p:nvPr/>
        </p:nvGrpSpPr>
        <p:grpSpPr>
          <a:xfrm>
            <a:off x="2884685" y="1362297"/>
            <a:ext cx="1537200" cy="914400"/>
            <a:chOff x="2884685" y="1033788"/>
            <a:chExt cx="1537200" cy="914400"/>
          </a:xfrm>
        </p:grpSpPr>
        <p:sp>
          <p:nvSpPr>
            <p:cNvPr id="28" name="矩形: 对角圆角 27"/>
            <p:cNvSpPr/>
            <p:nvPr/>
          </p:nvSpPr>
          <p:spPr>
            <a:xfrm>
              <a:off x="2884685" y="1033788"/>
              <a:ext cx="1537200" cy="914400"/>
            </a:xfrm>
            <a:prstGeom prst="round2DiagRect">
              <a:avLst>
                <a:gd name="adj1" fmla="val 50000"/>
                <a:gd name="adj2" fmla="val 0"/>
              </a:avLst>
            </a:prstGeom>
            <a:gradFill>
              <a:gsLst>
                <a:gs pos="90000">
                  <a:schemeClr val="accent4"/>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028919" y="1558646"/>
              <a:ext cx="1284136" cy="276999"/>
            </a:xfrm>
            <a:prstGeom prst="rect">
              <a:avLst/>
            </a:prstGeom>
            <a:noFill/>
          </p:spPr>
          <p:txBody>
            <a:bodyPr wrap="square">
              <a:spAutoFit/>
            </a:bodyPr>
            <a:lstStyle/>
            <a:p>
              <a:pPr algn="ctr"/>
              <a:r>
                <a:rPr lang="zh-CN" altLang="en-US" sz="1200" b="1" spc="110" dirty="0">
                  <a:solidFill>
                    <a:schemeClr val="bg1"/>
                  </a:solidFill>
                  <a:latin typeface="+mj-lt"/>
                </a:rPr>
                <a:t>科学评估体系</a:t>
              </a:r>
              <a:endParaRPr lang="en-US" altLang="zh-CN" sz="1200" b="1" spc="110" dirty="0">
                <a:solidFill>
                  <a:schemeClr val="bg1"/>
                </a:solidFill>
                <a:latin typeface="+mj-lt"/>
              </a:endParaRPr>
            </a:p>
          </p:txBody>
        </p:sp>
        <p:pic>
          <p:nvPicPr>
            <p:cNvPr id="37" name="Graphic 2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5903" y="1091325"/>
              <a:ext cx="456196" cy="456196"/>
            </a:xfrm>
            <a:prstGeom prst="rect">
              <a:avLst/>
            </a:prstGeom>
          </p:spPr>
        </p:pic>
      </p:grpSp>
      <p:sp>
        <p:nvSpPr>
          <p:cNvPr id="11" name="Rounded Rectangle 6"/>
          <p:cNvSpPr/>
          <p:nvPr/>
        </p:nvSpPr>
        <p:spPr>
          <a:xfrm>
            <a:off x="5327650" y="975758"/>
            <a:ext cx="3158536" cy="3473485"/>
          </a:xfrm>
          <a:prstGeom prst="roundRect">
            <a:avLst>
              <a:gd name="adj" fmla="val 5616"/>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组合 11"/>
          <p:cNvGrpSpPr/>
          <p:nvPr/>
        </p:nvGrpSpPr>
        <p:grpSpPr>
          <a:xfrm>
            <a:off x="5552501" y="3371423"/>
            <a:ext cx="957065" cy="569308"/>
            <a:chOff x="2884685" y="1033788"/>
            <a:chExt cx="1537200" cy="914400"/>
          </a:xfrm>
        </p:grpSpPr>
        <p:sp>
          <p:nvSpPr>
            <p:cNvPr id="13" name="矩形: 对角圆角 12"/>
            <p:cNvSpPr/>
            <p:nvPr/>
          </p:nvSpPr>
          <p:spPr>
            <a:xfrm>
              <a:off x="2884685" y="1033788"/>
              <a:ext cx="1537200" cy="914400"/>
            </a:xfrm>
            <a:prstGeom prst="round2DiagRect">
              <a:avLst>
                <a:gd name="adj1" fmla="val 50000"/>
                <a:gd name="adj2" fmla="val 0"/>
              </a:avLst>
            </a:prstGeom>
            <a:gradFill>
              <a:gsLst>
                <a:gs pos="90000">
                  <a:schemeClr val="accent4"/>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2909179" y="1574009"/>
              <a:ext cx="1512706" cy="321320"/>
            </a:xfrm>
            <a:prstGeom prst="rect">
              <a:avLst/>
            </a:prstGeom>
            <a:noFill/>
          </p:spPr>
          <p:txBody>
            <a:bodyPr wrap="square">
              <a:spAutoFit/>
            </a:bodyPr>
            <a:lstStyle/>
            <a:p>
              <a:pPr algn="ctr"/>
              <a:r>
                <a:rPr lang="zh-CN" altLang="en-US" sz="700" b="1" spc="110" dirty="0">
                  <a:solidFill>
                    <a:schemeClr val="bg1"/>
                  </a:solidFill>
                  <a:latin typeface="+mj-lt"/>
                </a:rPr>
                <a:t>科学评估体系</a:t>
              </a:r>
              <a:endParaRPr lang="en-US" altLang="zh-CN" sz="700" b="1" spc="110" dirty="0">
                <a:solidFill>
                  <a:schemeClr val="bg1"/>
                </a:solidFill>
                <a:latin typeface="+mj-lt"/>
              </a:endParaRPr>
            </a:p>
          </p:txBody>
        </p:sp>
        <p:pic>
          <p:nvPicPr>
            <p:cNvPr id="15" name="Graphic 2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5903" y="1091325"/>
              <a:ext cx="456196" cy="456196"/>
            </a:xfrm>
            <a:prstGeom prst="rect">
              <a:avLst/>
            </a:prstGeom>
          </p:spPr>
        </p:pic>
      </p:grpSp>
      <p:grpSp>
        <p:nvGrpSpPr>
          <p:cNvPr id="17" name="组合 16"/>
          <p:cNvGrpSpPr/>
          <p:nvPr/>
        </p:nvGrpSpPr>
        <p:grpSpPr>
          <a:xfrm>
            <a:off x="5516568" y="1274246"/>
            <a:ext cx="957600" cy="568800"/>
            <a:chOff x="2902516" y="2183085"/>
            <a:chExt cx="1684276" cy="1000435"/>
          </a:xfrm>
        </p:grpSpPr>
        <p:sp>
          <p:nvSpPr>
            <p:cNvPr id="19" name="矩形: 对角圆角 18"/>
            <p:cNvSpPr/>
            <p:nvPr/>
          </p:nvSpPr>
          <p:spPr>
            <a:xfrm>
              <a:off x="2902516" y="2183085"/>
              <a:ext cx="1684276" cy="1000435"/>
            </a:xfrm>
            <a:prstGeom prst="round2DiagRect">
              <a:avLst>
                <a:gd name="adj1" fmla="val 50000"/>
                <a:gd name="adj2" fmla="val 0"/>
              </a:avLst>
            </a:prstGeom>
            <a:gradFill>
              <a:gsLst>
                <a:gs pos="100000">
                  <a:schemeClr val="accent6">
                    <a:lumMod val="40000"/>
                    <a:lumOff val="60000"/>
                  </a:schemeClr>
                </a:gs>
                <a:gs pos="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5205" y="2240137"/>
              <a:ext cx="477628" cy="477629"/>
            </a:xfrm>
            <a:prstGeom prst="rect">
              <a:avLst/>
            </a:prstGeom>
          </p:spPr>
        </p:pic>
        <p:sp>
          <p:nvSpPr>
            <p:cNvPr id="21" name="文本框 20"/>
            <p:cNvSpPr txBox="1"/>
            <p:nvPr/>
          </p:nvSpPr>
          <p:spPr>
            <a:xfrm>
              <a:off x="2965717" y="2732897"/>
              <a:ext cx="1557873" cy="351867"/>
            </a:xfrm>
            <a:prstGeom prst="rect">
              <a:avLst/>
            </a:prstGeom>
            <a:noFill/>
          </p:spPr>
          <p:txBody>
            <a:bodyPr wrap="square">
              <a:spAutoFit/>
            </a:bodyPr>
            <a:lstStyle/>
            <a:p>
              <a:pPr algn="ctr"/>
              <a:r>
                <a:rPr lang="zh-CN" altLang="en-US" sz="700" b="1" spc="110" dirty="0">
                  <a:solidFill>
                    <a:schemeClr val="bg1"/>
                  </a:solidFill>
                  <a:latin typeface="+mj-lt"/>
                </a:rPr>
                <a:t>内部精细管理</a:t>
              </a:r>
              <a:endParaRPr lang="en-US" altLang="zh-CN" sz="700" b="1" spc="110" dirty="0">
                <a:solidFill>
                  <a:schemeClr val="bg1"/>
                </a:solidFill>
                <a:latin typeface="+mj-lt"/>
              </a:endParaRPr>
            </a:p>
          </p:txBody>
        </p:sp>
      </p:grpSp>
      <p:grpSp>
        <p:nvGrpSpPr>
          <p:cNvPr id="31" name="组合 30"/>
          <p:cNvGrpSpPr/>
          <p:nvPr/>
        </p:nvGrpSpPr>
        <p:grpSpPr>
          <a:xfrm>
            <a:off x="5511456" y="2309396"/>
            <a:ext cx="930517" cy="553516"/>
            <a:chOff x="797514" y="1757293"/>
            <a:chExt cx="1537200" cy="914400"/>
          </a:xfrm>
        </p:grpSpPr>
        <p:sp>
          <p:nvSpPr>
            <p:cNvPr id="32" name="矩形: 对角圆角 31"/>
            <p:cNvSpPr/>
            <p:nvPr/>
          </p:nvSpPr>
          <p:spPr>
            <a:xfrm flipH="1" flipV="1">
              <a:off x="797514" y="1757293"/>
              <a:ext cx="1537200" cy="914400"/>
            </a:xfrm>
            <a:prstGeom prst="round2DiagRect">
              <a:avLst>
                <a:gd name="adj1" fmla="val 50000"/>
                <a:gd name="adj2" fmla="val 0"/>
              </a:avLst>
            </a:prstGeom>
            <a:gradFill>
              <a:gsLst>
                <a:gs pos="78000">
                  <a:schemeClr val="accent1"/>
                </a:gs>
                <a:gs pos="0">
                  <a:schemeClr val="accent1">
                    <a:lumMod val="40000"/>
                    <a:lumOff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9626" y="2283320"/>
              <a:ext cx="1456643" cy="330488"/>
            </a:xfrm>
            <a:prstGeom prst="rect">
              <a:avLst/>
            </a:prstGeom>
            <a:noFill/>
          </p:spPr>
          <p:txBody>
            <a:bodyPr wrap="square">
              <a:spAutoFit/>
            </a:bodyPr>
            <a:lstStyle/>
            <a:p>
              <a:pPr algn="ctr"/>
              <a:r>
                <a:rPr lang="zh-CN" altLang="en-US" sz="700" b="1" spc="110" dirty="0">
                  <a:solidFill>
                    <a:schemeClr val="bg1"/>
                  </a:solidFill>
                  <a:latin typeface="+mj-lt"/>
                </a:rPr>
                <a:t>外部有效协同</a:t>
              </a:r>
              <a:endParaRPr lang="en-US" altLang="zh-CN" sz="700" b="1" spc="110" dirty="0">
                <a:solidFill>
                  <a:schemeClr val="bg1"/>
                </a:solidFill>
                <a:latin typeface="+mj-lt"/>
              </a:endParaRPr>
            </a:p>
          </p:txBody>
        </p:sp>
        <p:pic>
          <p:nvPicPr>
            <p:cNvPr id="39"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38149" y="1814623"/>
              <a:ext cx="496186" cy="496186"/>
            </a:xfrm>
            <a:prstGeom prst="rect">
              <a:avLst/>
            </a:prstGeom>
          </p:spPr>
        </p:pic>
      </p:grpSp>
      <p:sp>
        <p:nvSpPr>
          <p:cNvPr id="40" name="文本框 39"/>
          <p:cNvSpPr txBox="1"/>
          <p:nvPr/>
        </p:nvSpPr>
        <p:spPr>
          <a:xfrm>
            <a:off x="6531209" y="2214590"/>
            <a:ext cx="1786138" cy="575945"/>
          </a:xfrm>
          <a:prstGeom prst="rect">
            <a:avLst/>
          </a:prstGeom>
          <a:noFill/>
        </p:spPr>
        <p:txBody>
          <a:bodyPr wrap="square" rtlCol="0">
            <a:spAutoFit/>
          </a:bodyPr>
          <a:lstStyle/>
          <a:p>
            <a:pPr>
              <a:lnSpc>
                <a:spcPct val="150000"/>
              </a:lnSpc>
            </a:pPr>
            <a:r>
              <a:rPr lang="zh-CN" altLang="en-US" sz="1050" dirty="0">
                <a:latin typeface="+mn-ea"/>
              </a:rPr>
              <a:t>因需定制资源方合作方式</a:t>
            </a:r>
            <a:endParaRPr lang="en-US" altLang="zh-CN" sz="1050" dirty="0">
              <a:latin typeface="+mn-ea"/>
            </a:endParaRPr>
          </a:p>
          <a:p>
            <a:pPr>
              <a:lnSpc>
                <a:spcPct val="150000"/>
              </a:lnSpc>
            </a:pPr>
            <a:r>
              <a:rPr lang="zh-CN" altLang="en-US" sz="1050" dirty="0">
                <a:latin typeface="+mn-ea"/>
              </a:rPr>
              <a:t>实现营销合作效果最大化</a:t>
            </a:r>
            <a:endParaRPr lang="zh-CN" altLang="en-US" sz="1050" dirty="0">
              <a:latin typeface="+mn-ea"/>
            </a:endParaRPr>
          </a:p>
        </p:txBody>
      </p:sp>
      <p:sp>
        <p:nvSpPr>
          <p:cNvPr id="41" name="文本框 40"/>
          <p:cNvSpPr txBox="1"/>
          <p:nvPr/>
        </p:nvSpPr>
        <p:spPr>
          <a:xfrm>
            <a:off x="6531209" y="1194917"/>
            <a:ext cx="1786138" cy="575945"/>
          </a:xfrm>
          <a:prstGeom prst="rect">
            <a:avLst/>
          </a:prstGeom>
          <a:noFill/>
        </p:spPr>
        <p:txBody>
          <a:bodyPr wrap="square" rtlCol="0">
            <a:spAutoFit/>
          </a:bodyPr>
          <a:lstStyle/>
          <a:p>
            <a:pPr>
              <a:lnSpc>
                <a:spcPct val="150000"/>
              </a:lnSpc>
            </a:pPr>
            <a:r>
              <a:rPr lang="zh-CN" altLang="en-US" sz="1050" dirty="0">
                <a:latin typeface="+mn-ea"/>
              </a:rPr>
              <a:t>内部策略</a:t>
            </a:r>
            <a:r>
              <a:rPr lang="en-US" altLang="zh-CN" sz="1050" dirty="0">
                <a:latin typeface="+mn-ea"/>
              </a:rPr>
              <a:t>/</a:t>
            </a:r>
            <a:r>
              <a:rPr lang="zh-CN" altLang="en-US" sz="1050" dirty="0">
                <a:latin typeface="+mn-ea"/>
              </a:rPr>
              <a:t>职能</a:t>
            </a:r>
            <a:r>
              <a:rPr lang="en-US" altLang="zh-CN" sz="1050" dirty="0">
                <a:latin typeface="+mn-ea"/>
              </a:rPr>
              <a:t>/</a:t>
            </a:r>
            <a:r>
              <a:rPr lang="zh-CN" altLang="en-US" sz="1050" dirty="0">
                <a:latin typeface="+mn-ea"/>
              </a:rPr>
              <a:t>流程清晰化</a:t>
            </a:r>
            <a:endParaRPr lang="en-US" altLang="zh-CN" sz="1050" dirty="0">
              <a:latin typeface="+mn-ea"/>
            </a:endParaRPr>
          </a:p>
          <a:p>
            <a:pPr>
              <a:lnSpc>
                <a:spcPct val="150000"/>
              </a:lnSpc>
            </a:pPr>
            <a:r>
              <a:rPr lang="zh-CN" altLang="en-US" sz="1050" dirty="0">
                <a:latin typeface="+mn-ea"/>
              </a:rPr>
              <a:t>代理商匹配和管理精细化</a:t>
            </a:r>
            <a:endParaRPr lang="zh-CN" altLang="en-US" sz="1050" dirty="0">
              <a:latin typeface="+mn-ea"/>
            </a:endParaRPr>
          </a:p>
        </p:txBody>
      </p:sp>
      <p:sp>
        <p:nvSpPr>
          <p:cNvPr id="42" name="文本框 41"/>
          <p:cNvSpPr txBox="1"/>
          <p:nvPr/>
        </p:nvSpPr>
        <p:spPr>
          <a:xfrm>
            <a:off x="6531209" y="3327642"/>
            <a:ext cx="1786138" cy="575945"/>
          </a:xfrm>
          <a:prstGeom prst="rect">
            <a:avLst/>
          </a:prstGeom>
          <a:noFill/>
        </p:spPr>
        <p:txBody>
          <a:bodyPr wrap="square" rtlCol="0">
            <a:spAutoFit/>
          </a:bodyPr>
          <a:lstStyle/>
          <a:p>
            <a:pPr>
              <a:lnSpc>
                <a:spcPct val="150000"/>
              </a:lnSpc>
            </a:pPr>
            <a:r>
              <a:rPr lang="zh-CN" altLang="en-US" sz="1050" dirty="0">
                <a:latin typeface="+mn-ea"/>
              </a:rPr>
              <a:t>合作效果评估维度可量化</a:t>
            </a:r>
            <a:endParaRPr lang="en-US" altLang="zh-CN" sz="1050" dirty="0">
              <a:latin typeface="+mn-ea"/>
            </a:endParaRPr>
          </a:p>
          <a:p>
            <a:pPr>
              <a:lnSpc>
                <a:spcPct val="150000"/>
              </a:lnSpc>
            </a:pPr>
            <a:r>
              <a:rPr lang="zh-CN" altLang="en-US" sz="1050" dirty="0">
                <a:latin typeface="+mn-ea"/>
              </a:rPr>
              <a:t>投资回报与风险可被预测</a:t>
            </a:r>
            <a:endParaRPr lang="zh-CN" altLang="en-US" sz="1050" dirty="0">
              <a:latin typeface="+mn-ea"/>
            </a:endParaRPr>
          </a:p>
        </p:txBody>
      </p:sp>
      <p:grpSp>
        <p:nvGrpSpPr>
          <p:cNvPr id="8" name="组合 7"/>
          <p:cNvGrpSpPr/>
          <p:nvPr/>
        </p:nvGrpSpPr>
        <p:grpSpPr>
          <a:xfrm>
            <a:off x="1892944" y="3573687"/>
            <a:ext cx="1574643" cy="1574640"/>
            <a:chOff x="1892944" y="3245178"/>
            <a:chExt cx="1574643" cy="1574640"/>
          </a:xfrm>
        </p:grpSpPr>
        <p:sp>
          <p:nvSpPr>
            <p:cNvPr id="16" name="椭圆 32"/>
            <p:cNvSpPr/>
            <p:nvPr/>
          </p:nvSpPr>
          <p:spPr>
            <a:xfrm>
              <a:off x="1892944" y="3245178"/>
              <a:ext cx="1574643" cy="1574640"/>
            </a:xfrm>
            <a:prstGeom prst="ellipse">
              <a:avLst/>
            </a:prstGeom>
            <a:gradFill>
              <a:gsLst>
                <a:gs pos="14000">
                  <a:schemeClr val="accent6"/>
                </a:gs>
                <a:gs pos="100000">
                  <a:schemeClr val="accent4"/>
                </a:gs>
                <a:gs pos="53000">
                  <a:schemeClr val="accent1"/>
                </a:gs>
              </a:gsLst>
              <a:lin ang="2700000" scaled="0"/>
            </a:gradFill>
            <a:ln>
              <a:noFill/>
            </a:ln>
            <a:effectLst>
              <a:softEdge rad="253969"/>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17905" y="3436471"/>
              <a:ext cx="1126812" cy="1126811"/>
              <a:chOff x="2095856" y="3436471"/>
              <a:chExt cx="1126812" cy="1126811"/>
            </a:xfrm>
          </p:grpSpPr>
          <p:sp>
            <p:nvSpPr>
              <p:cNvPr id="18" name="椭圆 32"/>
              <p:cNvSpPr/>
              <p:nvPr/>
            </p:nvSpPr>
            <p:spPr>
              <a:xfrm>
                <a:off x="2095856" y="3436471"/>
                <a:ext cx="1126812" cy="1126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Graphic 4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8902" y="3633697"/>
                <a:ext cx="695795" cy="695794"/>
              </a:xfrm>
              <a:prstGeom prst="rect">
                <a:avLst/>
              </a:prstGeom>
            </p:spPr>
          </p:pic>
        </p:grpSp>
      </p:grpSp>
      <p:sp>
        <p:nvSpPr>
          <p:cNvPr id="10" name="文本框 9"/>
          <p:cNvSpPr txBox="1"/>
          <p:nvPr/>
        </p:nvSpPr>
        <p:spPr>
          <a:xfrm>
            <a:off x="1114294" y="923403"/>
            <a:ext cx="2940822" cy="276999"/>
          </a:xfrm>
          <a:prstGeom prst="rect">
            <a:avLst/>
          </a:prstGeom>
          <a:noFill/>
        </p:spPr>
        <p:txBody>
          <a:bodyPr wrap="square">
            <a:spAutoFit/>
          </a:bodyPr>
          <a:lstStyle/>
          <a:p>
            <a:pPr algn="ctr"/>
            <a:r>
              <a:rPr lang="zh-CN" altLang="en-US" sz="1200" b="1" dirty="0">
                <a:gradFill flip="none" rotWithShape="1">
                  <a:gsLst>
                    <a:gs pos="0">
                      <a:srgbClr val="0070C0"/>
                    </a:gs>
                    <a:gs pos="100000">
                      <a:srgbClr val="00B0F0"/>
                    </a:gs>
                  </a:gsLst>
                  <a:lin ang="5400000" scaled="1"/>
                  <a:tileRect/>
                </a:gradFill>
                <a:latin typeface="+mj-lt"/>
                <a:ea typeface="+mj-ea"/>
                <a:cs typeface="+mj-cs"/>
              </a:rPr>
              <a:t>品牌合作关系的“持续生长模型”</a:t>
            </a:r>
            <a:endParaRPr lang="zh-CN" altLang="en-US" sz="1200" b="1" dirty="0">
              <a:gradFill flip="none" rotWithShape="1">
                <a:gsLst>
                  <a:gs pos="0">
                    <a:srgbClr val="0070C0"/>
                  </a:gs>
                  <a:gs pos="100000">
                    <a:srgbClr val="00B0F0"/>
                  </a:gs>
                </a:gsLst>
                <a:lin ang="5400000" scaled="1"/>
                <a:tileRect/>
              </a:gradFill>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cxnSp>
        <p:nvCxnSpPr>
          <p:cNvPr id="23" name="Straight Connector 29"/>
          <p:cNvCxnSpPr/>
          <p:nvPr/>
        </p:nvCxnSpPr>
        <p:spPr>
          <a:xfrm rot="16200000" flipV="1">
            <a:off x="2053693" y="3281244"/>
            <a:ext cx="910594" cy="342559"/>
          </a:xfrm>
          <a:prstGeom prst="bentConnector4">
            <a:avLst>
              <a:gd name="adj1" fmla="val 49828"/>
              <a:gd name="adj2" fmla="val 435"/>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9"/>
          <p:cNvCxnSpPr/>
          <p:nvPr/>
        </p:nvCxnSpPr>
        <p:spPr>
          <a:xfrm rot="5400000" flipH="1" flipV="1">
            <a:off x="2430283" y="2517920"/>
            <a:ext cx="704386" cy="204417"/>
          </a:xfrm>
          <a:prstGeom prst="bentConnector4">
            <a:avLst>
              <a:gd name="adj1" fmla="val 49813"/>
              <a:gd name="adj2" fmla="val 701"/>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p:nvPr/>
        </p:nvCxnSpPr>
        <p:spPr>
          <a:xfrm rot="5400000" flipH="1" flipV="1">
            <a:off x="2563995" y="3528502"/>
            <a:ext cx="460054" cy="225421"/>
          </a:xfrm>
          <a:prstGeom prst="bentConnector4">
            <a:avLst>
              <a:gd name="adj1" fmla="val 49714"/>
              <a:gd name="adj2" fmla="val 201410"/>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03864" y="2085802"/>
            <a:ext cx="1537200" cy="914400"/>
            <a:chOff x="797514" y="1757293"/>
            <a:chExt cx="1537200" cy="914400"/>
          </a:xfrm>
        </p:grpSpPr>
        <p:sp>
          <p:nvSpPr>
            <p:cNvPr id="26" name="矩形: 对角圆角 25"/>
            <p:cNvSpPr/>
            <p:nvPr/>
          </p:nvSpPr>
          <p:spPr>
            <a:xfrm flipH="1">
              <a:off x="797514" y="1757293"/>
              <a:ext cx="1537200" cy="914400"/>
            </a:xfrm>
            <a:prstGeom prst="round2DiagRect">
              <a:avLst>
                <a:gd name="adj1" fmla="val 50000"/>
                <a:gd name="adj2" fmla="val 0"/>
              </a:avLst>
            </a:prstGeom>
            <a:gradFill>
              <a:gsLst>
                <a:gs pos="78000">
                  <a:schemeClr val="accent1"/>
                </a:gs>
                <a:gs pos="0">
                  <a:schemeClr val="accent1">
                    <a:lumMod val="40000"/>
                    <a:lumOff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44700" y="2200317"/>
              <a:ext cx="1284136" cy="461665"/>
            </a:xfrm>
            <a:prstGeom prst="rect">
              <a:avLst/>
            </a:prstGeom>
            <a:noFill/>
          </p:spPr>
          <p:txBody>
            <a:bodyPr wrap="square">
              <a:spAutoFit/>
            </a:bodyPr>
            <a:lstStyle/>
            <a:p>
              <a:pPr algn="ctr"/>
              <a:r>
                <a:rPr lang="en-US" altLang="zh-CN" sz="1200" dirty="0">
                  <a:solidFill>
                    <a:schemeClr val="bg1"/>
                  </a:solidFill>
                  <a:latin typeface="+mj-lt"/>
                </a:rPr>
                <a:t>Effective External Synergy </a:t>
              </a:r>
              <a:endParaRPr lang="en-US" altLang="zh-CN" sz="1200" dirty="0">
                <a:solidFill>
                  <a:schemeClr val="bg1"/>
                </a:solidFill>
                <a:latin typeface="+mj-lt"/>
              </a:endParaRPr>
            </a:p>
          </p:txBody>
        </p:sp>
        <p:pic>
          <p:nvPicPr>
            <p:cNvPr id="34"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29324" y="1767498"/>
              <a:ext cx="496186" cy="496186"/>
            </a:xfrm>
            <a:prstGeom prst="rect">
              <a:avLst/>
            </a:prstGeom>
          </p:spPr>
        </p:pic>
      </p:grpSp>
      <p:grpSp>
        <p:nvGrpSpPr>
          <p:cNvPr id="5" name="组合 4"/>
          <p:cNvGrpSpPr/>
          <p:nvPr/>
        </p:nvGrpSpPr>
        <p:grpSpPr>
          <a:xfrm>
            <a:off x="2902518" y="2511596"/>
            <a:ext cx="1536939" cy="912466"/>
            <a:chOff x="2902518" y="2183087"/>
            <a:chExt cx="1536939" cy="912466"/>
          </a:xfrm>
        </p:grpSpPr>
        <p:sp>
          <p:nvSpPr>
            <p:cNvPr id="27" name="矩形: 对角圆角 26"/>
            <p:cNvSpPr/>
            <p:nvPr/>
          </p:nvSpPr>
          <p:spPr>
            <a:xfrm>
              <a:off x="2902518" y="2183087"/>
              <a:ext cx="1536939" cy="912466"/>
            </a:xfrm>
            <a:prstGeom prst="round2DiagRect">
              <a:avLst>
                <a:gd name="adj1" fmla="val 50000"/>
                <a:gd name="adj2" fmla="val 0"/>
              </a:avLst>
            </a:prstGeom>
            <a:gradFill>
              <a:gsLst>
                <a:gs pos="100000">
                  <a:schemeClr val="accent6">
                    <a:lumMod val="40000"/>
                    <a:lumOff val="60000"/>
                  </a:schemeClr>
                </a:gs>
                <a:gs pos="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9935" y="2240137"/>
              <a:ext cx="477629" cy="477629"/>
            </a:xfrm>
            <a:prstGeom prst="rect">
              <a:avLst/>
            </a:prstGeom>
          </p:spPr>
        </p:pic>
        <p:sp>
          <p:nvSpPr>
            <p:cNvPr id="35" name="文本框 34"/>
            <p:cNvSpPr txBox="1"/>
            <p:nvPr/>
          </p:nvSpPr>
          <p:spPr>
            <a:xfrm>
              <a:off x="3052797" y="2633888"/>
              <a:ext cx="1284136" cy="461665"/>
            </a:xfrm>
            <a:prstGeom prst="rect">
              <a:avLst/>
            </a:prstGeom>
            <a:noFill/>
          </p:spPr>
          <p:txBody>
            <a:bodyPr wrap="square">
              <a:spAutoFit/>
            </a:bodyPr>
            <a:lstStyle/>
            <a:p>
              <a:pPr algn="ctr"/>
              <a:r>
                <a:rPr lang="en-US" altLang="zh-CN" sz="1200" b="0" i="0" dirty="0">
                  <a:solidFill>
                    <a:schemeClr val="bg1"/>
                  </a:solidFill>
                  <a:effectLst/>
                  <a:latin typeface="+mj-lt"/>
                </a:rPr>
                <a:t>Detailed Internal Management</a:t>
              </a:r>
              <a:endParaRPr lang="en-US" altLang="zh-CN" sz="1200" b="1" spc="110" dirty="0">
                <a:solidFill>
                  <a:schemeClr val="bg1"/>
                </a:solidFill>
                <a:latin typeface="+mj-lt"/>
              </a:endParaRPr>
            </a:p>
          </p:txBody>
        </p:sp>
      </p:grpSp>
      <p:grpSp>
        <p:nvGrpSpPr>
          <p:cNvPr id="4" name="组合 3"/>
          <p:cNvGrpSpPr/>
          <p:nvPr/>
        </p:nvGrpSpPr>
        <p:grpSpPr>
          <a:xfrm>
            <a:off x="2860681" y="1362297"/>
            <a:ext cx="1561204" cy="914400"/>
            <a:chOff x="2860681" y="1033788"/>
            <a:chExt cx="1561204" cy="914400"/>
          </a:xfrm>
        </p:grpSpPr>
        <p:sp>
          <p:nvSpPr>
            <p:cNvPr id="28" name="矩形: 对角圆角 27"/>
            <p:cNvSpPr/>
            <p:nvPr/>
          </p:nvSpPr>
          <p:spPr>
            <a:xfrm>
              <a:off x="2884685" y="1033788"/>
              <a:ext cx="1537200" cy="914400"/>
            </a:xfrm>
            <a:prstGeom prst="round2DiagRect">
              <a:avLst>
                <a:gd name="adj1" fmla="val 50000"/>
                <a:gd name="adj2" fmla="val 0"/>
              </a:avLst>
            </a:prstGeom>
            <a:gradFill>
              <a:gsLst>
                <a:gs pos="90000">
                  <a:schemeClr val="accent4"/>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0681" y="1424416"/>
              <a:ext cx="1536938" cy="461665"/>
            </a:xfrm>
            <a:prstGeom prst="rect">
              <a:avLst/>
            </a:prstGeom>
            <a:noFill/>
          </p:spPr>
          <p:txBody>
            <a:bodyPr wrap="square">
              <a:spAutoFit/>
            </a:bodyPr>
            <a:lstStyle/>
            <a:p>
              <a:pPr algn="ctr"/>
              <a:r>
                <a:rPr lang="en-US" altLang="zh-CN" sz="1200" dirty="0">
                  <a:solidFill>
                    <a:schemeClr val="bg1"/>
                  </a:solidFill>
                  <a:latin typeface="+mj-lt"/>
                </a:rPr>
                <a:t>Rational Evaluation System</a:t>
              </a:r>
              <a:endParaRPr lang="en-US" altLang="zh-CN" sz="1200" dirty="0">
                <a:solidFill>
                  <a:schemeClr val="bg1"/>
                </a:solidFill>
                <a:latin typeface="+mj-lt"/>
              </a:endParaRPr>
            </a:p>
          </p:txBody>
        </p:sp>
        <p:pic>
          <p:nvPicPr>
            <p:cNvPr id="37" name="Graphic 2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874" y="1034792"/>
              <a:ext cx="456196" cy="456196"/>
            </a:xfrm>
            <a:prstGeom prst="rect">
              <a:avLst/>
            </a:prstGeom>
          </p:spPr>
        </p:pic>
      </p:grpSp>
      <p:sp>
        <p:nvSpPr>
          <p:cNvPr id="11" name="Rounded Rectangle 6"/>
          <p:cNvSpPr/>
          <p:nvPr/>
        </p:nvSpPr>
        <p:spPr>
          <a:xfrm>
            <a:off x="5327650" y="975758"/>
            <a:ext cx="3158536" cy="3473485"/>
          </a:xfrm>
          <a:prstGeom prst="roundRect">
            <a:avLst>
              <a:gd name="adj" fmla="val 5616"/>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组合 11"/>
          <p:cNvGrpSpPr/>
          <p:nvPr/>
        </p:nvGrpSpPr>
        <p:grpSpPr>
          <a:xfrm>
            <a:off x="5496318" y="3371424"/>
            <a:ext cx="1038612" cy="569308"/>
            <a:chOff x="2794448" y="1033788"/>
            <a:chExt cx="1668178" cy="914400"/>
          </a:xfrm>
        </p:grpSpPr>
        <p:sp>
          <p:nvSpPr>
            <p:cNvPr id="13" name="矩形: 对角圆角 12"/>
            <p:cNvSpPr/>
            <p:nvPr/>
          </p:nvSpPr>
          <p:spPr>
            <a:xfrm>
              <a:off x="2884685" y="1033788"/>
              <a:ext cx="1537200" cy="914400"/>
            </a:xfrm>
            <a:prstGeom prst="round2DiagRect">
              <a:avLst>
                <a:gd name="adj1" fmla="val 50000"/>
                <a:gd name="adj2" fmla="val 0"/>
              </a:avLst>
            </a:prstGeom>
            <a:gradFill>
              <a:gsLst>
                <a:gs pos="90000">
                  <a:schemeClr val="accent4"/>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2794448" y="1412168"/>
              <a:ext cx="1668178" cy="494340"/>
            </a:xfrm>
            <a:prstGeom prst="rect">
              <a:avLst/>
            </a:prstGeom>
            <a:noFill/>
          </p:spPr>
          <p:txBody>
            <a:bodyPr wrap="square">
              <a:spAutoFit/>
            </a:bodyPr>
            <a:lstStyle/>
            <a:p>
              <a:pPr algn="ctr"/>
              <a:r>
                <a:rPr lang="en-US" altLang="zh-CN" sz="700" dirty="0">
                  <a:solidFill>
                    <a:schemeClr val="bg1"/>
                  </a:solidFill>
                  <a:latin typeface="+mj-lt"/>
                </a:rPr>
                <a:t>Rational </a:t>
              </a:r>
              <a:endParaRPr lang="en-US" altLang="zh-CN" sz="700" dirty="0">
                <a:solidFill>
                  <a:schemeClr val="bg1"/>
                </a:solidFill>
                <a:latin typeface="+mj-lt"/>
              </a:endParaRPr>
            </a:p>
            <a:p>
              <a:pPr algn="ctr"/>
              <a:r>
                <a:rPr lang="en-US" altLang="zh-CN" sz="700" dirty="0">
                  <a:solidFill>
                    <a:schemeClr val="bg1"/>
                  </a:solidFill>
                  <a:latin typeface="+mj-lt"/>
                </a:rPr>
                <a:t>Evaluation System</a:t>
              </a:r>
              <a:endParaRPr lang="en-US" altLang="zh-CN" sz="700" dirty="0">
                <a:solidFill>
                  <a:schemeClr val="bg1"/>
                </a:solidFill>
                <a:latin typeface="+mj-lt"/>
              </a:endParaRPr>
            </a:p>
          </p:txBody>
        </p:sp>
        <p:pic>
          <p:nvPicPr>
            <p:cNvPr id="15" name="Graphic 2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5903" y="1091325"/>
              <a:ext cx="456196" cy="456196"/>
            </a:xfrm>
            <a:prstGeom prst="rect">
              <a:avLst/>
            </a:prstGeom>
          </p:spPr>
        </p:pic>
      </p:grpSp>
      <p:grpSp>
        <p:nvGrpSpPr>
          <p:cNvPr id="17" name="组合 16"/>
          <p:cNvGrpSpPr/>
          <p:nvPr/>
        </p:nvGrpSpPr>
        <p:grpSpPr>
          <a:xfrm>
            <a:off x="5516568" y="1274246"/>
            <a:ext cx="957600" cy="568800"/>
            <a:chOff x="2902516" y="2183085"/>
            <a:chExt cx="1684276" cy="1000435"/>
          </a:xfrm>
        </p:grpSpPr>
        <p:sp>
          <p:nvSpPr>
            <p:cNvPr id="19" name="矩形: 对角圆角 18"/>
            <p:cNvSpPr/>
            <p:nvPr/>
          </p:nvSpPr>
          <p:spPr>
            <a:xfrm>
              <a:off x="2902516" y="2183085"/>
              <a:ext cx="1684276" cy="1000435"/>
            </a:xfrm>
            <a:prstGeom prst="round2DiagRect">
              <a:avLst>
                <a:gd name="adj1" fmla="val 50000"/>
                <a:gd name="adj2" fmla="val 0"/>
              </a:avLst>
            </a:prstGeom>
            <a:gradFill>
              <a:gsLst>
                <a:gs pos="100000">
                  <a:schemeClr val="accent6">
                    <a:lumMod val="40000"/>
                    <a:lumOff val="60000"/>
                  </a:schemeClr>
                </a:gs>
                <a:gs pos="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5205" y="2240137"/>
              <a:ext cx="477628" cy="477629"/>
            </a:xfrm>
            <a:prstGeom prst="rect">
              <a:avLst/>
            </a:prstGeom>
          </p:spPr>
        </p:pic>
        <p:sp>
          <p:nvSpPr>
            <p:cNvPr id="21" name="文本框 20"/>
            <p:cNvSpPr txBox="1"/>
            <p:nvPr/>
          </p:nvSpPr>
          <p:spPr>
            <a:xfrm>
              <a:off x="2965717" y="2642186"/>
              <a:ext cx="1557873" cy="541334"/>
            </a:xfrm>
            <a:prstGeom prst="rect">
              <a:avLst/>
            </a:prstGeom>
            <a:noFill/>
          </p:spPr>
          <p:txBody>
            <a:bodyPr wrap="square">
              <a:spAutoFit/>
            </a:bodyPr>
            <a:lstStyle/>
            <a:p>
              <a:pPr algn="ctr"/>
              <a:r>
                <a:rPr lang="en-US" altLang="zh-CN" sz="700" b="0" i="0" dirty="0">
                  <a:solidFill>
                    <a:schemeClr val="bg1"/>
                  </a:solidFill>
                  <a:effectLst/>
                  <a:latin typeface="+mj-lt"/>
                </a:rPr>
                <a:t>Detailed Internal Management</a:t>
              </a:r>
              <a:endParaRPr lang="en-US" altLang="zh-CN" sz="700" b="1" spc="110" dirty="0">
                <a:solidFill>
                  <a:schemeClr val="bg1"/>
                </a:solidFill>
                <a:latin typeface="+mj-lt"/>
              </a:endParaRPr>
            </a:p>
          </p:txBody>
        </p:sp>
      </p:grpSp>
      <p:grpSp>
        <p:nvGrpSpPr>
          <p:cNvPr id="31" name="组合 30"/>
          <p:cNvGrpSpPr/>
          <p:nvPr/>
        </p:nvGrpSpPr>
        <p:grpSpPr>
          <a:xfrm>
            <a:off x="5511456" y="2309395"/>
            <a:ext cx="930517" cy="575657"/>
            <a:chOff x="797514" y="1757293"/>
            <a:chExt cx="1537200" cy="950977"/>
          </a:xfrm>
        </p:grpSpPr>
        <p:sp>
          <p:nvSpPr>
            <p:cNvPr id="32" name="矩形: 对角圆角 31"/>
            <p:cNvSpPr/>
            <p:nvPr/>
          </p:nvSpPr>
          <p:spPr>
            <a:xfrm flipH="1" flipV="1">
              <a:off x="797514" y="1757293"/>
              <a:ext cx="1537200" cy="914400"/>
            </a:xfrm>
            <a:prstGeom prst="round2DiagRect">
              <a:avLst>
                <a:gd name="adj1" fmla="val 50000"/>
                <a:gd name="adj2" fmla="val 0"/>
              </a:avLst>
            </a:prstGeom>
            <a:gradFill>
              <a:gsLst>
                <a:gs pos="78000">
                  <a:schemeClr val="accent1"/>
                </a:gs>
                <a:gs pos="0">
                  <a:schemeClr val="accent1">
                    <a:lumMod val="40000"/>
                    <a:lumOff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57919" y="2199827"/>
              <a:ext cx="1456643" cy="508443"/>
            </a:xfrm>
            <a:prstGeom prst="rect">
              <a:avLst/>
            </a:prstGeom>
            <a:noFill/>
          </p:spPr>
          <p:txBody>
            <a:bodyPr wrap="square">
              <a:spAutoFit/>
            </a:bodyPr>
            <a:lstStyle/>
            <a:p>
              <a:pPr algn="ctr"/>
              <a:r>
                <a:rPr lang="en-US" altLang="zh-CN" sz="700" dirty="0">
                  <a:solidFill>
                    <a:schemeClr val="bg1"/>
                  </a:solidFill>
                  <a:latin typeface="+mj-lt"/>
                </a:rPr>
                <a:t>Effective External Synergy </a:t>
              </a:r>
              <a:endParaRPr lang="en-US" altLang="zh-CN" sz="700" dirty="0">
                <a:solidFill>
                  <a:schemeClr val="bg1"/>
                </a:solidFill>
                <a:latin typeface="+mj-lt"/>
              </a:endParaRPr>
            </a:p>
          </p:txBody>
        </p:sp>
        <p:pic>
          <p:nvPicPr>
            <p:cNvPr id="39" name="Graphic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38149" y="1814623"/>
              <a:ext cx="496186" cy="496186"/>
            </a:xfrm>
            <a:prstGeom prst="rect">
              <a:avLst/>
            </a:prstGeom>
          </p:spPr>
        </p:pic>
      </p:grpSp>
      <p:sp>
        <p:nvSpPr>
          <p:cNvPr id="40" name="文本框 39"/>
          <p:cNvSpPr txBox="1"/>
          <p:nvPr/>
        </p:nvSpPr>
        <p:spPr>
          <a:xfrm>
            <a:off x="6531209" y="2214590"/>
            <a:ext cx="1786138" cy="507831"/>
          </a:xfrm>
          <a:prstGeom prst="rect">
            <a:avLst/>
          </a:prstGeom>
          <a:noFill/>
        </p:spPr>
        <p:txBody>
          <a:bodyPr wrap="square" rtlCol="0">
            <a:spAutoFit/>
          </a:bodyPr>
          <a:lstStyle/>
          <a:p>
            <a:r>
              <a:rPr lang="en-US" altLang="zh-CN" sz="900" dirty="0">
                <a:solidFill>
                  <a:srgbClr val="0D0D0D"/>
                </a:solidFill>
              </a:rPr>
              <a:t>Tailoring ways with resources to maximize marketing cooperation effectiveness</a:t>
            </a:r>
            <a:endParaRPr lang="zh-CN" altLang="en-US" sz="900" dirty="0">
              <a:solidFill>
                <a:srgbClr val="0D0D0D"/>
              </a:solidFill>
            </a:endParaRPr>
          </a:p>
        </p:txBody>
      </p:sp>
      <p:sp>
        <p:nvSpPr>
          <p:cNvPr id="41" name="文本框 40"/>
          <p:cNvSpPr txBox="1"/>
          <p:nvPr/>
        </p:nvSpPr>
        <p:spPr>
          <a:xfrm>
            <a:off x="6531209" y="1194917"/>
            <a:ext cx="1786138" cy="646331"/>
          </a:xfrm>
          <a:prstGeom prst="rect">
            <a:avLst/>
          </a:prstGeom>
          <a:noFill/>
        </p:spPr>
        <p:txBody>
          <a:bodyPr wrap="square" rtlCol="0">
            <a:spAutoFit/>
          </a:bodyPr>
          <a:lstStyle/>
          <a:p>
            <a:r>
              <a:rPr lang="en-US" altLang="zh-CN" sz="900" b="0" i="0" dirty="0">
                <a:solidFill>
                  <a:srgbClr val="0D0D0D"/>
                </a:solidFill>
                <a:effectLst/>
              </a:rPr>
              <a:t>Optimizing internal strategy, functions, and processes for precise agency matching and management</a:t>
            </a:r>
            <a:endParaRPr lang="zh-CN" altLang="en-US" sz="1100" dirty="0"/>
          </a:p>
        </p:txBody>
      </p:sp>
      <p:sp>
        <p:nvSpPr>
          <p:cNvPr id="42" name="文本框 41"/>
          <p:cNvSpPr txBox="1"/>
          <p:nvPr/>
        </p:nvSpPr>
        <p:spPr>
          <a:xfrm>
            <a:off x="6531209" y="3327642"/>
            <a:ext cx="1863784" cy="645160"/>
          </a:xfrm>
          <a:prstGeom prst="rect">
            <a:avLst/>
          </a:prstGeom>
          <a:noFill/>
        </p:spPr>
        <p:txBody>
          <a:bodyPr wrap="square" rtlCol="0">
            <a:spAutoFit/>
          </a:bodyPr>
          <a:lstStyle/>
          <a:p>
            <a:r>
              <a:rPr lang="en-US" altLang="zh-CN" sz="900" dirty="0">
                <a:solidFill>
                  <a:srgbClr val="0D0D0D"/>
                </a:solidFill>
              </a:rPr>
              <a:t>Accountable dimensions for evaluating collaboration effectiveness, enabling prediction of investment returns and risks</a:t>
            </a:r>
            <a:endParaRPr lang="zh-CN" altLang="en-US" sz="900" dirty="0">
              <a:solidFill>
                <a:srgbClr val="0D0D0D"/>
              </a:solidFill>
            </a:endParaRPr>
          </a:p>
        </p:txBody>
      </p:sp>
      <p:grpSp>
        <p:nvGrpSpPr>
          <p:cNvPr id="8" name="组合 7"/>
          <p:cNvGrpSpPr/>
          <p:nvPr/>
        </p:nvGrpSpPr>
        <p:grpSpPr>
          <a:xfrm>
            <a:off x="1892944" y="3573687"/>
            <a:ext cx="1574643" cy="1574640"/>
            <a:chOff x="1892944" y="3245178"/>
            <a:chExt cx="1574643" cy="1574640"/>
          </a:xfrm>
        </p:grpSpPr>
        <p:sp>
          <p:nvSpPr>
            <p:cNvPr id="16" name="椭圆 32"/>
            <p:cNvSpPr/>
            <p:nvPr/>
          </p:nvSpPr>
          <p:spPr>
            <a:xfrm>
              <a:off x="1892944" y="3245178"/>
              <a:ext cx="1574643" cy="1574640"/>
            </a:xfrm>
            <a:prstGeom prst="ellipse">
              <a:avLst/>
            </a:prstGeom>
            <a:gradFill>
              <a:gsLst>
                <a:gs pos="14000">
                  <a:schemeClr val="accent6"/>
                </a:gs>
                <a:gs pos="100000">
                  <a:schemeClr val="accent4"/>
                </a:gs>
                <a:gs pos="53000">
                  <a:schemeClr val="accent1"/>
                </a:gs>
              </a:gsLst>
              <a:lin ang="2700000" scaled="0"/>
            </a:gradFill>
            <a:ln>
              <a:noFill/>
            </a:ln>
            <a:effectLst>
              <a:softEdge rad="253969"/>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17905" y="3436471"/>
              <a:ext cx="1126812" cy="1126811"/>
              <a:chOff x="2095856" y="3436471"/>
              <a:chExt cx="1126812" cy="1126811"/>
            </a:xfrm>
          </p:grpSpPr>
          <p:sp>
            <p:nvSpPr>
              <p:cNvPr id="18" name="椭圆 32"/>
              <p:cNvSpPr/>
              <p:nvPr/>
            </p:nvSpPr>
            <p:spPr>
              <a:xfrm>
                <a:off x="2095856" y="3436471"/>
                <a:ext cx="1126812" cy="1126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Graphic 4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8902" y="3633697"/>
                <a:ext cx="695795" cy="695794"/>
              </a:xfrm>
              <a:prstGeom prst="rect">
                <a:avLst/>
              </a:prstGeom>
            </p:spPr>
          </p:pic>
        </p:grpSp>
      </p:grpSp>
      <p:sp>
        <p:nvSpPr>
          <p:cNvPr id="43" name="标题 10"/>
          <p:cNvSpPr>
            <a:spLocks noGrp="1"/>
          </p:cNvSpPr>
          <p:nvPr>
            <p:ph type="title"/>
            <p:custDataLst>
              <p:tags r:id="rId9"/>
            </p:custDataLst>
          </p:nvPr>
        </p:nvSpPr>
        <p:spPr>
          <a:xfrm>
            <a:off x="308016" y="321369"/>
            <a:ext cx="6116534" cy="629678"/>
          </a:xfrm>
        </p:spPr>
        <p:txBody>
          <a:bodyPr wrap="square" anchor="t">
            <a:noAutofit/>
          </a:bodyPr>
          <a:lstStyle/>
          <a:p>
            <a:pPr algn="l"/>
            <a:r>
              <a:rPr lang="en-US" altLang="zh-CN" b="0" i="0" dirty="0">
                <a:solidFill>
                  <a:srgbClr val="0070C0"/>
                </a:solidFill>
                <a:effectLst/>
                <a:latin typeface="Franklin Gothic Medium Cond" panose="020B0606030402020204" pitchFamily="34" charset="0"/>
              </a:rPr>
              <a:t>Three Key Factors for Healthy Relationship Management </a:t>
            </a:r>
            <a:br>
              <a:rPr lang="en-US" altLang="zh-CN" b="0" i="0" dirty="0">
                <a:solidFill>
                  <a:srgbClr val="0070C0"/>
                </a:solidFill>
                <a:effectLst/>
                <a:latin typeface="Franklin Gothic Medium Cond" panose="020B0606030402020204" pitchFamily="34" charset="0"/>
              </a:rPr>
            </a:br>
            <a:r>
              <a:rPr lang="en-US" altLang="zh-CN" sz="1400" b="0" i="0" dirty="0">
                <a:solidFill>
                  <a:srgbClr val="0070C0"/>
                </a:solidFill>
                <a:effectLst/>
                <a:latin typeface="Franklin Gothic Medium Cond" panose="020B0606030402020204" pitchFamily="34" charset="0"/>
              </a:rPr>
              <a:t>to Enhance Brand Marketing Effectiveness and Efficiency</a:t>
            </a:r>
            <a:endParaRPr lang="en-US" altLang="zh-CN" b="0" i="0" dirty="0">
              <a:solidFill>
                <a:srgbClr val="0070C0"/>
              </a:solidFill>
              <a:effectLst/>
              <a:latin typeface="Franklin Gothic Medium Cond" panose="020B0606030402020204" pitchFamily="34" charset="0"/>
            </a:endParaRPr>
          </a:p>
        </p:txBody>
      </p:sp>
      <p:sp>
        <p:nvSpPr>
          <p:cNvPr id="44" name="文本框 43"/>
          <p:cNvSpPr txBox="1"/>
          <p:nvPr/>
        </p:nvSpPr>
        <p:spPr>
          <a:xfrm>
            <a:off x="336353" y="1005893"/>
            <a:ext cx="4689915" cy="307777"/>
          </a:xfrm>
          <a:prstGeom prst="rect">
            <a:avLst/>
          </a:prstGeom>
          <a:noFill/>
        </p:spPr>
        <p:txBody>
          <a:bodyPr wrap="square">
            <a:spAutoFit/>
          </a:bodyPr>
          <a:lstStyle/>
          <a:p>
            <a:pPr algn="ctr"/>
            <a:r>
              <a:rPr lang="en-US" altLang="zh-CN" sz="1400" b="1" dirty="0">
                <a:gradFill flip="none" rotWithShape="1">
                  <a:gsLst>
                    <a:gs pos="0">
                      <a:srgbClr val="0070C0"/>
                    </a:gs>
                    <a:gs pos="100000">
                      <a:srgbClr val="00B0F0"/>
                    </a:gs>
                  </a:gsLst>
                  <a:lin ang="5400000" scaled="1"/>
                  <a:tileRect/>
                </a:gradFill>
                <a:latin typeface="+mj-lt"/>
                <a:ea typeface="+mj-ea"/>
                <a:cs typeface="+mj-cs"/>
              </a:rPr>
              <a:t>The "Sustainable Growth Model" for Brand Partnerships </a:t>
            </a:r>
            <a:endParaRPr lang="en-US" altLang="zh-CN" sz="1400" b="1" dirty="0">
              <a:gradFill flip="none" rotWithShape="1">
                <a:gsLst>
                  <a:gs pos="0">
                    <a:srgbClr val="0070C0"/>
                  </a:gs>
                  <a:gs pos="100000">
                    <a:srgbClr val="00B0F0"/>
                  </a:gs>
                </a:gsLst>
                <a:lin ang="5400000" scaled="1"/>
                <a:tileRect/>
              </a:gradFill>
              <a:latin typeface="+mj-lt"/>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zh-CN" altLang="en-US" dirty="0">
                <a:solidFill>
                  <a:srgbClr val="0070CD"/>
                </a:solidFill>
              </a:rPr>
              <a:t>要素一：</a:t>
            </a:r>
            <a:r>
              <a:rPr lang="zh-CN" altLang="en-US" dirty="0">
                <a:solidFill>
                  <a:srgbClr val="0070CD"/>
                </a:solidFill>
                <a:latin typeface="+mj-lt"/>
              </a:rPr>
              <a:t>内部</a:t>
            </a:r>
            <a:r>
              <a:rPr lang="zh-CN" altLang="en-US" dirty="0">
                <a:solidFill>
                  <a:srgbClr val="0070CD"/>
                </a:solidFill>
              </a:rPr>
              <a:t>精细</a:t>
            </a:r>
            <a:r>
              <a:rPr lang="zh-CN" altLang="en-US" dirty="0">
                <a:solidFill>
                  <a:srgbClr val="0070CD"/>
                </a:solidFill>
                <a:latin typeface="+mj-lt"/>
              </a:rPr>
              <a:t>管理</a:t>
            </a:r>
            <a:br>
              <a:rPr lang="en-US" altLang="zh-CN" dirty="0"/>
            </a:br>
            <a:r>
              <a:rPr lang="zh-CN" altLang="en-US" sz="1400" dirty="0">
                <a:solidFill>
                  <a:schemeClr val="tx1"/>
                </a:solidFill>
              </a:rPr>
              <a:t>四大方面需被精细考虑，提升内部合作关系管理效能</a:t>
            </a:r>
            <a:endParaRPr lang="zh-CN" altLang="en-US" sz="1400" dirty="0">
              <a:solidFill>
                <a:schemeClr val="tx1"/>
              </a:solidFill>
            </a:endParaRPr>
          </a:p>
        </p:txBody>
      </p:sp>
      <p:sp>
        <p:nvSpPr>
          <p:cNvPr id="4" name="Rounded Rectangle 30"/>
          <p:cNvSpPr/>
          <p:nvPr/>
        </p:nvSpPr>
        <p:spPr>
          <a:xfrm>
            <a:off x="221490" y="1040529"/>
            <a:ext cx="8616421" cy="3228654"/>
          </a:xfrm>
          <a:prstGeom prst="roundRect">
            <a:avLst>
              <a:gd name="adj" fmla="val 4445"/>
            </a:avLst>
          </a:prstGeom>
          <a:solidFill>
            <a:schemeClr val="accent2">
              <a:lumMod val="20000"/>
              <a:lumOff val="80000"/>
              <a:alpha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endParaRPr lang="en-US" sz="1200" b="1">
              <a:solidFill>
                <a:schemeClr val="accent1"/>
              </a:solidFill>
              <a:latin typeface="Georgia" panose="02040502050405020303" pitchFamily="18" charset="0"/>
            </a:endParaRPr>
          </a:p>
        </p:txBody>
      </p:sp>
      <p:sp>
        <p:nvSpPr>
          <p:cNvPr id="5" name="Title 29"/>
          <p:cNvSpPr txBox="1"/>
          <p:nvPr/>
        </p:nvSpPr>
        <p:spPr>
          <a:xfrm>
            <a:off x="263789" y="1242447"/>
            <a:ext cx="8426450" cy="55001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1400" b="1" i="0" kern="1200">
                <a:solidFill>
                  <a:schemeClr val="tx1"/>
                </a:solidFill>
                <a:latin typeface="Georgia" panose="02040502050405020303" pitchFamily="18" charset="0"/>
                <a:ea typeface="+mj-ea"/>
                <a:cs typeface="+mj-cs"/>
              </a:defRPr>
            </a:lvl1pPr>
          </a:lstStyle>
          <a:p>
            <a:pPr algn="ctr"/>
            <a:r>
              <a:rPr lang="en-US" sz="4400" dirty="0">
                <a:solidFill>
                  <a:schemeClr val="accent1">
                    <a:alpha val="15000"/>
                  </a:schemeClr>
                </a:solidFill>
                <a:latin typeface="Franklin Gothic Medium" panose="020B0603020102020204" charset="0"/>
              </a:rPr>
              <a:t>KEY COMPONENTS</a:t>
            </a:r>
            <a:endParaRPr lang="en-US" sz="4400" dirty="0">
              <a:solidFill>
                <a:schemeClr val="accent1">
                  <a:alpha val="15000"/>
                </a:schemeClr>
              </a:solidFill>
              <a:latin typeface="Franklin Gothic Medium" panose="020B0603020102020204" charset="0"/>
            </a:endParaRPr>
          </a:p>
        </p:txBody>
      </p:sp>
      <p:graphicFrame>
        <p:nvGraphicFramePr>
          <p:cNvPr id="6" name="Table 11"/>
          <p:cNvGraphicFramePr>
            <a:graphicFrameLocks noGrp="1"/>
          </p:cNvGraphicFramePr>
          <p:nvPr/>
        </p:nvGraphicFramePr>
        <p:xfrm>
          <a:off x="1217876"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1</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16" name="文本框 15"/>
          <p:cNvSpPr txBox="1"/>
          <p:nvPr/>
        </p:nvSpPr>
        <p:spPr>
          <a:xfrm>
            <a:off x="1705019" y="2009337"/>
            <a:ext cx="1106396" cy="523220"/>
          </a:xfrm>
          <a:prstGeom prst="rect">
            <a:avLst/>
          </a:prstGeom>
          <a:noFill/>
        </p:spPr>
        <p:txBody>
          <a:bodyPr wrap="square" rtlCol="0">
            <a:spAutoFit/>
          </a:bodyPr>
          <a:lstStyle/>
          <a:p>
            <a:r>
              <a:rPr lang="zh-CN" altLang="en-US" sz="1400" b="1" dirty="0">
                <a:solidFill>
                  <a:srgbClr val="00B0F0"/>
                </a:solidFill>
              </a:rPr>
              <a:t>策略布局</a:t>
            </a:r>
            <a:endParaRPr lang="en-US" altLang="zh-CN" sz="1400" b="1" dirty="0">
              <a:solidFill>
                <a:srgbClr val="00B0F0"/>
              </a:solidFill>
            </a:endParaRPr>
          </a:p>
          <a:p>
            <a:r>
              <a:rPr lang="zh-CN" altLang="en-US" sz="1400" b="1" dirty="0">
                <a:solidFill>
                  <a:srgbClr val="00B0F0"/>
                </a:solidFill>
              </a:rPr>
              <a:t>最优化</a:t>
            </a:r>
            <a:endParaRPr lang="zh-CN" altLang="en-US" sz="1400" b="1" dirty="0">
              <a:solidFill>
                <a:srgbClr val="00B0F0"/>
              </a:solidFill>
            </a:endParaRPr>
          </a:p>
        </p:txBody>
      </p:sp>
      <p:sp>
        <p:nvSpPr>
          <p:cNvPr id="18" name="文本框 17"/>
          <p:cNvSpPr txBox="1"/>
          <p:nvPr/>
        </p:nvSpPr>
        <p:spPr>
          <a:xfrm>
            <a:off x="1698669" y="1685686"/>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MARKETING</a:t>
            </a:r>
            <a:endParaRPr lang="en-US" altLang="zh-CN" sz="1000" dirty="0">
              <a:solidFill>
                <a:schemeClr val="tx1"/>
              </a:solidFill>
              <a:latin typeface="Franklin Gothic Demi Cond" panose="020B0706030402020204" pitchFamily="34" charset="0"/>
            </a:endParaRPr>
          </a:p>
          <a:p>
            <a:pPr algn="l"/>
            <a:r>
              <a:rPr lang="en-US" altLang="zh-CN" sz="1000" dirty="0">
                <a:solidFill>
                  <a:schemeClr val="tx1"/>
                </a:solidFill>
                <a:latin typeface="Franklin Gothic Demi Cond" panose="020B0706030402020204" pitchFamily="34" charset="0"/>
              </a:rPr>
              <a:t>STRATEGY</a:t>
            </a:r>
            <a:endParaRPr lang="en-US" altLang="zh-CN" sz="1000" dirty="0">
              <a:solidFill>
                <a:schemeClr val="tx1"/>
              </a:solidFill>
              <a:latin typeface="Franklin Gothic Demi Cond" panose="020B0706030402020204" pitchFamily="34" charset="0"/>
            </a:endParaRPr>
          </a:p>
        </p:txBody>
      </p:sp>
      <p:graphicFrame>
        <p:nvGraphicFramePr>
          <p:cNvPr id="11" name="Table 11"/>
          <p:cNvGraphicFramePr>
            <a:graphicFrameLocks noGrp="1"/>
          </p:cNvGraphicFramePr>
          <p:nvPr/>
        </p:nvGraphicFramePr>
        <p:xfrm>
          <a:off x="2908207"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2</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17" name="文本框 16"/>
          <p:cNvSpPr txBox="1"/>
          <p:nvPr/>
        </p:nvSpPr>
        <p:spPr>
          <a:xfrm>
            <a:off x="3395350" y="2009337"/>
            <a:ext cx="1139056" cy="523220"/>
          </a:xfrm>
          <a:prstGeom prst="rect">
            <a:avLst/>
          </a:prstGeom>
          <a:noFill/>
        </p:spPr>
        <p:txBody>
          <a:bodyPr wrap="square" rtlCol="0">
            <a:spAutoFit/>
          </a:bodyPr>
          <a:lstStyle/>
          <a:p>
            <a:r>
              <a:rPr lang="zh-CN" altLang="en-US" sz="1400" b="1" dirty="0">
                <a:solidFill>
                  <a:srgbClr val="00B0F0"/>
                </a:solidFill>
              </a:rPr>
              <a:t>架构职能</a:t>
            </a:r>
            <a:endParaRPr lang="en-US" altLang="zh-CN" sz="1400" b="1" dirty="0">
              <a:solidFill>
                <a:srgbClr val="00B0F0"/>
              </a:solidFill>
            </a:endParaRPr>
          </a:p>
          <a:p>
            <a:r>
              <a:rPr lang="zh-CN" altLang="en-US" sz="1400" b="1" dirty="0">
                <a:solidFill>
                  <a:srgbClr val="00B0F0"/>
                </a:solidFill>
              </a:rPr>
              <a:t>清晰化</a:t>
            </a:r>
            <a:endParaRPr lang="zh-CN" altLang="en-US" sz="1400" b="1" dirty="0">
              <a:solidFill>
                <a:srgbClr val="00B0F0"/>
              </a:solidFill>
            </a:endParaRPr>
          </a:p>
        </p:txBody>
      </p:sp>
      <p:sp>
        <p:nvSpPr>
          <p:cNvPr id="19" name="文本框 18"/>
          <p:cNvSpPr txBox="1"/>
          <p:nvPr/>
        </p:nvSpPr>
        <p:spPr>
          <a:xfrm>
            <a:off x="3389000" y="1685686"/>
            <a:ext cx="1060404"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STRUCTURE &amp;</a:t>
            </a:r>
            <a:endParaRPr lang="en-US" altLang="zh-CN" sz="1000" dirty="0">
              <a:solidFill>
                <a:schemeClr val="tx1"/>
              </a:solidFill>
              <a:latin typeface="Franklin Gothic Demi Cond" panose="020B0706030402020204" pitchFamily="34" charset="0"/>
            </a:endParaRPr>
          </a:p>
          <a:p>
            <a:pPr algn="l"/>
            <a:r>
              <a:rPr lang="en-US" altLang="zh-CN" sz="1000" dirty="0">
                <a:solidFill>
                  <a:schemeClr val="tx1"/>
                </a:solidFill>
                <a:latin typeface="Franklin Gothic Demi Cond" panose="020B0706030402020204" pitchFamily="34" charset="0"/>
              </a:rPr>
              <a:t>RESPONSIBILITY</a:t>
            </a:r>
            <a:endParaRPr lang="en-US" altLang="zh-CN" sz="1000" dirty="0">
              <a:solidFill>
                <a:schemeClr val="tx1"/>
              </a:solidFill>
              <a:latin typeface="Franklin Gothic Demi Cond" panose="020B0706030402020204" pitchFamily="34" charset="0"/>
            </a:endParaRPr>
          </a:p>
        </p:txBody>
      </p:sp>
      <p:graphicFrame>
        <p:nvGraphicFramePr>
          <p:cNvPr id="23" name="Table 11"/>
          <p:cNvGraphicFramePr>
            <a:graphicFrameLocks noGrp="1"/>
          </p:cNvGraphicFramePr>
          <p:nvPr/>
        </p:nvGraphicFramePr>
        <p:xfrm>
          <a:off x="4604284"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3</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24" name="文本框 23"/>
          <p:cNvSpPr txBox="1"/>
          <p:nvPr/>
        </p:nvSpPr>
        <p:spPr>
          <a:xfrm>
            <a:off x="5091427" y="2009337"/>
            <a:ext cx="1138102" cy="523220"/>
          </a:xfrm>
          <a:prstGeom prst="rect">
            <a:avLst/>
          </a:prstGeom>
          <a:noFill/>
        </p:spPr>
        <p:txBody>
          <a:bodyPr wrap="square" rtlCol="0">
            <a:spAutoFit/>
          </a:bodyPr>
          <a:lstStyle/>
          <a:p>
            <a:r>
              <a:rPr lang="zh-CN" altLang="en-US" sz="1400" b="1" dirty="0">
                <a:solidFill>
                  <a:srgbClr val="00B0F0"/>
                </a:solidFill>
              </a:rPr>
              <a:t>工作流程</a:t>
            </a:r>
            <a:endParaRPr lang="en-US" altLang="zh-CN" sz="1400" b="1" dirty="0">
              <a:solidFill>
                <a:srgbClr val="00B0F0"/>
              </a:solidFill>
            </a:endParaRPr>
          </a:p>
          <a:p>
            <a:r>
              <a:rPr lang="zh-CN" altLang="en-US" sz="1400" b="1" dirty="0">
                <a:solidFill>
                  <a:srgbClr val="00B0F0"/>
                </a:solidFill>
              </a:rPr>
              <a:t>标准化</a:t>
            </a:r>
            <a:endParaRPr lang="zh-CN" altLang="en-US" sz="1400" b="1" dirty="0">
              <a:solidFill>
                <a:srgbClr val="00B0F0"/>
              </a:solidFill>
            </a:endParaRPr>
          </a:p>
        </p:txBody>
      </p:sp>
      <p:sp>
        <p:nvSpPr>
          <p:cNvPr id="25" name="文本框 24"/>
          <p:cNvSpPr txBox="1"/>
          <p:nvPr/>
        </p:nvSpPr>
        <p:spPr>
          <a:xfrm>
            <a:off x="5085077" y="1685686"/>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WAY OF</a:t>
            </a:r>
            <a:endParaRPr lang="en-US" altLang="zh-CN" sz="1000" dirty="0">
              <a:solidFill>
                <a:schemeClr val="tx1"/>
              </a:solidFill>
              <a:latin typeface="Franklin Gothic Demi Cond" panose="020B0706030402020204" pitchFamily="34" charset="0"/>
            </a:endParaRPr>
          </a:p>
          <a:p>
            <a:pPr algn="l"/>
            <a:r>
              <a:rPr lang="en-US" altLang="zh-CN" sz="1000" dirty="0">
                <a:latin typeface="Franklin Gothic Demi Cond" panose="020B0706030402020204" pitchFamily="34" charset="0"/>
              </a:rPr>
              <a:t>WORKING</a:t>
            </a:r>
            <a:endParaRPr lang="en-US" altLang="zh-CN" sz="1000" dirty="0">
              <a:solidFill>
                <a:schemeClr val="tx1"/>
              </a:solidFill>
              <a:latin typeface="Franklin Gothic Demi Cond" panose="020B0706030402020204" pitchFamily="34" charset="0"/>
            </a:endParaRPr>
          </a:p>
        </p:txBody>
      </p:sp>
      <p:graphicFrame>
        <p:nvGraphicFramePr>
          <p:cNvPr id="26" name="Table 11"/>
          <p:cNvGraphicFramePr>
            <a:graphicFrameLocks noGrp="1"/>
          </p:cNvGraphicFramePr>
          <p:nvPr/>
        </p:nvGraphicFramePr>
        <p:xfrm>
          <a:off x="6272766" y="1612606"/>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4</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27" name="文本框 26"/>
          <p:cNvSpPr txBox="1"/>
          <p:nvPr/>
        </p:nvSpPr>
        <p:spPr>
          <a:xfrm>
            <a:off x="6759908" y="2004155"/>
            <a:ext cx="1221204" cy="523220"/>
          </a:xfrm>
          <a:prstGeom prst="rect">
            <a:avLst/>
          </a:prstGeom>
          <a:noFill/>
        </p:spPr>
        <p:txBody>
          <a:bodyPr wrap="square" rtlCol="0">
            <a:spAutoFit/>
          </a:bodyPr>
          <a:lstStyle/>
          <a:p>
            <a:r>
              <a:rPr lang="zh-CN" altLang="en-US" sz="1400" b="1" dirty="0">
                <a:solidFill>
                  <a:srgbClr val="00B0F0"/>
                </a:solidFill>
              </a:rPr>
              <a:t>代理商管理</a:t>
            </a:r>
            <a:endParaRPr lang="en-US" altLang="zh-CN" sz="1400" b="1" dirty="0">
              <a:solidFill>
                <a:srgbClr val="00B0F0"/>
              </a:solidFill>
            </a:endParaRPr>
          </a:p>
          <a:p>
            <a:r>
              <a:rPr lang="zh-CN" altLang="en-US" sz="1400" b="1" dirty="0">
                <a:solidFill>
                  <a:srgbClr val="00B0F0"/>
                </a:solidFill>
              </a:rPr>
              <a:t>精细化</a:t>
            </a:r>
            <a:endParaRPr lang="zh-CN" altLang="en-US" sz="1400" b="1" dirty="0">
              <a:solidFill>
                <a:srgbClr val="00B0F0"/>
              </a:solidFill>
            </a:endParaRPr>
          </a:p>
        </p:txBody>
      </p:sp>
      <p:sp>
        <p:nvSpPr>
          <p:cNvPr id="28" name="文本框 27"/>
          <p:cNvSpPr txBox="1"/>
          <p:nvPr/>
        </p:nvSpPr>
        <p:spPr>
          <a:xfrm>
            <a:off x="6753559" y="1680504"/>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AGENCY</a:t>
            </a:r>
            <a:endParaRPr lang="en-US" altLang="zh-CN" sz="1000" dirty="0">
              <a:solidFill>
                <a:schemeClr val="tx1"/>
              </a:solidFill>
              <a:latin typeface="Franklin Gothic Demi Cond" panose="020B0706030402020204" pitchFamily="34" charset="0"/>
            </a:endParaRPr>
          </a:p>
          <a:p>
            <a:pPr algn="l"/>
            <a:r>
              <a:rPr lang="en-US" altLang="zh-CN" sz="1000" dirty="0">
                <a:latin typeface="Franklin Gothic Demi Cond" panose="020B0706030402020204" pitchFamily="34" charset="0"/>
              </a:rPr>
              <a:t>MODEL</a:t>
            </a:r>
            <a:endParaRPr lang="en-US" altLang="zh-CN" sz="1000" dirty="0">
              <a:solidFill>
                <a:schemeClr val="tx1"/>
              </a:solidFill>
              <a:latin typeface="Franklin Gothic Demi Cond" panose="020B0706030402020204" pitchFamily="34" charset="0"/>
            </a:endParaRPr>
          </a:p>
        </p:txBody>
      </p:sp>
      <p:sp>
        <p:nvSpPr>
          <p:cNvPr id="29" name="文本框 28"/>
          <p:cNvSpPr txBox="1"/>
          <p:nvPr/>
        </p:nvSpPr>
        <p:spPr>
          <a:xfrm>
            <a:off x="6400463" y="2874331"/>
            <a:ext cx="1367654" cy="78359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000" dirty="0">
                <a:latin typeface="+mn-ea"/>
              </a:rPr>
              <a:t>代理商合作模型</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代理商选择匹配</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代理商管理要素</a:t>
            </a:r>
            <a:endParaRPr lang="zh-CN" altLang="en-US" sz="1000" dirty="0">
              <a:latin typeface="+mn-ea"/>
            </a:endParaRPr>
          </a:p>
        </p:txBody>
      </p:sp>
      <p:sp>
        <p:nvSpPr>
          <p:cNvPr id="30" name="文本框 29"/>
          <p:cNvSpPr txBox="1"/>
          <p:nvPr/>
        </p:nvSpPr>
        <p:spPr>
          <a:xfrm>
            <a:off x="1313560" y="2853858"/>
            <a:ext cx="1402171" cy="101473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000" dirty="0">
                <a:latin typeface="+mn-ea"/>
              </a:rPr>
              <a:t>营销目标锁定</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优势竞争策略制定</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营销战术与节奏提前规划</a:t>
            </a:r>
            <a:endParaRPr lang="zh-CN" altLang="en-US" sz="1000" dirty="0">
              <a:latin typeface="+mn-ea"/>
            </a:endParaRPr>
          </a:p>
        </p:txBody>
      </p:sp>
      <p:sp>
        <p:nvSpPr>
          <p:cNvPr id="31" name="文本框 30"/>
          <p:cNvSpPr txBox="1"/>
          <p:nvPr/>
        </p:nvSpPr>
        <p:spPr>
          <a:xfrm>
            <a:off x="3048695" y="2865654"/>
            <a:ext cx="1402171" cy="101473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000" dirty="0">
                <a:latin typeface="+mn-ea"/>
              </a:rPr>
              <a:t>适合市场策略的合理组织架构</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各部门功能细分，提升彼此协同性</a:t>
            </a:r>
            <a:endParaRPr lang="zh-CN" altLang="en-US" sz="1000" dirty="0">
              <a:latin typeface="+mn-ea"/>
            </a:endParaRPr>
          </a:p>
        </p:txBody>
      </p:sp>
      <p:sp>
        <p:nvSpPr>
          <p:cNvPr id="32" name="文本框 31"/>
          <p:cNvSpPr txBox="1"/>
          <p:nvPr/>
        </p:nvSpPr>
        <p:spPr>
          <a:xfrm>
            <a:off x="4646518" y="2853858"/>
            <a:ext cx="1402171" cy="1014730"/>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000" dirty="0">
                <a:latin typeface="+mn-ea"/>
              </a:rPr>
              <a:t>内部工作和外部协同流程标准化</a:t>
            </a:r>
            <a:endParaRPr lang="en-US" altLang="zh-CN" sz="1000" dirty="0">
              <a:latin typeface="+mn-ea"/>
            </a:endParaRPr>
          </a:p>
          <a:p>
            <a:pPr marL="171450" indent="-171450">
              <a:lnSpc>
                <a:spcPct val="150000"/>
              </a:lnSpc>
              <a:buFont typeface="Wingdings" panose="05000000000000000000" pitchFamily="2" charset="2"/>
              <a:buChar char="ü"/>
            </a:pPr>
            <a:r>
              <a:rPr lang="zh-CN" altLang="en-US" sz="1000" dirty="0">
                <a:latin typeface="+mn-ea"/>
              </a:rPr>
              <a:t>各不同合作关系管理流程标准化</a:t>
            </a:r>
            <a:endParaRPr lang="zh-CN" altLang="en-US" sz="1000" dirty="0">
              <a:latin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4" name="Rounded Rectangle 30"/>
          <p:cNvSpPr/>
          <p:nvPr/>
        </p:nvSpPr>
        <p:spPr>
          <a:xfrm>
            <a:off x="221490" y="1040529"/>
            <a:ext cx="8616421" cy="3228654"/>
          </a:xfrm>
          <a:prstGeom prst="roundRect">
            <a:avLst>
              <a:gd name="adj" fmla="val 4445"/>
            </a:avLst>
          </a:prstGeom>
          <a:solidFill>
            <a:schemeClr val="accent2">
              <a:lumMod val="20000"/>
              <a:lumOff val="80000"/>
              <a:alpha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endParaRPr lang="en-US" sz="1200" b="1">
              <a:solidFill>
                <a:schemeClr val="accent1"/>
              </a:solidFill>
              <a:latin typeface="Georgia" panose="02040502050405020303" pitchFamily="18" charset="0"/>
            </a:endParaRPr>
          </a:p>
        </p:txBody>
      </p:sp>
      <p:sp>
        <p:nvSpPr>
          <p:cNvPr id="5" name="Title 29"/>
          <p:cNvSpPr txBox="1"/>
          <p:nvPr/>
        </p:nvSpPr>
        <p:spPr>
          <a:xfrm>
            <a:off x="263789" y="1242447"/>
            <a:ext cx="8426450" cy="55001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1400" b="1" i="0" kern="1200">
                <a:solidFill>
                  <a:schemeClr val="tx1"/>
                </a:solidFill>
                <a:latin typeface="Georgia" panose="02040502050405020303" pitchFamily="18" charset="0"/>
                <a:ea typeface="+mj-ea"/>
                <a:cs typeface="+mj-cs"/>
              </a:defRPr>
            </a:lvl1pPr>
          </a:lstStyle>
          <a:p>
            <a:pPr algn="ctr"/>
            <a:r>
              <a:rPr lang="en-US" sz="4400" dirty="0">
                <a:solidFill>
                  <a:schemeClr val="accent1">
                    <a:alpha val="15000"/>
                  </a:schemeClr>
                </a:solidFill>
                <a:latin typeface="Franklin Gothic Medium" panose="020B0603020102020204" charset="0"/>
              </a:rPr>
              <a:t>KEY COMPONENTS</a:t>
            </a:r>
            <a:endParaRPr lang="en-US" sz="4400" dirty="0">
              <a:solidFill>
                <a:schemeClr val="accent1">
                  <a:alpha val="15000"/>
                </a:schemeClr>
              </a:solidFill>
              <a:latin typeface="Franklin Gothic Medium" panose="020B0603020102020204" charset="0"/>
            </a:endParaRPr>
          </a:p>
        </p:txBody>
      </p:sp>
      <p:graphicFrame>
        <p:nvGraphicFramePr>
          <p:cNvPr id="6" name="Table 11"/>
          <p:cNvGraphicFramePr>
            <a:graphicFrameLocks noGrp="1"/>
          </p:cNvGraphicFramePr>
          <p:nvPr/>
        </p:nvGraphicFramePr>
        <p:xfrm>
          <a:off x="1217876"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1</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16" name="文本框 15"/>
          <p:cNvSpPr txBox="1"/>
          <p:nvPr/>
        </p:nvSpPr>
        <p:spPr>
          <a:xfrm>
            <a:off x="1720519" y="2024090"/>
            <a:ext cx="1571928" cy="646331"/>
          </a:xfrm>
          <a:prstGeom prst="rect">
            <a:avLst/>
          </a:prstGeom>
          <a:noFill/>
        </p:spPr>
        <p:txBody>
          <a:bodyPr wrap="square" rtlCol="0">
            <a:spAutoFit/>
          </a:bodyPr>
          <a:lstStyle/>
          <a:p>
            <a:r>
              <a:rPr lang="en-US" altLang="zh-CN" sz="1200" b="1" dirty="0">
                <a:solidFill>
                  <a:srgbClr val="00B0F0"/>
                </a:solidFill>
                <a:latin typeface="+mj-lt"/>
              </a:rPr>
              <a:t>Optimal</a:t>
            </a:r>
            <a:endParaRPr lang="en-US" altLang="zh-CN" sz="1200" b="1" dirty="0">
              <a:solidFill>
                <a:srgbClr val="00B0F0"/>
              </a:solidFill>
              <a:latin typeface="+mj-lt"/>
            </a:endParaRPr>
          </a:p>
          <a:p>
            <a:r>
              <a:rPr lang="en-US" altLang="zh-CN" sz="1200" b="1" dirty="0">
                <a:solidFill>
                  <a:srgbClr val="00B0F0"/>
                </a:solidFill>
                <a:latin typeface="+mj-lt"/>
              </a:rPr>
              <a:t>Strategy</a:t>
            </a:r>
            <a:endParaRPr lang="en-US" altLang="zh-CN" sz="1200" b="1" dirty="0">
              <a:solidFill>
                <a:srgbClr val="00B0F0"/>
              </a:solidFill>
              <a:latin typeface="+mj-lt"/>
            </a:endParaRPr>
          </a:p>
          <a:p>
            <a:r>
              <a:rPr lang="en-US" altLang="zh-CN" sz="1200" b="1" dirty="0">
                <a:solidFill>
                  <a:srgbClr val="00B0F0"/>
                </a:solidFill>
                <a:latin typeface="+mj-lt"/>
              </a:rPr>
              <a:t>Planning</a:t>
            </a:r>
            <a:endParaRPr lang="zh-CN" altLang="en-US" sz="1200" b="1" dirty="0">
              <a:solidFill>
                <a:srgbClr val="00B0F0"/>
              </a:solidFill>
              <a:latin typeface="+mj-lt"/>
            </a:endParaRPr>
          </a:p>
        </p:txBody>
      </p:sp>
      <p:sp>
        <p:nvSpPr>
          <p:cNvPr id="18" name="文本框 17"/>
          <p:cNvSpPr txBox="1"/>
          <p:nvPr/>
        </p:nvSpPr>
        <p:spPr>
          <a:xfrm>
            <a:off x="1716731" y="1676733"/>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MARKETING</a:t>
            </a:r>
            <a:endParaRPr lang="en-US" altLang="zh-CN" sz="1000" dirty="0">
              <a:solidFill>
                <a:schemeClr val="tx1"/>
              </a:solidFill>
              <a:latin typeface="Franklin Gothic Demi Cond" panose="020B0706030402020204" pitchFamily="34" charset="0"/>
            </a:endParaRPr>
          </a:p>
          <a:p>
            <a:pPr algn="l"/>
            <a:r>
              <a:rPr lang="en-US" altLang="zh-CN" sz="1000" dirty="0">
                <a:solidFill>
                  <a:schemeClr val="tx1"/>
                </a:solidFill>
                <a:latin typeface="Franklin Gothic Demi Cond" panose="020B0706030402020204" pitchFamily="34" charset="0"/>
              </a:rPr>
              <a:t>STRATEGY</a:t>
            </a:r>
            <a:endParaRPr lang="en-US" altLang="zh-CN" sz="1000" dirty="0">
              <a:solidFill>
                <a:schemeClr val="tx1"/>
              </a:solidFill>
              <a:latin typeface="Franklin Gothic Demi Cond" panose="020B0706030402020204" pitchFamily="34" charset="0"/>
            </a:endParaRPr>
          </a:p>
        </p:txBody>
      </p:sp>
      <p:graphicFrame>
        <p:nvGraphicFramePr>
          <p:cNvPr id="11" name="Table 11"/>
          <p:cNvGraphicFramePr>
            <a:graphicFrameLocks noGrp="1"/>
          </p:cNvGraphicFramePr>
          <p:nvPr/>
        </p:nvGraphicFramePr>
        <p:xfrm>
          <a:off x="2908207"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2</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17" name="文本框 16"/>
          <p:cNvSpPr txBox="1"/>
          <p:nvPr/>
        </p:nvSpPr>
        <p:spPr>
          <a:xfrm>
            <a:off x="3395350" y="2024090"/>
            <a:ext cx="1139056" cy="646331"/>
          </a:xfrm>
          <a:prstGeom prst="rect">
            <a:avLst/>
          </a:prstGeom>
          <a:noFill/>
        </p:spPr>
        <p:txBody>
          <a:bodyPr wrap="square" rtlCol="0">
            <a:spAutoFit/>
          </a:bodyPr>
          <a:lstStyle/>
          <a:p>
            <a:r>
              <a:rPr lang="en-US" altLang="zh-CN" sz="1200" b="1" dirty="0">
                <a:solidFill>
                  <a:srgbClr val="00B0F0"/>
                </a:solidFill>
                <a:latin typeface="+mj-lt"/>
              </a:rPr>
              <a:t>Clear Structure &amp; Receptibilities</a:t>
            </a:r>
            <a:endParaRPr lang="zh-CN" altLang="en-US" sz="1200" b="1" dirty="0">
              <a:solidFill>
                <a:srgbClr val="00B0F0"/>
              </a:solidFill>
              <a:latin typeface="+mj-lt"/>
            </a:endParaRPr>
          </a:p>
        </p:txBody>
      </p:sp>
      <p:sp>
        <p:nvSpPr>
          <p:cNvPr id="19" name="文本框 18"/>
          <p:cNvSpPr txBox="1"/>
          <p:nvPr/>
        </p:nvSpPr>
        <p:spPr>
          <a:xfrm>
            <a:off x="3389000" y="1676733"/>
            <a:ext cx="1060404"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STRUCTURE &amp;</a:t>
            </a:r>
            <a:endParaRPr lang="en-US" altLang="zh-CN" sz="1000" dirty="0">
              <a:solidFill>
                <a:schemeClr val="tx1"/>
              </a:solidFill>
              <a:latin typeface="Franklin Gothic Demi Cond" panose="020B0706030402020204" pitchFamily="34" charset="0"/>
            </a:endParaRPr>
          </a:p>
          <a:p>
            <a:pPr algn="l"/>
            <a:r>
              <a:rPr lang="en-US" altLang="zh-CN" sz="1000" dirty="0">
                <a:solidFill>
                  <a:schemeClr val="tx1"/>
                </a:solidFill>
                <a:latin typeface="Franklin Gothic Demi Cond" panose="020B0706030402020204" pitchFamily="34" charset="0"/>
              </a:rPr>
              <a:t>RESPONSIBILITY</a:t>
            </a:r>
            <a:endParaRPr lang="en-US" altLang="zh-CN" sz="1000" dirty="0">
              <a:solidFill>
                <a:schemeClr val="tx1"/>
              </a:solidFill>
              <a:latin typeface="Franklin Gothic Demi Cond" panose="020B0706030402020204" pitchFamily="34" charset="0"/>
            </a:endParaRPr>
          </a:p>
        </p:txBody>
      </p:sp>
      <p:graphicFrame>
        <p:nvGraphicFramePr>
          <p:cNvPr id="23" name="Table 11"/>
          <p:cNvGraphicFramePr>
            <a:graphicFrameLocks noGrp="1"/>
          </p:cNvGraphicFramePr>
          <p:nvPr/>
        </p:nvGraphicFramePr>
        <p:xfrm>
          <a:off x="4604284" y="1617788"/>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3</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24" name="文本框 23"/>
          <p:cNvSpPr txBox="1"/>
          <p:nvPr/>
        </p:nvSpPr>
        <p:spPr>
          <a:xfrm>
            <a:off x="5091427" y="2024090"/>
            <a:ext cx="1138102" cy="646331"/>
          </a:xfrm>
          <a:prstGeom prst="rect">
            <a:avLst/>
          </a:prstGeom>
          <a:noFill/>
        </p:spPr>
        <p:txBody>
          <a:bodyPr wrap="square" rtlCol="0">
            <a:spAutoFit/>
          </a:bodyPr>
          <a:lstStyle/>
          <a:p>
            <a:r>
              <a:rPr lang="en-US" altLang="zh-CN" sz="1200" b="1" dirty="0">
                <a:solidFill>
                  <a:srgbClr val="00B0F0"/>
                </a:solidFill>
                <a:latin typeface="+mj-lt"/>
              </a:rPr>
              <a:t>Standardized</a:t>
            </a:r>
            <a:endParaRPr lang="en-US" altLang="zh-CN" sz="1200" b="1" dirty="0">
              <a:solidFill>
                <a:srgbClr val="00B0F0"/>
              </a:solidFill>
              <a:latin typeface="+mj-lt"/>
            </a:endParaRPr>
          </a:p>
          <a:p>
            <a:r>
              <a:rPr lang="en-US" altLang="zh-CN" sz="1200" b="1" dirty="0">
                <a:solidFill>
                  <a:srgbClr val="00B0F0"/>
                </a:solidFill>
                <a:latin typeface="+mj-lt"/>
              </a:rPr>
              <a:t>Working Process</a:t>
            </a:r>
            <a:endParaRPr lang="zh-CN" altLang="en-US" sz="1200" b="1" dirty="0">
              <a:solidFill>
                <a:srgbClr val="00B0F0"/>
              </a:solidFill>
              <a:latin typeface="+mj-lt"/>
            </a:endParaRPr>
          </a:p>
        </p:txBody>
      </p:sp>
      <p:sp>
        <p:nvSpPr>
          <p:cNvPr id="25" name="文本框 24"/>
          <p:cNvSpPr txBox="1"/>
          <p:nvPr/>
        </p:nvSpPr>
        <p:spPr>
          <a:xfrm>
            <a:off x="5085077" y="1676733"/>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WAY OF</a:t>
            </a:r>
            <a:endParaRPr lang="en-US" altLang="zh-CN" sz="1000" dirty="0">
              <a:solidFill>
                <a:schemeClr val="tx1"/>
              </a:solidFill>
              <a:latin typeface="Franklin Gothic Demi Cond" panose="020B0706030402020204" pitchFamily="34" charset="0"/>
            </a:endParaRPr>
          </a:p>
          <a:p>
            <a:pPr algn="l"/>
            <a:r>
              <a:rPr lang="en-US" altLang="zh-CN" sz="1000" dirty="0">
                <a:latin typeface="Franklin Gothic Demi Cond" panose="020B0706030402020204" pitchFamily="34" charset="0"/>
              </a:rPr>
              <a:t>WORKING</a:t>
            </a:r>
            <a:endParaRPr lang="en-US" altLang="zh-CN" sz="1000" dirty="0">
              <a:solidFill>
                <a:schemeClr val="tx1"/>
              </a:solidFill>
              <a:latin typeface="Franklin Gothic Demi Cond" panose="020B0706030402020204" pitchFamily="34" charset="0"/>
            </a:endParaRPr>
          </a:p>
        </p:txBody>
      </p:sp>
      <p:graphicFrame>
        <p:nvGraphicFramePr>
          <p:cNvPr id="26" name="Table 11"/>
          <p:cNvGraphicFramePr>
            <a:graphicFrameLocks noGrp="1"/>
          </p:cNvGraphicFramePr>
          <p:nvPr/>
        </p:nvGraphicFramePr>
        <p:xfrm>
          <a:off x="6272766" y="1612606"/>
          <a:ext cx="1571929" cy="2446213"/>
        </p:xfrm>
        <a:graphic>
          <a:graphicData uri="http://schemas.openxmlformats.org/drawingml/2006/table">
            <a:tbl>
              <a:tblPr firstRow="1" bandRow="1">
                <a:effectLst>
                  <a:outerShdw blurRad="152400" dist="38100" dir="2700000" algn="tl" rotWithShape="0">
                    <a:prstClr val="black">
                      <a:alpha val="12000"/>
                    </a:prstClr>
                  </a:outerShdw>
                </a:effectLst>
                <a:tableStyleId>{5C22544A-7EE6-4342-B048-85BDC9FD1C3A}</a:tableStyleId>
              </a:tblPr>
              <a:tblGrid>
                <a:gridCol w="450084"/>
                <a:gridCol w="1121845"/>
              </a:tblGrid>
              <a:tr h="1091450">
                <a:tc>
                  <a:txBody>
                    <a:bodyPr/>
                    <a:lstStyle/>
                    <a:p>
                      <a:pPr algn="r"/>
                      <a:r>
                        <a:rPr lang="en-US" sz="4800" b="0" i="0" dirty="0">
                          <a:solidFill>
                            <a:schemeClr val="accent1"/>
                          </a:solidFill>
                          <a:latin typeface="Franklin Gothic Medium" panose="020B0603020102020204" charset="0"/>
                        </a:rPr>
                        <a:t>4</a:t>
                      </a:r>
                      <a:endParaRPr lang="en-US" sz="4800" b="0" i="0" dirty="0">
                        <a:solidFill>
                          <a:schemeClr val="accent1"/>
                        </a:solidFill>
                        <a:latin typeface="Franklin Gothic Medium" panose="020B0603020102020204" charset="0"/>
                      </a:endParaRPr>
                    </a:p>
                  </a:txBody>
                  <a:tcPr marB="0"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ltLang="zh-CN" sz="1100" dirty="0">
                        <a:solidFill>
                          <a:schemeClr val="tx1"/>
                        </a:solidFill>
                        <a:latin typeface="Franklin Gothic Book" panose="020B0503020102020204" charset="0"/>
                      </a:endParaRPr>
                    </a:p>
                  </a:txBody>
                  <a:tcPr marL="0" marR="0">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54763">
                <a:tc gridSpan="2">
                  <a:txBody>
                    <a:bodyPr/>
                    <a:lstStyle/>
                    <a:p>
                      <a:pPr marL="171450" indent="-171450">
                        <a:buFont typeface="Arial" panose="020B0604020202020204" pitchFamily="34" charset="0"/>
                        <a:buChar char="•"/>
                      </a:pPr>
                      <a:endParaRPr lang="en-US" sz="1000" dirty="0">
                        <a:latin typeface="Georgia" panose="02040502050405020303" pitchFamily="18"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20000"/>
                            <a:lumOff val="80000"/>
                          </a:schemeClr>
                        </a:gs>
                        <a:gs pos="65000">
                          <a:schemeClr val="bg1"/>
                        </a:gs>
                      </a:gsLst>
                      <a:lin ang="5400000" scaled="0"/>
                    </a:gradFill>
                  </a:tcPr>
                </a:tc>
                <a:tc hMerge="1">
                  <a:tcPr/>
                </a:tc>
              </a:tr>
            </a:tbl>
          </a:graphicData>
        </a:graphic>
      </p:graphicFrame>
      <p:sp>
        <p:nvSpPr>
          <p:cNvPr id="27" name="文本框 26"/>
          <p:cNvSpPr txBox="1"/>
          <p:nvPr/>
        </p:nvSpPr>
        <p:spPr>
          <a:xfrm>
            <a:off x="6759908" y="2024090"/>
            <a:ext cx="1221204" cy="646331"/>
          </a:xfrm>
          <a:prstGeom prst="rect">
            <a:avLst/>
          </a:prstGeom>
          <a:noFill/>
        </p:spPr>
        <p:txBody>
          <a:bodyPr wrap="square" rtlCol="0">
            <a:spAutoFit/>
          </a:bodyPr>
          <a:lstStyle/>
          <a:p>
            <a:r>
              <a:rPr lang="en-US" altLang="zh-CN" sz="1200" b="1" dirty="0">
                <a:solidFill>
                  <a:srgbClr val="00B0F0"/>
                </a:solidFill>
                <a:latin typeface="+mj-lt"/>
              </a:rPr>
              <a:t>Refine </a:t>
            </a:r>
            <a:endParaRPr lang="en-US" altLang="zh-CN" sz="1200" b="1" dirty="0">
              <a:solidFill>
                <a:srgbClr val="00B0F0"/>
              </a:solidFill>
              <a:latin typeface="+mj-lt"/>
            </a:endParaRPr>
          </a:p>
          <a:p>
            <a:r>
              <a:rPr lang="en-US" altLang="zh-CN" sz="1200" b="1" dirty="0">
                <a:solidFill>
                  <a:srgbClr val="00B0F0"/>
                </a:solidFill>
                <a:latin typeface="+mj-lt"/>
              </a:rPr>
              <a:t>Agency Management</a:t>
            </a:r>
            <a:endParaRPr lang="zh-CN" altLang="en-US" sz="1200" b="1" dirty="0">
              <a:solidFill>
                <a:srgbClr val="00B0F0"/>
              </a:solidFill>
              <a:latin typeface="+mj-lt"/>
            </a:endParaRPr>
          </a:p>
        </p:txBody>
      </p:sp>
      <p:sp>
        <p:nvSpPr>
          <p:cNvPr id="28" name="文本框 27"/>
          <p:cNvSpPr txBox="1"/>
          <p:nvPr/>
        </p:nvSpPr>
        <p:spPr>
          <a:xfrm>
            <a:off x="6753559" y="1676733"/>
            <a:ext cx="963612" cy="400110"/>
          </a:xfrm>
          <a:prstGeom prst="rect">
            <a:avLst/>
          </a:prstGeom>
          <a:noFill/>
        </p:spPr>
        <p:txBody>
          <a:bodyPr wrap="square">
            <a:spAutoFit/>
          </a:bodyPr>
          <a:lstStyle/>
          <a:p>
            <a:pPr algn="l"/>
            <a:r>
              <a:rPr lang="en-US" altLang="zh-CN" sz="1000" dirty="0">
                <a:solidFill>
                  <a:schemeClr val="tx1"/>
                </a:solidFill>
                <a:latin typeface="Franklin Gothic Demi Cond" panose="020B0706030402020204" pitchFamily="34" charset="0"/>
              </a:rPr>
              <a:t>AGENCY</a:t>
            </a:r>
            <a:endParaRPr lang="en-US" altLang="zh-CN" sz="1000" dirty="0">
              <a:solidFill>
                <a:schemeClr val="tx1"/>
              </a:solidFill>
              <a:latin typeface="Franklin Gothic Demi Cond" panose="020B0706030402020204" pitchFamily="34" charset="0"/>
            </a:endParaRPr>
          </a:p>
          <a:p>
            <a:pPr algn="l"/>
            <a:r>
              <a:rPr lang="en-US" altLang="zh-CN" sz="1000" dirty="0">
                <a:latin typeface="Franklin Gothic Demi Cond" panose="020B0706030402020204" pitchFamily="34" charset="0"/>
              </a:rPr>
              <a:t>MODEL</a:t>
            </a:r>
            <a:endParaRPr lang="en-US" altLang="zh-CN" sz="1000" dirty="0">
              <a:solidFill>
                <a:schemeClr val="tx1"/>
              </a:solidFill>
              <a:latin typeface="Franklin Gothic Demi Cond" panose="020B0706030402020204" pitchFamily="34" charset="0"/>
            </a:endParaRPr>
          </a:p>
        </p:txBody>
      </p:sp>
      <p:sp>
        <p:nvSpPr>
          <p:cNvPr id="29" name="文本框 28"/>
          <p:cNvSpPr txBox="1"/>
          <p:nvPr/>
        </p:nvSpPr>
        <p:spPr>
          <a:xfrm>
            <a:off x="6400463" y="2874331"/>
            <a:ext cx="1367654" cy="998855"/>
          </a:xfrm>
          <a:prstGeom prst="rect">
            <a:avLst/>
          </a:prstGeom>
          <a:noFill/>
        </p:spPr>
        <p:txBody>
          <a:bodyPr wrap="square" rtlCol="0">
            <a:spAutoFit/>
          </a:bodyPr>
          <a:lstStyle/>
          <a:p>
            <a:pPr marL="171450" indent="-171450">
              <a:spcAft>
                <a:spcPts val="300"/>
              </a:spcAft>
              <a:buFont typeface="Wingdings" panose="05000000000000000000" pitchFamily="2" charset="2"/>
              <a:buChar char="ü"/>
            </a:pPr>
            <a:r>
              <a:rPr lang="en-US" altLang="zh-CN" sz="900" dirty="0"/>
              <a:t>Agency collaboration model</a:t>
            </a:r>
            <a:endParaRPr lang="en-US" altLang="zh-CN" sz="900" dirty="0"/>
          </a:p>
          <a:p>
            <a:pPr marL="171450" indent="-171450">
              <a:spcAft>
                <a:spcPts val="300"/>
              </a:spcAft>
              <a:buFont typeface="Wingdings" panose="05000000000000000000" pitchFamily="2" charset="2"/>
              <a:buChar char="ü"/>
            </a:pPr>
            <a:r>
              <a:rPr lang="en-US" altLang="zh-CN" sz="900" dirty="0"/>
              <a:t>Agency </a:t>
            </a:r>
            <a:r>
              <a:rPr lang="en-US" altLang="zh-CN" sz="900" dirty="0">
                <a:sym typeface="+mn-ea"/>
              </a:rPr>
              <a:t>selection </a:t>
            </a:r>
            <a:r>
              <a:rPr lang="en-US" altLang="zh-CN" sz="900" dirty="0"/>
              <a:t>matching </a:t>
            </a:r>
            <a:endParaRPr lang="en-US" altLang="zh-CN" sz="900" dirty="0"/>
          </a:p>
          <a:p>
            <a:pPr marL="171450" indent="-171450">
              <a:spcAft>
                <a:spcPts val="300"/>
              </a:spcAft>
              <a:buFont typeface="Wingdings" panose="05000000000000000000" pitchFamily="2" charset="2"/>
              <a:buChar char="ü"/>
            </a:pPr>
            <a:r>
              <a:rPr lang="en-US" altLang="zh-CN" sz="900" dirty="0"/>
              <a:t>Agency management elements</a:t>
            </a:r>
            <a:endParaRPr lang="zh-CN" altLang="en-US" sz="900" dirty="0"/>
          </a:p>
        </p:txBody>
      </p:sp>
      <p:sp>
        <p:nvSpPr>
          <p:cNvPr id="30" name="文本框 29"/>
          <p:cNvSpPr txBox="1"/>
          <p:nvPr/>
        </p:nvSpPr>
        <p:spPr>
          <a:xfrm>
            <a:off x="1313560" y="2853858"/>
            <a:ext cx="1402171" cy="1276350"/>
          </a:xfrm>
          <a:prstGeom prst="rect">
            <a:avLst/>
          </a:prstGeom>
          <a:noFill/>
        </p:spPr>
        <p:txBody>
          <a:bodyPr wrap="square" rtlCol="0">
            <a:spAutoFit/>
          </a:bodyPr>
          <a:lstStyle/>
          <a:p>
            <a:pPr marL="171450" indent="-171450">
              <a:spcAft>
                <a:spcPts val="300"/>
              </a:spcAft>
              <a:buFont typeface="Wingdings" panose="05000000000000000000" pitchFamily="2" charset="2"/>
              <a:buChar char="ü"/>
            </a:pPr>
            <a:r>
              <a:rPr lang="en-US" altLang="zh-CN" sz="900" dirty="0"/>
              <a:t>Clarify marketing objectives</a:t>
            </a:r>
            <a:endParaRPr lang="en-US" altLang="zh-CN" sz="900" dirty="0"/>
          </a:p>
          <a:p>
            <a:pPr marL="171450" indent="-171450">
              <a:spcAft>
                <a:spcPts val="300"/>
              </a:spcAft>
              <a:buFont typeface="Wingdings" panose="05000000000000000000" pitchFamily="2" charset="2"/>
              <a:buChar char="ü"/>
            </a:pPr>
            <a:r>
              <a:rPr lang="en-US" altLang="zh-CN" sz="900" dirty="0"/>
              <a:t>Competitive Advantage Strategy Development</a:t>
            </a:r>
            <a:endParaRPr lang="en-US" altLang="zh-CN" sz="900" dirty="0"/>
          </a:p>
          <a:p>
            <a:pPr marL="171450" indent="-171450">
              <a:spcAft>
                <a:spcPts val="300"/>
              </a:spcAft>
              <a:buFont typeface="Wingdings" panose="05000000000000000000" pitchFamily="2" charset="2"/>
              <a:buChar char="ü"/>
            </a:pPr>
            <a:r>
              <a:rPr lang="en-US" altLang="zh-CN" sz="900" dirty="0"/>
              <a:t>Planning marketing tactics and calendar in advance</a:t>
            </a:r>
            <a:endParaRPr lang="zh-CN" altLang="en-US" sz="900" dirty="0"/>
          </a:p>
        </p:txBody>
      </p:sp>
      <p:sp>
        <p:nvSpPr>
          <p:cNvPr id="31" name="文本框 30"/>
          <p:cNvSpPr txBox="1"/>
          <p:nvPr/>
        </p:nvSpPr>
        <p:spPr>
          <a:xfrm>
            <a:off x="3048695" y="2865654"/>
            <a:ext cx="1402171" cy="1376045"/>
          </a:xfrm>
          <a:prstGeom prst="rect">
            <a:avLst/>
          </a:prstGeom>
          <a:noFill/>
        </p:spPr>
        <p:txBody>
          <a:bodyPr wrap="square" rtlCol="0">
            <a:spAutoFit/>
          </a:bodyPr>
          <a:lstStyle/>
          <a:p>
            <a:pPr marL="171450" indent="-171450">
              <a:spcAft>
                <a:spcPts val="300"/>
              </a:spcAft>
              <a:buFont typeface="Wingdings" panose="05000000000000000000" pitchFamily="2" charset="2"/>
              <a:buChar char="ü"/>
            </a:pPr>
            <a:r>
              <a:rPr lang="en-US" altLang="zh-CN" sz="900" dirty="0"/>
              <a:t>A rational organizational structure that fits the market strategy</a:t>
            </a:r>
            <a:endParaRPr lang="en-US" altLang="zh-CN" sz="900" dirty="0"/>
          </a:p>
          <a:p>
            <a:pPr marL="171450" indent="-171450">
              <a:spcAft>
                <a:spcPts val="300"/>
              </a:spcAft>
              <a:buFont typeface="Wingdings" panose="05000000000000000000" pitchFamily="2" charset="2"/>
              <a:buChar char="ü"/>
            </a:pPr>
            <a:r>
              <a:rPr lang="en-US" altLang="zh-CN" sz="900" dirty="0"/>
              <a:t>Functional segmentation of departments to enhance synergy with each other </a:t>
            </a:r>
            <a:endParaRPr lang="en-US" altLang="zh-CN" sz="900" dirty="0"/>
          </a:p>
        </p:txBody>
      </p:sp>
      <p:sp>
        <p:nvSpPr>
          <p:cNvPr id="32" name="文本框 31"/>
          <p:cNvSpPr txBox="1"/>
          <p:nvPr/>
        </p:nvSpPr>
        <p:spPr>
          <a:xfrm>
            <a:off x="4627051" y="2853858"/>
            <a:ext cx="1549670" cy="1099185"/>
          </a:xfrm>
          <a:prstGeom prst="rect">
            <a:avLst/>
          </a:prstGeom>
          <a:noFill/>
        </p:spPr>
        <p:txBody>
          <a:bodyPr wrap="square" rtlCol="0">
            <a:spAutoFit/>
          </a:bodyPr>
          <a:lstStyle/>
          <a:p>
            <a:pPr marL="171450" indent="-171450">
              <a:spcAft>
                <a:spcPts val="300"/>
              </a:spcAft>
              <a:buFont typeface="Wingdings" panose="05000000000000000000" pitchFamily="2" charset="2"/>
              <a:buChar char="ü"/>
            </a:pPr>
            <a:r>
              <a:rPr lang="en-US" altLang="zh-CN" sz="900" dirty="0"/>
              <a:t>Standardization of internal work and external collaboration processes</a:t>
            </a:r>
            <a:endParaRPr lang="en-US" altLang="zh-CN" sz="900" dirty="0"/>
          </a:p>
          <a:p>
            <a:pPr marL="171450" indent="-171450">
              <a:spcAft>
                <a:spcPts val="300"/>
              </a:spcAft>
              <a:buFont typeface="Wingdings" panose="05000000000000000000" pitchFamily="2" charset="2"/>
              <a:buChar char="ü"/>
            </a:pPr>
            <a:r>
              <a:rPr lang="en-US" altLang="zh-CN" sz="900" dirty="0"/>
              <a:t>Standardized processes for managing different partnerships</a:t>
            </a:r>
            <a:endParaRPr lang="en-US" altLang="zh-CN" sz="900" dirty="0"/>
          </a:p>
        </p:txBody>
      </p:sp>
      <p:sp>
        <p:nvSpPr>
          <p:cNvPr id="9" name="标题 10"/>
          <p:cNvSpPr>
            <a:spLocks noGrp="1"/>
          </p:cNvSpPr>
          <p:nvPr>
            <p:ph type="title"/>
            <p:custDataLst>
              <p:tags r:id="rId1"/>
            </p:custDataLst>
          </p:nvPr>
        </p:nvSpPr>
        <p:spPr>
          <a:xfrm>
            <a:off x="308016" y="321369"/>
            <a:ext cx="6922124"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1: </a:t>
            </a:r>
            <a:r>
              <a:rPr lang="en-US" altLang="zh-CN" dirty="0">
                <a:solidFill>
                  <a:srgbClr val="0070C0"/>
                </a:solidFill>
                <a:latin typeface="Franklin Gothic Medium Cond" panose="020B0606030402020204" pitchFamily="34" charset="0"/>
              </a:rPr>
              <a:t>Detailed Internal Management</a:t>
            </a:r>
            <a:br>
              <a:rPr lang="en-US" altLang="zh-CN" b="0" i="0" dirty="0">
                <a:solidFill>
                  <a:srgbClr val="0070C0"/>
                </a:solidFill>
                <a:effectLst/>
                <a:latin typeface="Franklin Gothic Medium Cond" panose="020B0606030402020204" pitchFamily="34" charset="0"/>
              </a:rPr>
            </a:br>
            <a:r>
              <a:rPr lang="en-US" altLang="zh-CN" sz="1400" b="0" i="0" dirty="0">
                <a:solidFill>
                  <a:srgbClr val="0070C0"/>
                </a:solidFill>
                <a:effectLst/>
                <a:latin typeface="Franklin Gothic Medium Cond" panose="020B0606030402020204" pitchFamily="34" charset="0"/>
              </a:rPr>
              <a:t>4 Detailed Aspects need to be considered, to enhance the efficiency of internal management</a:t>
            </a:r>
            <a:endParaRPr lang="en-US" altLang="zh-CN" b="0" i="0" dirty="0">
              <a:solidFill>
                <a:srgbClr val="0070C0"/>
              </a:solidFill>
              <a:effectLst/>
              <a:latin typeface="Franklin Gothic Medium Cond" panose="020B06060304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zh-CN" altLang="en-US" sz="1800" dirty="0">
                <a:solidFill>
                  <a:srgbClr val="0070CD"/>
                </a:solidFill>
                <a:latin typeface="+mj-lt"/>
              </a:rPr>
              <a:t>要素一：内部</a:t>
            </a:r>
            <a:r>
              <a:rPr lang="zh-CN" altLang="en-US" dirty="0">
                <a:solidFill>
                  <a:srgbClr val="0070CD"/>
                </a:solidFill>
              </a:rPr>
              <a:t>精细</a:t>
            </a:r>
            <a:r>
              <a:rPr lang="zh-CN" altLang="en-US" sz="1800" dirty="0">
                <a:solidFill>
                  <a:srgbClr val="0070CD"/>
                </a:solidFill>
                <a:latin typeface="+mj-lt"/>
              </a:rPr>
              <a:t>管理</a:t>
            </a:r>
            <a:br>
              <a:rPr lang="en-US" altLang="zh-CN" dirty="0"/>
            </a:br>
            <a:r>
              <a:rPr lang="zh-CN" altLang="en-US" sz="1400" dirty="0">
                <a:solidFill>
                  <a:schemeClr val="tx1"/>
                </a:solidFill>
              </a:rPr>
              <a:t>根据市场六大代理商业务模型形态精细规划，合作模式精准化</a:t>
            </a:r>
            <a:endParaRPr lang="zh-CN" altLang="en-US" sz="1400" dirty="0">
              <a:solidFill>
                <a:schemeClr val="tx1"/>
              </a:solidFill>
            </a:endParaRPr>
          </a:p>
        </p:txBody>
      </p:sp>
      <p:sp>
        <p:nvSpPr>
          <p:cNvPr id="5" name="Rectangle: Top Corners Rounded 143"/>
          <p:cNvSpPr/>
          <p:nvPr/>
        </p:nvSpPr>
        <p:spPr>
          <a:xfrm>
            <a:off x="5961695" y="1419283"/>
            <a:ext cx="2620579"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42"/>
          <p:cNvSpPr/>
          <p:nvPr/>
        </p:nvSpPr>
        <p:spPr>
          <a:xfrm>
            <a:off x="3246320" y="1419283"/>
            <a:ext cx="2613962"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41"/>
          <p:cNvSpPr/>
          <p:nvPr/>
        </p:nvSpPr>
        <p:spPr>
          <a:xfrm>
            <a:off x="514301" y="1421583"/>
            <a:ext cx="2620579"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4"/>
          <p:cNvSpPr txBox="1"/>
          <p:nvPr/>
        </p:nvSpPr>
        <p:spPr>
          <a:xfrm>
            <a:off x="514301" y="1434536"/>
            <a:ext cx="2620579" cy="245110"/>
          </a:xfrm>
          <a:prstGeom prst="rect">
            <a:avLst/>
          </a:prstGeom>
          <a:noFill/>
        </p:spPr>
        <p:txBody>
          <a:bodyPr wrap="square" rtlCol="0">
            <a:spAutoFit/>
          </a:bodyPr>
          <a:lstStyle/>
          <a:p>
            <a:pPr algn="ctr"/>
            <a:r>
              <a:rPr lang="zh-CN" altLang="en-US" sz="1000" spc="120" dirty="0">
                <a:solidFill>
                  <a:srgbClr val="000000"/>
                </a:solidFill>
                <a:latin typeface="+mj-lt"/>
              </a:rPr>
              <a:t>灵活型代理商模式</a:t>
            </a:r>
            <a:endParaRPr lang="zh-CN" altLang="en-US" sz="1000" spc="120" dirty="0">
              <a:solidFill>
                <a:srgbClr val="000000"/>
              </a:solidFill>
              <a:latin typeface="+mj-lt"/>
            </a:endParaRPr>
          </a:p>
        </p:txBody>
      </p:sp>
      <p:sp>
        <p:nvSpPr>
          <p:cNvPr id="26" name="TextBox 65"/>
          <p:cNvSpPr txBox="1"/>
          <p:nvPr/>
        </p:nvSpPr>
        <p:spPr>
          <a:xfrm>
            <a:off x="3322439" y="1432880"/>
            <a:ext cx="2544460" cy="245110"/>
          </a:xfrm>
          <a:prstGeom prst="rect">
            <a:avLst/>
          </a:prstGeom>
          <a:noFill/>
        </p:spPr>
        <p:txBody>
          <a:bodyPr wrap="square" rtlCol="0">
            <a:spAutoFit/>
          </a:bodyPr>
          <a:lstStyle/>
          <a:p>
            <a:pPr algn="ctr"/>
            <a:r>
              <a:rPr lang="zh-CN" altLang="en-US" sz="1000" spc="120" dirty="0">
                <a:solidFill>
                  <a:srgbClr val="000000"/>
                </a:solidFill>
                <a:latin typeface="+mj-lt"/>
              </a:rPr>
              <a:t>整合型代理商模式</a:t>
            </a:r>
            <a:endParaRPr lang="zh-CN" altLang="en-US" sz="1000" spc="120" dirty="0">
              <a:solidFill>
                <a:srgbClr val="000000"/>
              </a:solidFill>
              <a:latin typeface="+mj-lt"/>
            </a:endParaRPr>
          </a:p>
        </p:txBody>
      </p:sp>
      <p:sp>
        <p:nvSpPr>
          <p:cNvPr id="27" name="TextBox 66"/>
          <p:cNvSpPr txBox="1"/>
          <p:nvPr/>
        </p:nvSpPr>
        <p:spPr>
          <a:xfrm>
            <a:off x="5971721" y="1444063"/>
            <a:ext cx="2610553" cy="245110"/>
          </a:xfrm>
          <a:prstGeom prst="rect">
            <a:avLst/>
          </a:prstGeom>
          <a:noFill/>
        </p:spPr>
        <p:txBody>
          <a:bodyPr wrap="square" rtlCol="0">
            <a:spAutoFit/>
          </a:bodyPr>
          <a:lstStyle/>
          <a:p>
            <a:pPr algn="ctr"/>
            <a:r>
              <a:rPr lang="zh-CN" altLang="en-US" sz="1000" spc="120" dirty="0">
                <a:solidFill>
                  <a:srgbClr val="000000"/>
                </a:solidFill>
                <a:latin typeface="+mj-lt"/>
              </a:rPr>
              <a:t>集团制代理商模式</a:t>
            </a:r>
            <a:endParaRPr lang="zh-CN" altLang="en-US" sz="1000" spc="120" dirty="0">
              <a:solidFill>
                <a:srgbClr val="000000"/>
              </a:solidFill>
              <a:latin typeface="+mj-lt"/>
            </a:endParaRPr>
          </a:p>
        </p:txBody>
      </p:sp>
      <p:sp>
        <p:nvSpPr>
          <p:cNvPr id="45" name="Rectangle: Rounded Corners 95"/>
          <p:cNvSpPr/>
          <p:nvPr/>
        </p:nvSpPr>
        <p:spPr>
          <a:xfrm>
            <a:off x="514350" y="1421765"/>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96"/>
          <p:cNvSpPr/>
          <p:nvPr/>
        </p:nvSpPr>
        <p:spPr>
          <a:xfrm>
            <a:off x="3239770" y="1421765"/>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97"/>
          <p:cNvSpPr/>
          <p:nvPr/>
        </p:nvSpPr>
        <p:spPr>
          <a:xfrm>
            <a:off x="5956300" y="1421765"/>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2"/>
          <p:cNvCxnSpPr/>
          <p:nvPr/>
        </p:nvCxnSpPr>
        <p:spPr>
          <a:xfrm>
            <a:off x="505498" y="3467736"/>
            <a:ext cx="8071381" cy="0"/>
          </a:xfrm>
          <a:prstGeom prst="straightConnector1">
            <a:avLst/>
          </a:prstGeom>
          <a:ln w="73025">
            <a:gradFill>
              <a:gsLst>
                <a:gs pos="100000">
                  <a:schemeClr val="accent6"/>
                </a:gs>
                <a:gs pos="60000">
                  <a:srgbClr val="763EA6"/>
                </a:gs>
                <a:gs pos="0">
                  <a:schemeClr val="accent1"/>
                </a:gs>
              </a:gsLst>
              <a:lin ang="6600000" scaled="0"/>
            </a:gra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8" name="TextBox 63"/>
          <p:cNvSpPr txBox="1"/>
          <p:nvPr/>
        </p:nvSpPr>
        <p:spPr>
          <a:xfrm>
            <a:off x="7619731" y="3471400"/>
            <a:ext cx="800219" cy="215444"/>
          </a:xfrm>
          <a:prstGeom prst="rect">
            <a:avLst/>
          </a:prstGeom>
          <a:noFill/>
        </p:spPr>
        <p:txBody>
          <a:bodyPr wrap="none" rtlCol="0">
            <a:spAutoFit/>
          </a:bodyPr>
          <a:lstStyle/>
          <a:p>
            <a:pPr algn="r"/>
            <a:r>
              <a:rPr lang="zh-CN" altLang="en-US" sz="800" dirty="0">
                <a:solidFill>
                  <a:schemeClr val="accent4"/>
                </a:solidFill>
                <a:latin typeface="+mj-lt"/>
              </a:rPr>
              <a:t>更高的稳定性</a:t>
            </a:r>
            <a:endParaRPr lang="en-US" sz="800" dirty="0">
              <a:solidFill>
                <a:schemeClr val="accent4"/>
              </a:solidFill>
              <a:latin typeface="+mj-lt"/>
            </a:endParaRPr>
          </a:p>
        </p:txBody>
      </p:sp>
      <p:sp>
        <p:nvSpPr>
          <p:cNvPr id="69" name="TextBox 64"/>
          <p:cNvSpPr txBox="1"/>
          <p:nvPr/>
        </p:nvSpPr>
        <p:spPr>
          <a:xfrm>
            <a:off x="652724" y="3463707"/>
            <a:ext cx="800219" cy="215444"/>
          </a:xfrm>
          <a:prstGeom prst="rect">
            <a:avLst/>
          </a:prstGeom>
          <a:noFill/>
        </p:spPr>
        <p:txBody>
          <a:bodyPr wrap="none" rtlCol="0">
            <a:spAutoFit/>
          </a:bodyPr>
          <a:lstStyle/>
          <a:p>
            <a:r>
              <a:rPr lang="zh-CN" altLang="en-US" sz="800" dirty="0">
                <a:solidFill>
                  <a:schemeClr val="accent6"/>
                </a:solidFill>
                <a:latin typeface="+mj-lt"/>
              </a:rPr>
              <a:t>更高的灵活性</a:t>
            </a:r>
            <a:endParaRPr lang="en-US" sz="800" dirty="0">
              <a:solidFill>
                <a:schemeClr val="accent6"/>
              </a:solidFill>
              <a:latin typeface="+mj-lt"/>
            </a:endParaRPr>
          </a:p>
        </p:txBody>
      </p:sp>
      <p:cxnSp>
        <p:nvCxnSpPr>
          <p:cNvPr id="70" name="Straight Connector 145"/>
          <p:cNvCxnSpPr/>
          <p:nvPr/>
        </p:nvCxnSpPr>
        <p:spPr>
          <a:xfrm>
            <a:off x="3176837" y="3558931"/>
            <a:ext cx="0" cy="1042168"/>
          </a:xfrm>
          <a:prstGeom prst="line">
            <a:avLst/>
          </a:prstGeom>
          <a:ln>
            <a:solidFill>
              <a:schemeClr val="bg1">
                <a:lumMod val="65000"/>
              </a:schemeClr>
            </a:solidFill>
            <a:prstDash val="dash"/>
          </a:ln>
        </p:spPr>
        <p:style>
          <a:lnRef idx="1">
            <a:schemeClr val="accent5"/>
          </a:lnRef>
          <a:fillRef idx="0">
            <a:schemeClr val="accent5"/>
          </a:fillRef>
          <a:effectRef idx="0">
            <a:schemeClr val="accent5"/>
          </a:effectRef>
          <a:fontRef idx="minor">
            <a:schemeClr val="tx1"/>
          </a:fontRef>
        </p:style>
      </p:cxnSp>
      <p:cxnSp>
        <p:nvCxnSpPr>
          <p:cNvPr id="73" name="Straight Connector 145"/>
          <p:cNvCxnSpPr/>
          <p:nvPr/>
        </p:nvCxnSpPr>
        <p:spPr>
          <a:xfrm>
            <a:off x="5896215" y="3558931"/>
            <a:ext cx="0" cy="1042168"/>
          </a:xfrm>
          <a:prstGeom prst="line">
            <a:avLst/>
          </a:prstGeom>
          <a:ln>
            <a:solidFill>
              <a:schemeClr val="bg1">
                <a:lumMod val="65000"/>
              </a:schemeClr>
            </a:solidFill>
            <a:prstDash val="dash"/>
          </a:ln>
        </p:spPr>
        <p:style>
          <a:lnRef idx="1">
            <a:schemeClr val="accent5"/>
          </a:lnRef>
          <a:fillRef idx="0">
            <a:schemeClr val="accent5"/>
          </a:fillRef>
          <a:effectRef idx="0">
            <a:schemeClr val="accent5"/>
          </a:effectRef>
          <a:fontRef idx="minor">
            <a:schemeClr val="tx1"/>
          </a:fontRef>
        </p:style>
      </p:cxnSp>
      <p:sp>
        <p:nvSpPr>
          <p:cNvPr id="75" name="文本框 74"/>
          <p:cNvSpPr txBox="1"/>
          <p:nvPr/>
        </p:nvSpPr>
        <p:spPr>
          <a:xfrm>
            <a:off x="3328670" y="3743960"/>
            <a:ext cx="2479040" cy="101473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00" b="1" dirty="0">
                <a:latin typeface="+mn-ea"/>
              </a:rPr>
              <a:t>整合性：</a:t>
            </a:r>
            <a:r>
              <a:rPr lang="zh-CN" altLang="en-US" sz="1000" dirty="0">
                <a:latin typeface="+mn-ea"/>
              </a:rPr>
              <a:t>策划和创意能力的更统一；</a:t>
            </a:r>
            <a:r>
              <a:rPr lang="en-US" altLang="zh-CN" sz="1000" dirty="0">
                <a:latin typeface="+mn-ea"/>
              </a:rPr>
              <a:t>KPI</a:t>
            </a:r>
            <a:r>
              <a:rPr lang="zh-CN" altLang="en-US" sz="1000" dirty="0">
                <a:latin typeface="+mn-ea"/>
              </a:rPr>
              <a:t>考量标准更统一</a:t>
            </a:r>
            <a:endParaRPr lang="en-US" altLang="zh-CN" sz="1000" dirty="0">
              <a:latin typeface="+mn-ea"/>
            </a:endParaRPr>
          </a:p>
          <a:p>
            <a:pPr marL="171450" indent="-171450">
              <a:lnSpc>
                <a:spcPct val="150000"/>
              </a:lnSpc>
              <a:buFont typeface="Arial" panose="020B0604020202020204" pitchFamily="34" charset="0"/>
              <a:buChar char="•"/>
            </a:pPr>
            <a:r>
              <a:rPr lang="zh-CN" altLang="en-US" sz="1000" b="1" dirty="0">
                <a:latin typeface="+mn-ea"/>
              </a:rPr>
              <a:t>统筹性：</a:t>
            </a:r>
            <a:r>
              <a:rPr lang="zh-CN" altLang="en-US" sz="1000" dirty="0">
                <a:latin typeface="+mn-ea"/>
              </a:rPr>
              <a:t>协助品牌协调</a:t>
            </a:r>
            <a:r>
              <a:rPr lang="en-US" altLang="zh-CN" sz="1000" dirty="0">
                <a:latin typeface="+mn-ea"/>
              </a:rPr>
              <a:t>IMC</a:t>
            </a:r>
            <a:r>
              <a:rPr lang="zh-CN" altLang="en-US" sz="1000" dirty="0">
                <a:latin typeface="+mn-ea"/>
              </a:rPr>
              <a:t>营销统筹规划，落地品牌策略</a:t>
            </a:r>
            <a:endParaRPr lang="zh-CN" altLang="en-US" sz="1000" dirty="0">
              <a:latin typeface="+mn-ea"/>
            </a:endParaRPr>
          </a:p>
        </p:txBody>
      </p:sp>
      <p:sp>
        <p:nvSpPr>
          <p:cNvPr id="76" name="文本框 75"/>
          <p:cNvSpPr txBox="1"/>
          <p:nvPr/>
        </p:nvSpPr>
        <p:spPr>
          <a:xfrm>
            <a:off x="653415" y="3743960"/>
            <a:ext cx="2324100" cy="101473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00" b="1" dirty="0">
                <a:latin typeface="+mn-ea"/>
              </a:rPr>
              <a:t>灵活性：</a:t>
            </a:r>
            <a:r>
              <a:rPr lang="zh-CN" altLang="en-US" sz="1000" dirty="0">
                <a:latin typeface="+mn-ea"/>
              </a:rPr>
              <a:t>服务灵活度高，可根据品牌需求灵活选择匹配</a:t>
            </a:r>
            <a:endParaRPr lang="en-US" altLang="zh-CN" sz="1000" dirty="0">
              <a:latin typeface="+mn-ea"/>
            </a:endParaRPr>
          </a:p>
          <a:p>
            <a:pPr marL="171450" indent="-171450">
              <a:lnSpc>
                <a:spcPct val="150000"/>
              </a:lnSpc>
              <a:buFont typeface="Arial" panose="020B0604020202020204" pitchFamily="34" charset="0"/>
              <a:buChar char="•"/>
            </a:pPr>
            <a:r>
              <a:rPr lang="zh-CN" altLang="en-US" sz="1000" b="1" dirty="0">
                <a:latin typeface="+mn-ea"/>
              </a:rPr>
              <a:t>性价比：</a:t>
            </a:r>
            <a:r>
              <a:rPr lang="zh-CN" altLang="en-US" sz="1000" dirty="0">
                <a:latin typeface="+mn-ea"/>
              </a:rPr>
              <a:t>可进行比价选择更具有价格优势的代理商</a:t>
            </a:r>
            <a:endParaRPr lang="zh-CN" altLang="en-US" sz="1000" dirty="0">
              <a:latin typeface="+mn-ea"/>
            </a:endParaRPr>
          </a:p>
        </p:txBody>
      </p:sp>
      <p:sp>
        <p:nvSpPr>
          <p:cNvPr id="81" name="文本框 80"/>
          <p:cNvSpPr txBox="1"/>
          <p:nvPr/>
        </p:nvSpPr>
        <p:spPr>
          <a:xfrm>
            <a:off x="6071235" y="3690620"/>
            <a:ext cx="2479040" cy="101473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000" b="1" dirty="0">
                <a:latin typeface="+mn-ea"/>
              </a:rPr>
              <a:t>定制性：</a:t>
            </a:r>
            <a:r>
              <a:rPr lang="zh-CN" altLang="en-US" sz="1000" dirty="0">
                <a:latin typeface="+mn-ea"/>
              </a:rPr>
              <a:t>根据集团需求定制化业务板块和服务范畴</a:t>
            </a:r>
            <a:endParaRPr lang="en-US" altLang="zh-CN" sz="1000" dirty="0">
              <a:latin typeface="+mn-ea"/>
            </a:endParaRPr>
          </a:p>
          <a:p>
            <a:pPr marL="171450" indent="-171450">
              <a:lnSpc>
                <a:spcPct val="150000"/>
              </a:lnSpc>
              <a:buFont typeface="Arial" panose="020B0604020202020204" pitchFamily="34" charset="0"/>
              <a:buChar char="•"/>
            </a:pPr>
            <a:r>
              <a:rPr lang="zh-CN" altLang="en-US" sz="1000" b="1" dirty="0">
                <a:latin typeface="+mn-ea"/>
              </a:rPr>
              <a:t>掌控性：</a:t>
            </a:r>
            <a:r>
              <a:rPr lang="zh-CN" altLang="en-US" sz="1000" dirty="0">
                <a:latin typeface="+mn-ea"/>
              </a:rPr>
              <a:t>服务内容和流程更加匹配集团需求，价格透明度高</a:t>
            </a:r>
            <a:endParaRPr lang="zh-CN" altLang="en-US" sz="1000" dirty="0">
              <a:latin typeface="+mn-ea"/>
            </a:endParaRPr>
          </a:p>
        </p:txBody>
      </p:sp>
      <p:sp>
        <p:nvSpPr>
          <p:cNvPr id="71" name="文本框 70"/>
          <p:cNvSpPr txBox="1"/>
          <p:nvPr/>
        </p:nvSpPr>
        <p:spPr>
          <a:xfrm>
            <a:off x="514332" y="1101203"/>
            <a:ext cx="2940822" cy="276999"/>
          </a:xfrm>
          <a:prstGeom prst="rect">
            <a:avLst/>
          </a:prstGeom>
          <a:noFill/>
        </p:spPr>
        <p:txBody>
          <a:bodyPr wrap="square">
            <a:spAutoFit/>
          </a:bodyPr>
          <a:lstStyle/>
          <a:p>
            <a:r>
              <a:rPr lang="en-US" altLang="zh-CN" sz="1200" b="1" dirty="0">
                <a:gradFill flip="none" rotWithShape="1">
                  <a:gsLst>
                    <a:gs pos="0">
                      <a:srgbClr val="0070C0"/>
                    </a:gs>
                    <a:gs pos="100000">
                      <a:srgbClr val="00B0F0"/>
                    </a:gs>
                  </a:gsLst>
                  <a:lin ang="5400000" scaled="1"/>
                  <a:tileRect/>
                </a:gradFill>
                <a:latin typeface="+mj-lt"/>
                <a:ea typeface="+mj-ea"/>
                <a:cs typeface="+mj-cs"/>
              </a:rPr>
              <a:t>R3</a:t>
            </a:r>
            <a:r>
              <a:rPr lang="zh-CN" altLang="en-US" sz="1200" b="1" dirty="0">
                <a:gradFill flip="none" rotWithShape="1">
                  <a:gsLst>
                    <a:gs pos="0">
                      <a:srgbClr val="0070C0"/>
                    </a:gs>
                    <a:gs pos="100000">
                      <a:srgbClr val="00B0F0"/>
                    </a:gs>
                  </a:gsLst>
                  <a:lin ang="5400000" scaled="1"/>
                  <a:tileRect/>
                </a:gradFill>
                <a:latin typeface="+mj-lt"/>
                <a:ea typeface="+mj-ea"/>
                <a:cs typeface="+mj-cs"/>
              </a:rPr>
              <a:t>胜三的六大代理商模型</a:t>
            </a:r>
            <a:endParaRPr lang="zh-CN" altLang="en-US" sz="1200" b="1" dirty="0">
              <a:gradFill flip="none" rotWithShape="1">
                <a:gsLst>
                  <a:gs pos="0">
                    <a:srgbClr val="0070C0"/>
                  </a:gs>
                  <a:gs pos="100000">
                    <a:srgbClr val="00B0F0"/>
                  </a:gs>
                </a:gsLst>
                <a:lin ang="5400000" scaled="1"/>
                <a:tileRect/>
              </a:gradFill>
              <a:latin typeface="+mj-lt"/>
              <a:ea typeface="+mj-ea"/>
              <a:cs typeface="+mj-cs"/>
            </a:endParaRPr>
          </a:p>
        </p:txBody>
      </p:sp>
      <p:pic>
        <p:nvPicPr>
          <p:cNvPr id="72" name="Picture 23"/>
          <p:cNvPicPr>
            <a:picLocks noChangeAspect="1"/>
          </p:cNvPicPr>
          <p:nvPr/>
        </p:nvPicPr>
        <p:blipFill rotWithShape="1">
          <a:blip r:embed="rId1"/>
          <a:srcRect l="33487" t="35005" r="48006" b="31757"/>
          <a:stretch>
            <a:fillRect/>
          </a:stretch>
        </p:blipFill>
        <p:spPr>
          <a:xfrm>
            <a:off x="721790" y="2002859"/>
            <a:ext cx="845754" cy="854388"/>
          </a:xfrm>
          <a:prstGeom prst="rect">
            <a:avLst/>
          </a:prstGeom>
        </p:spPr>
      </p:pic>
      <p:sp>
        <p:nvSpPr>
          <p:cNvPr id="77" name="文本框 76"/>
          <p:cNvSpPr txBox="1"/>
          <p:nvPr/>
        </p:nvSpPr>
        <p:spPr>
          <a:xfrm>
            <a:off x="537128" y="2924953"/>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自由代理模式</a:t>
            </a:r>
            <a:endParaRPr lang="zh-CN" altLang="en-US" sz="800" b="1" dirty="0">
              <a:solidFill>
                <a:srgbClr val="0064B9"/>
              </a:solidFill>
            </a:endParaRPr>
          </a:p>
        </p:txBody>
      </p:sp>
      <p:pic>
        <p:nvPicPr>
          <p:cNvPr id="82" name="Picture 3"/>
          <p:cNvPicPr>
            <a:picLocks noChangeAspect="1"/>
          </p:cNvPicPr>
          <p:nvPr/>
        </p:nvPicPr>
        <p:blipFill rotWithShape="1">
          <a:blip r:embed="rId2"/>
          <a:srcRect l="34213" t="34510" r="45271" b="30233"/>
          <a:stretch>
            <a:fillRect/>
          </a:stretch>
        </p:blipFill>
        <p:spPr>
          <a:xfrm>
            <a:off x="1945887" y="1992290"/>
            <a:ext cx="883211" cy="853754"/>
          </a:xfrm>
          <a:prstGeom prst="rect">
            <a:avLst/>
          </a:prstGeom>
        </p:spPr>
      </p:pic>
      <p:sp>
        <p:nvSpPr>
          <p:cNvPr id="83" name="文本框 82"/>
          <p:cNvSpPr txBox="1"/>
          <p:nvPr/>
        </p:nvSpPr>
        <p:spPr>
          <a:xfrm>
            <a:off x="1690259" y="2924953"/>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最优代理商混合模式</a:t>
            </a:r>
            <a:endParaRPr lang="zh-CN" altLang="en-US" sz="800" b="1" dirty="0">
              <a:solidFill>
                <a:srgbClr val="0064B9"/>
              </a:solidFill>
            </a:endParaRPr>
          </a:p>
        </p:txBody>
      </p:sp>
      <p:pic>
        <p:nvPicPr>
          <p:cNvPr id="84" name="Picture 5"/>
          <p:cNvPicPr>
            <a:picLocks noChangeAspect="1"/>
          </p:cNvPicPr>
          <p:nvPr/>
        </p:nvPicPr>
        <p:blipFill rotWithShape="1">
          <a:blip r:embed="rId3"/>
          <a:srcRect l="34213" t="26624" r="45378" b="23723"/>
          <a:stretch>
            <a:fillRect/>
          </a:stretch>
        </p:blipFill>
        <p:spPr>
          <a:xfrm>
            <a:off x="3718643" y="2036751"/>
            <a:ext cx="676593" cy="925938"/>
          </a:xfrm>
          <a:prstGeom prst="rect">
            <a:avLst/>
          </a:prstGeom>
        </p:spPr>
      </p:pic>
      <p:pic>
        <p:nvPicPr>
          <p:cNvPr id="85" name="Picture 27"/>
          <p:cNvPicPr>
            <a:picLocks noChangeAspect="1"/>
          </p:cNvPicPr>
          <p:nvPr/>
        </p:nvPicPr>
        <p:blipFill rotWithShape="1">
          <a:blip r:embed="rId4"/>
          <a:srcRect l="38013" t="32567" r="52371" b="29935"/>
          <a:stretch>
            <a:fillRect/>
          </a:stretch>
        </p:blipFill>
        <p:spPr>
          <a:xfrm>
            <a:off x="4940865" y="2026182"/>
            <a:ext cx="373786" cy="819862"/>
          </a:xfrm>
          <a:prstGeom prst="rect">
            <a:avLst/>
          </a:prstGeom>
        </p:spPr>
      </p:pic>
      <p:sp>
        <p:nvSpPr>
          <p:cNvPr id="86" name="文本框 85"/>
          <p:cNvSpPr txBox="1"/>
          <p:nvPr/>
        </p:nvSpPr>
        <p:spPr>
          <a:xfrm>
            <a:off x="3413208" y="2916206"/>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主代理商领导模式</a:t>
            </a:r>
            <a:endParaRPr lang="zh-CN" altLang="en-US" sz="800" b="1" dirty="0">
              <a:solidFill>
                <a:srgbClr val="0064B9"/>
              </a:solidFill>
            </a:endParaRPr>
          </a:p>
        </p:txBody>
      </p:sp>
      <p:sp>
        <p:nvSpPr>
          <p:cNvPr id="87" name="文本框 86"/>
          <p:cNvSpPr txBox="1"/>
          <p:nvPr/>
        </p:nvSpPr>
        <p:spPr>
          <a:xfrm>
            <a:off x="4484027" y="2920235"/>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一站式模式</a:t>
            </a:r>
            <a:endParaRPr lang="zh-CN" altLang="en-US" sz="800" b="1" dirty="0">
              <a:solidFill>
                <a:srgbClr val="0064B9"/>
              </a:solidFill>
            </a:endParaRPr>
          </a:p>
        </p:txBody>
      </p:sp>
      <p:pic>
        <p:nvPicPr>
          <p:cNvPr id="88" name="Picture 9"/>
          <p:cNvPicPr>
            <a:picLocks noChangeAspect="1"/>
          </p:cNvPicPr>
          <p:nvPr/>
        </p:nvPicPr>
        <p:blipFill rotWithShape="1">
          <a:blip r:embed="rId5"/>
          <a:srcRect l="34859" t="28372" r="46135" b="31757"/>
          <a:stretch>
            <a:fillRect/>
          </a:stretch>
        </p:blipFill>
        <p:spPr>
          <a:xfrm>
            <a:off x="6320875" y="1994175"/>
            <a:ext cx="788784" cy="930778"/>
          </a:xfrm>
          <a:prstGeom prst="rect">
            <a:avLst/>
          </a:prstGeom>
        </p:spPr>
      </p:pic>
      <p:pic>
        <p:nvPicPr>
          <p:cNvPr id="89" name="Picture 19"/>
          <p:cNvPicPr>
            <a:picLocks noChangeAspect="1"/>
          </p:cNvPicPr>
          <p:nvPr/>
        </p:nvPicPr>
        <p:blipFill rotWithShape="1">
          <a:blip r:embed="rId6"/>
          <a:srcRect l="32268" t="41083" r="47135" b="37402"/>
          <a:stretch>
            <a:fillRect/>
          </a:stretch>
        </p:blipFill>
        <p:spPr>
          <a:xfrm>
            <a:off x="7474234" y="2191895"/>
            <a:ext cx="775676" cy="455776"/>
          </a:xfrm>
          <a:prstGeom prst="rect">
            <a:avLst/>
          </a:prstGeom>
        </p:spPr>
      </p:pic>
      <p:sp>
        <p:nvSpPr>
          <p:cNvPr id="90" name="文本框 89"/>
          <p:cNvSpPr txBox="1"/>
          <p:nvPr/>
        </p:nvSpPr>
        <p:spPr>
          <a:xfrm>
            <a:off x="6071536" y="2942397"/>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集团指派模式</a:t>
            </a:r>
            <a:endParaRPr lang="zh-CN" altLang="en-US" sz="800" b="1" dirty="0">
              <a:solidFill>
                <a:srgbClr val="0064B9"/>
              </a:solidFill>
            </a:endParaRPr>
          </a:p>
        </p:txBody>
      </p:sp>
      <p:sp>
        <p:nvSpPr>
          <p:cNvPr id="91" name="文本框 90"/>
          <p:cNvSpPr txBox="1"/>
          <p:nvPr/>
        </p:nvSpPr>
        <p:spPr>
          <a:xfrm>
            <a:off x="7218341" y="2935282"/>
            <a:ext cx="1287462" cy="215444"/>
          </a:xfrm>
          <a:prstGeom prst="rect">
            <a:avLst/>
          </a:prstGeom>
          <a:noFill/>
        </p:spPr>
        <p:txBody>
          <a:bodyPr wrap="square">
            <a:spAutoFit/>
          </a:bodyPr>
          <a:lstStyle/>
          <a:p>
            <a:pPr algn="ctr"/>
            <a:r>
              <a:rPr lang="zh-CN" altLang="en-US" sz="800" b="1" dirty="0">
                <a:solidFill>
                  <a:srgbClr val="0064B9"/>
                </a:solidFill>
                <a:latin typeface="微软雅黑" panose="020B0503020204020204" charset="-122"/>
                <a:ea typeface="微软雅黑" panose="020B0503020204020204" charset="-122"/>
              </a:rPr>
              <a:t>集团定制模式</a:t>
            </a:r>
            <a:endParaRPr lang="zh-CN" altLang="en-US" sz="800" b="1" dirty="0">
              <a:solidFill>
                <a:srgbClr val="0064B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5" name="Rectangle: Top Corners Rounded 143"/>
          <p:cNvSpPr/>
          <p:nvPr/>
        </p:nvSpPr>
        <p:spPr>
          <a:xfrm>
            <a:off x="5961695" y="1305699"/>
            <a:ext cx="2620579"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42"/>
          <p:cNvSpPr/>
          <p:nvPr/>
        </p:nvSpPr>
        <p:spPr>
          <a:xfrm>
            <a:off x="3246320" y="1305699"/>
            <a:ext cx="2613962"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41"/>
          <p:cNvSpPr/>
          <p:nvPr/>
        </p:nvSpPr>
        <p:spPr>
          <a:xfrm>
            <a:off x="514301" y="1307999"/>
            <a:ext cx="2620579" cy="324510"/>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4"/>
          <p:cNvSpPr txBox="1"/>
          <p:nvPr/>
        </p:nvSpPr>
        <p:spPr>
          <a:xfrm>
            <a:off x="514301" y="1320952"/>
            <a:ext cx="2620579" cy="261610"/>
          </a:xfrm>
          <a:prstGeom prst="rect">
            <a:avLst/>
          </a:prstGeom>
          <a:noFill/>
        </p:spPr>
        <p:txBody>
          <a:bodyPr wrap="square" rtlCol="0">
            <a:spAutoFit/>
          </a:bodyPr>
          <a:lstStyle/>
          <a:p>
            <a:pPr algn="ctr"/>
            <a:r>
              <a:rPr lang="en-US" altLang="zh-CN" sz="1100" b="0" i="0" dirty="0">
                <a:solidFill>
                  <a:srgbClr val="0070C0"/>
                </a:solidFill>
                <a:effectLst/>
                <a:latin typeface="+mj-lt"/>
              </a:rPr>
              <a:t>Flexible Agency Models </a:t>
            </a:r>
            <a:endParaRPr lang="zh-CN" altLang="en-US" sz="1400" spc="120" dirty="0">
              <a:solidFill>
                <a:srgbClr val="0070C0"/>
              </a:solidFill>
              <a:latin typeface="+mj-lt"/>
            </a:endParaRPr>
          </a:p>
        </p:txBody>
      </p:sp>
      <p:sp>
        <p:nvSpPr>
          <p:cNvPr id="26" name="TextBox 65"/>
          <p:cNvSpPr txBox="1"/>
          <p:nvPr/>
        </p:nvSpPr>
        <p:spPr>
          <a:xfrm>
            <a:off x="3322439" y="1319296"/>
            <a:ext cx="2544460" cy="261610"/>
          </a:xfrm>
          <a:prstGeom prst="rect">
            <a:avLst/>
          </a:prstGeom>
          <a:noFill/>
        </p:spPr>
        <p:txBody>
          <a:bodyPr wrap="square" rtlCol="0">
            <a:spAutoFit/>
          </a:bodyPr>
          <a:lstStyle/>
          <a:p>
            <a:pPr algn="ctr"/>
            <a:r>
              <a:rPr lang="en-US" altLang="zh-CN" sz="1100" dirty="0">
                <a:solidFill>
                  <a:srgbClr val="0070C0"/>
                </a:solidFill>
                <a:latin typeface="+mj-lt"/>
              </a:rPr>
              <a:t>Integrated Agency Models </a:t>
            </a:r>
            <a:endParaRPr lang="zh-CN" altLang="en-US" sz="1100" dirty="0">
              <a:solidFill>
                <a:srgbClr val="0070C0"/>
              </a:solidFill>
              <a:latin typeface="+mj-lt"/>
            </a:endParaRPr>
          </a:p>
        </p:txBody>
      </p:sp>
      <p:sp>
        <p:nvSpPr>
          <p:cNvPr id="27" name="TextBox 66"/>
          <p:cNvSpPr txBox="1"/>
          <p:nvPr/>
        </p:nvSpPr>
        <p:spPr>
          <a:xfrm>
            <a:off x="5971721" y="1330479"/>
            <a:ext cx="2610553" cy="261610"/>
          </a:xfrm>
          <a:prstGeom prst="rect">
            <a:avLst/>
          </a:prstGeom>
          <a:noFill/>
        </p:spPr>
        <p:txBody>
          <a:bodyPr wrap="square" rtlCol="0">
            <a:spAutoFit/>
          </a:bodyPr>
          <a:lstStyle/>
          <a:p>
            <a:pPr algn="ctr"/>
            <a:r>
              <a:rPr lang="en-US" altLang="zh-CN" sz="1100" dirty="0">
                <a:solidFill>
                  <a:srgbClr val="0070C0"/>
                </a:solidFill>
                <a:latin typeface="+mj-lt"/>
              </a:rPr>
              <a:t>Holding Group Models</a:t>
            </a:r>
            <a:endParaRPr lang="zh-CN" altLang="en-US" sz="1100" dirty="0">
              <a:solidFill>
                <a:srgbClr val="0070C0"/>
              </a:solidFill>
              <a:latin typeface="+mj-lt"/>
            </a:endParaRPr>
          </a:p>
        </p:txBody>
      </p:sp>
      <p:sp>
        <p:nvSpPr>
          <p:cNvPr id="45" name="Rectangle: Rounded Corners 95"/>
          <p:cNvSpPr/>
          <p:nvPr/>
        </p:nvSpPr>
        <p:spPr>
          <a:xfrm>
            <a:off x="514350" y="1308181"/>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96"/>
          <p:cNvSpPr/>
          <p:nvPr/>
        </p:nvSpPr>
        <p:spPr>
          <a:xfrm>
            <a:off x="3239770" y="1308181"/>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97"/>
          <p:cNvSpPr/>
          <p:nvPr/>
        </p:nvSpPr>
        <p:spPr>
          <a:xfrm>
            <a:off x="5956300" y="1308181"/>
            <a:ext cx="2620645" cy="1905635"/>
          </a:xfrm>
          <a:prstGeom prst="roundRect">
            <a:avLst>
              <a:gd name="adj" fmla="val 2741"/>
            </a:avLst>
          </a:prstGeom>
          <a:noFill/>
          <a:ln>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2"/>
          <p:cNvCxnSpPr/>
          <p:nvPr/>
        </p:nvCxnSpPr>
        <p:spPr>
          <a:xfrm>
            <a:off x="505498" y="3354152"/>
            <a:ext cx="8071381" cy="0"/>
          </a:xfrm>
          <a:prstGeom prst="straightConnector1">
            <a:avLst/>
          </a:prstGeom>
          <a:ln w="73025">
            <a:gradFill>
              <a:gsLst>
                <a:gs pos="100000">
                  <a:schemeClr val="accent6"/>
                </a:gs>
                <a:gs pos="60000">
                  <a:srgbClr val="763EA6"/>
                </a:gs>
                <a:gs pos="0">
                  <a:schemeClr val="accent1"/>
                </a:gs>
              </a:gsLst>
              <a:lin ang="6600000" scaled="0"/>
            </a:gra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8" name="TextBox 63"/>
          <p:cNvSpPr txBox="1"/>
          <p:nvPr/>
        </p:nvSpPr>
        <p:spPr>
          <a:xfrm>
            <a:off x="7701484" y="3357816"/>
            <a:ext cx="718466" cy="215444"/>
          </a:xfrm>
          <a:prstGeom prst="rect">
            <a:avLst/>
          </a:prstGeom>
          <a:noFill/>
        </p:spPr>
        <p:txBody>
          <a:bodyPr wrap="none" rtlCol="0">
            <a:spAutoFit/>
          </a:bodyPr>
          <a:lstStyle/>
          <a:p>
            <a:pPr algn="r"/>
            <a:r>
              <a:rPr lang="en-US" altLang="zh-CN" sz="800" dirty="0">
                <a:solidFill>
                  <a:schemeClr val="accent4"/>
                </a:solidFill>
                <a:latin typeface="+mj-lt"/>
              </a:rPr>
              <a:t>More Stable</a:t>
            </a:r>
            <a:endParaRPr lang="en-US" sz="800" dirty="0">
              <a:solidFill>
                <a:schemeClr val="accent4"/>
              </a:solidFill>
              <a:latin typeface="+mj-lt"/>
            </a:endParaRPr>
          </a:p>
        </p:txBody>
      </p:sp>
      <p:sp>
        <p:nvSpPr>
          <p:cNvPr id="69" name="TextBox 64"/>
          <p:cNvSpPr txBox="1"/>
          <p:nvPr/>
        </p:nvSpPr>
        <p:spPr>
          <a:xfrm>
            <a:off x="652724" y="3350123"/>
            <a:ext cx="772969" cy="215444"/>
          </a:xfrm>
          <a:prstGeom prst="rect">
            <a:avLst/>
          </a:prstGeom>
          <a:noFill/>
        </p:spPr>
        <p:txBody>
          <a:bodyPr wrap="none" rtlCol="0">
            <a:spAutoFit/>
          </a:bodyPr>
          <a:lstStyle/>
          <a:p>
            <a:r>
              <a:rPr lang="en-US" altLang="zh-CN" sz="800" dirty="0">
                <a:solidFill>
                  <a:schemeClr val="accent6"/>
                </a:solidFill>
                <a:latin typeface="+mj-lt"/>
              </a:rPr>
              <a:t>More Flexible</a:t>
            </a:r>
            <a:endParaRPr lang="en-US" sz="800" dirty="0">
              <a:solidFill>
                <a:schemeClr val="accent6"/>
              </a:solidFill>
              <a:latin typeface="+mj-lt"/>
            </a:endParaRPr>
          </a:p>
        </p:txBody>
      </p:sp>
      <p:cxnSp>
        <p:nvCxnSpPr>
          <p:cNvPr id="70" name="Straight Connector 145"/>
          <p:cNvCxnSpPr/>
          <p:nvPr/>
        </p:nvCxnSpPr>
        <p:spPr>
          <a:xfrm>
            <a:off x="3176837" y="3549598"/>
            <a:ext cx="0" cy="1042168"/>
          </a:xfrm>
          <a:prstGeom prst="line">
            <a:avLst/>
          </a:prstGeom>
          <a:ln>
            <a:solidFill>
              <a:schemeClr val="bg1">
                <a:lumMod val="65000"/>
              </a:schemeClr>
            </a:solidFill>
            <a:prstDash val="dash"/>
          </a:ln>
        </p:spPr>
        <p:style>
          <a:lnRef idx="1">
            <a:schemeClr val="accent5"/>
          </a:lnRef>
          <a:fillRef idx="0">
            <a:schemeClr val="accent5"/>
          </a:fillRef>
          <a:effectRef idx="0">
            <a:schemeClr val="accent5"/>
          </a:effectRef>
          <a:fontRef idx="minor">
            <a:schemeClr val="tx1"/>
          </a:fontRef>
        </p:style>
      </p:cxnSp>
      <p:cxnSp>
        <p:nvCxnSpPr>
          <p:cNvPr id="73" name="Straight Connector 145"/>
          <p:cNvCxnSpPr/>
          <p:nvPr/>
        </p:nvCxnSpPr>
        <p:spPr>
          <a:xfrm>
            <a:off x="5896215" y="3565567"/>
            <a:ext cx="0" cy="1042168"/>
          </a:xfrm>
          <a:prstGeom prst="line">
            <a:avLst/>
          </a:prstGeom>
          <a:ln>
            <a:solidFill>
              <a:schemeClr val="bg1">
                <a:lumMod val="65000"/>
              </a:schemeClr>
            </a:solidFill>
            <a:prstDash val="dash"/>
          </a:ln>
        </p:spPr>
        <p:style>
          <a:lnRef idx="1">
            <a:schemeClr val="accent5"/>
          </a:lnRef>
          <a:fillRef idx="0">
            <a:schemeClr val="accent5"/>
          </a:fillRef>
          <a:effectRef idx="0">
            <a:schemeClr val="accent5"/>
          </a:effectRef>
          <a:fontRef idx="minor">
            <a:schemeClr val="tx1"/>
          </a:fontRef>
        </p:style>
      </p:cxnSp>
      <p:sp>
        <p:nvSpPr>
          <p:cNvPr id="75" name="文本框 74"/>
          <p:cNvSpPr txBox="1"/>
          <p:nvPr/>
        </p:nvSpPr>
        <p:spPr>
          <a:xfrm>
            <a:off x="3328670" y="3630376"/>
            <a:ext cx="2479040" cy="1015663"/>
          </a:xfrm>
          <a:prstGeom prst="rect">
            <a:avLst/>
          </a:prstGeom>
          <a:noFill/>
        </p:spPr>
        <p:txBody>
          <a:bodyPr wrap="square">
            <a:spAutoFit/>
          </a:bodyPr>
          <a:lstStyle/>
          <a:p>
            <a:pPr marL="171450" indent="-171450" algn="l">
              <a:buFont typeface="Arial" panose="020B0604020202020204" pitchFamily="34" charset="0"/>
              <a:buChar char="•"/>
            </a:pPr>
            <a:r>
              <a:rPr lang="en-US" altLang="zh-CN" sz="1000" dirty="0">
                <a:solidFill>
                  <a:srgbClr val="0070C0"/>
                </a:solidFill>
                <a:latin typeface="+mj-lt"/>
              </a:rPr>
              <a:t>Integration: </a:t>
            </a:r>
            <a:r>
              <a:rPr lang="en-US" altLang="zh-CN" sz="1000" dirty="0">
                <a:solidFill>
                  <a:srgbClr val="0D0D0D"/>
                </a:solidFill>
              </a:rPr>
              <a:t>More unified planning and creative capabilities; more consistent KPI evaluation standards </a:t>
            </a:r>
            <a:endParaRPr lang="en-US" altLang="zh-CN" sz="1000" dirty="0">
              <a:solidFill>
                <a:srgbClr val="0D0D0D"/>
              </a:solidFill>
            </a:endParaRPr>
          </a:p>
          <a:p>
            <a:pPr marL="171450" indent="-171450" algn="l">
              <a:buFont typeface="Arial" panose="020B0604020202020204" pitchFamily="34" charset="0"/>
              <a:buChar char="•"/>
            </a:pPr>
            <a:r>
              <a:rPr lang="en-US" altLang="zh-CN" sz="1000" dirty="0">
                <a:solidFill>
                  <a:srgbClr val="0070C0"/>
                </a:solidFill>
                <a:latin typeface="+mj-lt"/>
              </a:rPr>
              <a:t>Coordination: </a:t>
            </a:r>
            <a:r>
              <a:rPr lang="en-US" altLang="zh-CN" sz="1000" dirty="0">
                <a:solidFill>
                  <a:srgbClr val="0D0D0D"/>
                </a:solidFill>
              </a:rPr>
              <a:t>Assist brands in coordinating IMC marketing planning, implementing brand strategies </a:t>
            </a:r>
            <a:endParaRPr lang="en-US" altLang="zh-CN" sz="1000" dirty="0">
              <a:solidFill>
                <a:srgbClr val="0D0D0D"/>
              </a:solidFill>
            </a:endParaRPr>
          </a:p>
        </p:txBody>
      </p:sp>
      <p:sp>
        <p:nvSpPr>
          <p:cNvPr id="76" name="文本框 75"/>
          <p:cNvSpPr txBox="1"/>
          <p:nvPr/>
        </p:nvSpPr>
        <p:spPr>
          <a:xfrm>
            <a:off x="653415" y="3573260"/>
            <a:ext cx="2324100" cy="1054135"/>
          </a:xfrm>
          <a:prstGeom prst="rect">
            <a:avLst/>
          </a:prstGeom>
          <a:noFill/>
        </p:spPr>
        <p:txBody>
          <a:bodyPr wrap="square">
            <a:spAutoFit/>
          </a:bodyPr>
          <a:lstStyle/>
          <a:p>
            <a:pPr marL="171450" marR="0" lvl="0" indent="-171450" algn="l" defTabSz="685800" rtl="0" eaLnBrk="1" fontAlgn="auto" latinLnBrk="0" hangingPunct="1">
              <a:lnSpc>
                <a:spcPct val="100000"/>
              </a:lnSpc>
              <a:spcBef>
                <a:spcPts val="0"/>
              </a:spcBef>
              <a:spcAft>
                <a:spcPts val="300"/>
              </a:spcAft>
              <a:buClrTx/>
              <a:buSzTx/>
              <a:buFont typeface="Arial" panose="020B0604020202020204" pitchFamily="34" charset="0"/>
              <a:buChar char="•"/>
              <a:defRPr/>
            </a:pPr>
            <a:r>
              <a:rPr lang="en-US" altLang="zh-CN" sz="1000" b="0" i="0" dirty="0">
                <a:solidFill>
                  <a:srgbClr val="0070C0"/>
                </a:solidFill>
                <a:effectLst/>
                <a:latin typeface="+mj-lt"/>
              </a:rPr>
              <a:t>Flexibility: </a:t>
            </a:r>
            <a:r>
              <a:rPr lang="en-US" altLang="zh-CN" sz="1000" b="0" i="0" dirty="0">
                <a:solidFill>
                  <a:srgbClr val="0D0D0D"/>
                </a:solidFill>
                <a:effectLst/>
              </a:rPr>
              <a:t>High service flexibility, allowing flexible selection according to brand needs </a:t>
            </a:r>
            <a:endParaRPr lang="en-US" altLang="zh-CN" sz="1000" b="0" i="0" dirty="0">
              <a:solidFill>
                <a:srgbClr val="0D0D0D"/>
              </a:solidFill>
              <a:effectLst/>
            </a:endParaRPr>
          </a:p>
          <a:p>
            <a:pPr marL="171450" marR="0" lvl="0" indent="-171450" algn="l" defTabSz="685800" rtl="0" eaLnBrk="1" fontAlgn="auto" latinLnBrk="0" hangingPunct="1">
              <a:lnSpc>
                <a:spcPct val="100000"/>
              </a:lnSpc>
              <a:spcBef>
                <a:spcPts val="0"/>
              </a:spcBef>
              <a:spcAft>
                <a:spcPts val="300"/>
              </a:spcAft>
              <a:buClrTx/>
              <a:buSzTx/>
              <a:buFont typeface="Arial" panose="020B0604020202020204" pitchFamily="34" charset="0"/>
              <a:buChar char="•"/>
              <a:defRPr/>
            </a:pPr>
            <a:r>
              <a:rPr lang="en-US" altLang="zh-CN" sz="1000" b="0" i="0" dirty="0">
                <a:solidFill>
                  <a:srgbClr val="0070C0"/>
                </a:solidFill>
                <a:effectLst/>
                <a:latin typeface="+mj-lt"/>
              </a:rPr>
              <a:t>Cost-effectiveness: </a:t>
            </a:r>
            <a:r>
              <a:rPr lang="en-US" altLang="zh-CN" sz="1000" b="0" i="0" dirty="0">
                <a:solidFill>
                  <a:srgbClr val="0D0D0D"/>
                </a:solidFill>
                <a:effectLst/>
              </a:rPr>
              <a:t>Can compare prices to select agencies with price advantages</a:t>
            </a:r>
            <a:endParaRPr lang="en-US" altLang="zh-CN" sz="1100" dirty="0">
              <a:solidFill>
                <a:schemeClr val="accent6"/>
              </a:solidFill>
            </a:endParaRPr>
          </a:p>
        </p:txBody>
      </p:sp>
      <p:sp>
        <p:nvSpPr>
          <p:cNvPr id="81" name="文本框 80"/>
          <p:cNvSpPr txBox="1"/>
          <p:nvPr/>
        </p:nvSpPr>
        <p:spPr>
          <a:xfrm>
            <a:off x="6071235" y="3577036"/>
            <a:ext cx="2479040" cy="1015663"/>
          </a:xfrm>
          <a:prstGeom prst="rect">
            <a:avLst/>
          </a:prstGeom>
          <a:noFill/>
        </p:spPr>
        <p:txBody>
          <a:bodyPr wrap="square">
            <a:spAutoFit/>
          </a:bodyPr>
          <a:lstStyle/>
          <a:p>
            <a:pPr marL="171450" indent="-171450" algn="l">
              <a:buFont typeface="Arial" panose="020B0604020202020204" pitchFamily="34" charset="0"/>
              <a:buChar char="•"/>
            </a:pPr>
            <a:r>
              <a:rPr lang="en-US" altLang="zh-CN" sz="1000" dirty="0">
                <a:solidFill>
                  <a:srgbClr val="0070C0"/>
                </a:solidFill>
                <a:latin typeface="+mj-lt"/>
              </a:rPr>
              <a:t>Customization: </a:t>
            </a:r>
            <a:r>
              <a:rPr lang="en-US" altLang="zh-CN" sz="1000" dirty="0">
                <a:solidFill>
                  <a:srgbClr val="0D0D0D"/>
                </a:solidFill>
              </a:rPr>
              <a:t>Customize business segments and service categories according to group needs </a:t>
            </a:r>
            <a:endParaRPr lang="en-US" altLang="zh-CN" sz="1000" dirty="0">
              <a:solidFill>
                <a:srgbClr val="0D0D0D"/>
              </a:solidFill>
            </a:endParaRPr>
          </a:p>
          <a:p>
            <a:pPr marL="171450" indent="-171450" algn="l">
              <a:buFont typeface="Arial" panose="020B0604020202020204" pitchFamily="34" charset="0"/>
              <a:buChar char="•"/>
            </a:pPr>
            <a:r>
              <a:rPr lang="en-US" altLang="zh-CN" sz="1000" dirty="0">
                <a:solidFill>
                  <a:srgbClr val="0070C0"/>
                </a:solidFill>
                <a:latin typeface="+mj-lt"/>
              </a:rPr>
              <a:t>Government: </a:t>
            </a:r>
            <a:r>
              <a:rPr lang="en-US" altLang="zh-CN" sz="1000" dirty="0">
                <a:solidFill>
                  <a:srgbClr val="0D0D0D"/>
                </a:solidFill>
              </a:rPr>
              <a:t>Service content and processes better match group needs, with high price transparency</a:t>
            </a:r>
            <a:endParaRPr lang="zh-CN" altLang="en-US" sz="1000" dirty="0">
              <a:solidFill>
                <a:srgbClr val="0D0D0D"/>
              </a:solidFill>
            </a:endParaRPr>
          </a:p>
        </p:txBody>
      </p:sp>
      <p:pic>
        <p:nvPicPr>
          <p:cNvPr id="72" name="Picture 23"/>
          <p:cNvPicPr>
            <a:picLocks noChangeAspect="1"/>
          </p:cNvPicPr>
          <p:nvPr/>
        </p:nvPicPr>
        <p:blipFill rotWithShape="1">
          <a:blip r:embed="rId1"/>
          <a:srcRect l="33487" t="35005" r="48006" b="31757"/>
          <a:stretch>
            <a:fillRect/>
          </a:stretch>
        </p:blipFill>
        <p:spPr>
          <a:xfrm>
            <a:off x="721790" y="1889275"/>
            <a:ext cx="845754" cy="854388"/>
          </a:xfrm>
          <a:prstGeom prst="rect">
            <a:avLst/>
          </a:prstGeom>
        </p:spPr>
      </p:pic>
      <p:pic>
        <p:nvPicPr>
          <p:cNvPr id="82" name="Picture 3"/>
          <p:cNvPicPr>
            <a:picLocks noChangeAspect="1"/>
          </p:cNvPicPr>
          <p:nvPr/>
        </p:nvPicPr>
        <p:blipFill rotWithShape="1">
          <a:blip r:embed="rId2"/>
          <a:srcRect l="34213" t="34510" r="45271" b="30233"/>
          <a:stretch>
            <a:fillRect/>
          </a:stretch>
        </p:blipFill>
        <p:spPr>
          <a:xfrm>
            <a:off x="1945887" y="1878706"/>
            <a:ext cx="883211" cy="853754"/>
          </a:xfrm>
          <a:prstGeom prst="rect">
            <a:avLst/>
          </a:prstGeom>
        </p:spPr>
      </p:pic>
      <p:pic>
        <p:nvPicPr>
          <p:cNvPr id="84" name="Picture 5"/>
          <p:cNvPicPr>
            <a:picLocks noChangeAspect="1"/>
          </p:cNvPicPr>
          <p:nvPr/>
        </p:nvPicPr>
        <p:blipFill rotWithShape="1">
          <a:blip r:embed="rId3"/>
          <a:srcRect l="34213" t="26624" r="45378" b="23723"/>
          <a:stretch>
            <a:fillRect/>
          </a:stretch>
        </p:blipFill>
        <p:spPr>
          <a:xfrm>
            <a:off x="3718643" y="1923167"/>
            <a:ext cx="676593" cy="925938"/>
          </a:xfrm>
          <a:prstGeom prst="rect">
            <a:avLst/>
          </a:prstGeom>
        </p:spPr>
      </p:pic>
      <p:pic>
        <p:nvPicPr>
          <p:cNvPr id="85" name="Picture 27"/>
          <p:cNvPicPr>
            <a:picLocks noChangeAspect="1"/>
          </p:cNvPicPr>
          <p:nvPr/>
        </p:nvPicPr>
        <p:blipFill rotWithShape="1">
          <a:blip r:embed="rId4"/>
          <a:srcRect l="38013" t="32567" r="52371" b="29935"/>
          <a:stretch>
            <a:fillRect/>
          </a:stretch>
        </p:blipFill>
        <p:spPr>
          <a:xfrm>
            <a:off x="4940865" y="1912598"/>
            <a:ext cx="373786" cy="819862"/>
          </a:xfrm>
          <a:prstGeom prst="rect">
            <a:avLst/>
          </a:prstGeom>
        </p:spPr>
      </p:pic>
      <p:pic>
        <p:nvPicPr>
          <p:cNvPr id="88" name="Picture 9"/>
          <p:cNvPicPr>
            <a:picLocks noChangeAspect="1"/>
          </p:cNvPicPr>
          <p:nvPr/>
        </p:nvPicPr>
        <p:blipFill rotWithShape="1">
          <a:blip r:embed="rId5"/>
          <a:srcRect l="34859" t="28372" r="46135" b="31757"/>
          <a:stretch>
            <a:fillRect/>
          </a:stretch>
        </p:blipFill>
        <p:spPr>
          <a:xfrm>
            <a:off x="6320875" y="1880591"/>
            <a:ext cx="788784" cy="930778"/>
          </a:xfrm>
          <a:prstGeom prst="rect">
            <a:avLst/>
          </a:prstGeom>
        </p:spPr>
      </p:pic>
      <p:pic>
        <p:nvPicPr>
          <p:cNvPr id="89" name="Picture 19"/>
          <p:cNvPicPr>
            <a:picLocks noChangeAspect="1"/>
          </p:cNvPicPr>
          <p:nvPr/>
        </p:nvPicPr>
        <p:blipFill rotWithShape="1">
          <a:blip r:embed="rId6"/>
          <a:srcRect l="32268" t="41083" r="47135" b="37402"/>
          <a:stretch>
            <a:fillRect/>
          </a:stretch>
        </p:blipFill>
        <p:spPr>
          <a:xfrm>
            <a:off x="7474234" y="2078311"/>
            <a:ext cx="775676" cy="455776"/>
          </a:xfrm>
          <a:prstGeom prst="rect">
            <a:avLst/>
          </a:prstGeom>
        </p:spPr>
      </p:pic>
      <p:sp>
        <p:nvSpPr>
          <p:cNvPr id="9" name="标题 10"/>
          <p:cNvSpPr>
            <a:spLocks noGrp="1"/>
          </p:cNvSpPr>
          <p:nvPr>
            <p:ph type="title"/>
            <p:custDataLst>
              <p:tags r:id="rId7"/>
            </p:custDataLst>
          </p:nvPr>
        </p:nvSpPr>
        <p:spPr>
          <a:xfrm>
            <a:off x="308016" y="321369"/>
            <a:ext cx="6922124"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1: </a:t>
            </a:r>
            <a:r>
              <a:rPr lang="en-US" altLang="zh-CN" dirty="0">
                <a:solidFill>
                  <a:srgbClr val="0070C0"/>
                </a:solidFill>
                <a:latin typeface="Franklin Gothic Medium Cond" panose="020B0606030402020204" pitchFamily="34" charset="0"/>
              </a:rPr>
              <a:t>Detailed Internal Management</a:t>
            </a:r>
            <a:br>
              <a:rPr lang="en-US" altLang="zh-CN" b="0" i="0" dirty="0">
                <a:solidFill>
                  <a:srgbClr val="0070C0"/>
                </a:solidFill>
                <a:effectLst/>
                <a:latin typeface="Franklin Gothic Medium Cond" panose="020B0606030402020204" pitchFamily="34" charset="0"/>
              </a:rPr>
            </a:br>
            <a:r>
              <a:rPr lang="en-US" altLang="zh-CN" sz="1400" b="0" i="0" dirty="0">
                <a:solidFill>
                  <a:srgbClr val="0070C0"/>
                </a:solidFill>
                <a:effectLst/>
                <a:latin typeface="Franklin Gothic Medium Cond" panose="020B0606030402020204" pitchFamily="34" charset="0"/>
              </a:rPr>
              <a:t>Analyze the in Market Agency Models to design the ‘Best-fit’ Model </a:t>
            </a:r>
            <a:endParaRPr lang="en-US" altLang="zh-CN" b="0" i="0" dirty="0">
              <a:solidFill>
                <a:srgbClr val="0070C0"/>
              </a:solidFill>
              <a:effectLst/>
              <a:latin typeface="Franklin Gothic Medium Cond" panose="020B0606030402020204" pitchFamily="34" charset="0"/>
            </a:endParaRPr>
          </a:p>
        </p:txBody>
      </p:sp>
      <p:sp>
        <p:nvSpPr>
          <p:cNvPr id="10" name="TextBox 21"/>
          <p:cNvSpPr txBox="1"/>
          <p:nvPr/>
        </p:nvSpPr>
        <p:spPr>
          <a:xfrm>
            <a:off x="1743667" y="2761937"/>
            <a:ext cx="1287649" cy="369332"/>
          </a:xfrm>
          <a:prstGeom prst="rect">
            <a:avLst/>
          </a:prstGeom>
          <a:noFill/>
        </p:spPr>
        <p:txBody>
          <a:bodyPr wrap="square" rtlCol="0">
            <a:spAutoFit/>
          </a:bodyPr>
          <a:lstStyle/>
          <a:p>
            <a:pPr algn="ctr"/>
            <a:r>
              <a:rPr lang="en-SG" sz="900" spc="120" dirty="0">
                <a:solidFill>
                  <a:schemeClr val="accent6"/>
                </a:solidFill>
                <a:latin typeface="Franklin Gothic Medium Cond" panose="020B0606030402020204" pitchFamily="34" charset="0"/>
              </a:rPr>
              <a:t>MULTIPLE </a:t>
            </a:r>
            <a:endParaRPr lang="en-SG" sz="900" spc="120" dirty="0">
              <a:solidFill>
                <a:schemeClr val="accent6"/>
              </a:solidFill>
              <a:latin typeface="Franklin Gothic Medium Cond" panose="020B0606030402020204" pitchFamily="34" charset="0"/>
            </a:endParaRPr>
          </a:p>
          <a:p>
            <a:pPr algn="ctr"/>
            <a:r>
              <a:rPr lang="en-SG" sz="900" spc="120" dirty="0">
                <a:solidFill>
                  <a:schemeClr val="accent6"/>
                </a:solidFill>
                <a:latin typeface="Franklin Gothic Medium Cond" panose="020B0606030402020204" pitchFamily="34" charset="0"/>
              </a:rPr>
              <a:t>BEST-IN-CLASS</a:t>
            </a:r>
            <a:endParaRPr lang="en-SG" sz="900" spc="120" dirty="0">
              <a:solidFill>
                <a:schemeClr val="accent6"/>
              </a:solidFill>
              <a:latin typeface="Franklin Gothic Medium Cond" panose="020B0606030402020204" pitchFamily="34" charset="0"/>
            </a:endParaRPr>
          </a:p>
        </p:txBody>
      </p:sp>
      <p:sp>
        <p:nvSpPr>
          <p:cNvPr id="11" name="TextBox 26"/>
          <p:cNvSpPr txBox="1"/>
          <p:nvPr/>
        </p:nvSpPr>
        <p:spPr>
          <a:xfrm>
            <a:off x="569084" y="2870845"/>
            <a:ext cx="1262224" cy="230832"/>
          </a:xfrm>
          <a:prstGeom prst="rect">
            <a:avLst/>
          </a:prstGeom>
          <a:noFill/>
        </p:spPr>
        <p:txBody>
          <a:bodyPr wrap="square" rtlCol="0">
            <a:spAutoFit/>
          </a:bodyPr>
          <a:lstStyle/>
          <a:p>
            <a:pPr algn="ctr"/>
            <a:r>
              <a:rPr lang="en-US" sz="900" spc="120" dirty="0">
                <a:solidFill>
                  <a:schemeClr val="accent6"/>
                </a:solidFill>
                <a:latin typeface="Franklin Gothic Medium Cond" panose="020B0606030402020204" pitchFamily="34" charset="0"/>
              </a:rPr>
              <a:t>F</a:t>
            </a:r>
            <a:r>
              <a:rPr lang="en-SG" sz="900" spc="120" dirty="0">
                <a:solidFill>
                  <a:schemeClr val="accent6"/>
                </a:solidFill>
                <a:latin typeface="Franklin Gothic Medium Cond" panose="020B0606030402020204" pitchFamily="34" charset="0"/>
              </a:rPr>
              <a:t>REE AGENT</a:t>
            </a:r>
            <a:endParaRPr lang="en-SG" sz="900" spc="120" dirty="0">
              <a:solidFill>
                <a:schemeClr val="accent6"/>
              </a:solidFill>
              <a:latin typeface="Franklin Gothic Medium Cond" panose="020B0606030402020204" pitchFamily="34" charset="0"/>
            </a:endParaRPr>
          </a:p>
        </p:txBody>
      </p:sp>
      <p:sp>
        <p:nvSpPr>
          <p:cNvPr id="12" name="TextBox 22"/>
          <p:cNvSpPr txBox="1"/>
          <p:nvPr/>
        </p:nvSpPr>
        <p:spPr>
          <a:xfrm>
            <a:off x="3424722" y="2853964"/>
            <a:ext cx="1264434" cy="230832"/>
          </a:xfrm>
          <a:prstGeom prst="rect">
            <a:avLst/>
          </a:prstGeom>
          <a:noFill/>
        </p:spPr>
        <p:txBody>
          <a:bodyPr wrap="square" rtlCol="0">
            <a:spAutoFit/>
          </a:bodyPr>
          <a:lstStyle/>
          <a:p>
            <a:pPr algn="ctr"/>
            <a:r>
              <a:rPr lang="en-SG" sz="900" spc="120" dirty="0">
                <a:solidFill>
                  <a:schemeClr val="accent6"/>
                </a:solidFill>
                <a:latin typeface="Franklin Gothic Medium Cond" panose="020B0606030402020204" pitchFamily="34" charset="0"/>
              </a:rPr>
              <a:t>LEAD AGENCY</a:t>
            </a:r>
            <a:endParaRPr lang="en-SG" sz="900" spc="120" dirty="0">
              <a:solidFill>
                <a:schemeClr val="accent6"/>
              </a:solidFill>
              <a:latin typeface="Franklin Gothic Medium Cond" panose="020B0606030402020204" pitchFamily="34" charset="0"/>
            </a:endParaRPr>
          </a:p>
        </p:txBody>
      </p:sp>
      <p:sp>
        <p:nvSpPr>
          <p:cNvPr id="13" name="TextBox 25"/>
          <p:cNvSpPr txBox="1"/>
          <p:nvPr/>
        </p:nvSpPr>
        <p:spPr>
          <a:xfrm>
            <a:off x="4471099" y="2869400"/>
            <a:ext cx="1308479" cy="230832"/>
          </a:xfrm>
          <a:prstGeom prst="rect">
            <a:avLst/>
          </a:prstGeom>
          <a:noFill/>
        </p:spPr>
        <p:txBody>
          <a:bodyPr wrap="square" rtlCol="0">
            <a:spAutoFit/>
          </a:bodyPr>
          <a:lstStyle/>
          <a:p>
            <a:pPr algn="ctr"/>
            <a:r>
              <a:rPr lang="en-SG" sz="900" spc="120" dirty="0">
                <a:solidFill>
                  <a:schemeClr val="accent6"/>
                </a:solidFill>
                <a:latin typeface="Franklin Gothic Medium Cond" panose="020B0606030402020204" pitchFamily="34" charset="0"/>
              </a:rPr>
              <a:t>ONE-STOP SHOP</a:t>
            </a:r>
            <a:endParaRPr lang="en-SG" sz="900" spc="120" dirty="0">
              <a:solidFill>
                <a:schemeClr val="accent6"/>
              </a:solidFill>
              <a:latin typeface="Franklin Gothic Medium Cond" panose="020B0606030402020204" pitchFamily="34" charset="0"/>
            </a:endParaRPr>
          </a:p>
        </p:txBody>
      </p:sp>
      <p:sp>
        <p:nvSpPr>
          <p:cNvPr id="15" name="TextBox 23"/>
          <p:cNvSpPr txBox="1"/>
          <p:nvPr/>
        </p:nvSpPr>
        <p:spPr>
          <a:xfrm>
            <a:off x="6045367" y="2773344"/>
            <a:ext cx="1343348" cy="369332"/>
          </a:xfrm>
          <a:prstGeom prst="rect">
            <a:avLst/>
          </a:prstGeom>
          <a:noFill/>
        </p:spPr>
        <p:txBody>
          <a:bodyPr wrap="square" rtlCol="0">
            <a:spAutoFit/>
          </a:bodyPr>
          <a:lstStyle/>
          <a:p>
            <a:pPr algn="ctr"/>
            <a:r>
              <a:rPr lang="en-SG" sz="900" spc="120" dirty="0">
                <a:solidFill>
                  <a:schemeClr val="accent6"/>
                </a:solidFill>
                <a:latin typeface="Franklin Gothic Medium Cond" panose="020B0606030402020204" pitchFamily="34" charset="0"/>
              </a:rPr>
              <a:t>HOLDING COMPANY/</a:t>
            </a:r>
            <a:endParaRPr lang="en-SG" sz="900" spc="120" dirty="0">
              <a:solidFill>
                <a:schemeClr val="accent6"/>
              </a:solidFill>
              <a:latin typeface="Franklin Gothic Medium Cond" panose="020B0606030402020204" pitchFamily="34" charset="0"/>
            </a:endParaRPr>
          </a:p>
          <a:p>
            <a:pPr algn="ctr"/>
            <a:r>
              <a:rPr lang="en-SG" sz="900" spc="120" dirty="0">
                <a:solidFill>
                  <a:schemeClr val="accent6"/>
                </a:solidFill>
                <a:latin typeface="Franklin Gothic Medium Cond" panose="020B0606030402020204" pitchFamily="34" charset="0"/>
              </a:rPr>
              <a:t>SISTER AGENCIES</a:t>
            </a:r>
            <a:endParaRPr lang="en-SG" sz="900" spc="120" dirty="0">
              <a:solidFill>
                <a:schemeClr val="accent6"/>
              </a:solidFill>
              <a:latin typeface="Franklin Gothic Medium Cond" panose="020B0606030402020204" pitchFamily="34" charset="0"/>
            </a:endParaRPr>
          </a:p>
        </p:txBody>
      </p:sp>
      <p:sp>
        <p:nvSpPr>
          <p:cNvPr id="16" name="TextBox 24"/>
          <p:cNvSpPr txBox="1"/>
          <p:nvPr/>
        </p:nvSpPr>
        <p:spPr>
          <a:xfrm>
            <a:off x="7295566" y="2773344"/>
            <a:ext cx="1343348" cy="369332"/>
          </a:xfrm>
          <a:prstGeom prst="rect">
            <a:avLst/>
          </a:prstGeom>
          <a:noFill/>
        </p:spPr>
        <p:txBody>
          <a:bodyPr wrap="square" rtlCol="0">
            <a:spAutoFit/>
          </a:bodyPr>
          <a:lstStyle/>
          <a:p>
            <a:pPr algn="ctr"/>
            <a:r>
              <a:rPr lang="en-SG" sz="900" spc="120" dirty="0">
                <a:solidFill>
                  <a:schemeClr val="accent6"/>
                </a:solidFill>
                <a:latin typeface="Franklin Gothic Medium Cond" panose="020B0606030402020204" pitchFamily="34" charset="0"/>
              </a:rPr>
              <a:t>HOLDING COMPANY/</a:t>
            </a:r>
            <a:endParaRPr lang="en-SG" sz="900" spc="120" dirty="0">
              <a:solidFill>
                <a:schemeClr val="accent6"/>
              </a:solidFill>
              <a:latin typeface="Franklin Gothic Medium Cond" panose="020B0606030402020204" pitchFamily="34" charset="0"/>
            </a:endParaRPr>
          </a:p>
          <a:p>
            <a:pPr algn="ctr"/>
            <a:r>
              <a:rPr lang="en-SG" sz="900" spc="120" dirty="0">
                <a:solidFill>
                  <a:schemeClr val="accent6"/>
                </a:solidFill>
                <a:latin typeface="Franklin Gothic Medium Cond" panose="020B0606030402020204" pitchFamily="34" charset="0"/>
              </a:rPr>
              <a:t>CUSTOM AGENCY</a:t>
            </a:r>
            <a:endParaRPr lang="en-SG" sz="900" spc="120" dirty="0">
              <a:solidFill>
                <a:schemeClr val="accent6"/>
              </a:solidFill>
              <a:latin typeface="Franklin Gothic Medium Cond" panose="020B0606030402020204" pitchFamily="34" charset="0"/>
            </a:endParaRPr>
          </a:p>
        </p:txBody>
      </p:sp>
      <p:sp>
        <p:nvSpPr>
          <p:cNvPr id="17" name="文本框 16"/>
          <p:cNvSpPr txBox="1"/>
          <p:nvPr/>
        </p:nvSpPr>
        <p:spPr>
          <a:xfrm>
            <a:off x="514350" y="1000404"/>
            <a:ext cx="2485553" cy="307777"/>
          </a:xfrm>
          <a:prstGeom prst="rect">
            <a:avLst/>
          </a:prstGeom>
          <a:noFill/>
        </p:spPr>
        <p:txBody>
          <a:bodyPr wrap="square" rtlCol="0">
            <a:spAutoFit/>
          </a:bodyPr>
          <a:lstStyle/>
          <a:p>
            <a:r>
              <a:rPr lang="en-US" altLang="zh-CN" sz="1400" b="1" dirty="0">
                <a:gradFill flip="none" rotWithShape="1">
                  <a:gsLst>
                    <a:gs pos="0">
                      <a:srgbClr val="0070C0"/>
                    </a:gs>
                    <a:gs pos="100000">
                      <a:srgbClr val="00B0F0"/>
                    </a:gs>
                  </a:gsLst>
                  <a:lin ang="5400000" scaled="1"/>
                  <a:tileRect/>
                </a:gradFill>
                <a:latin typeface="+mj-lt"/>
                <a:ea typeface="+mj-ea"/>
                <a:cs typeface="+mj-cs"/>
              </a:rPr>
              <a:t>R3 Agency Models</a:t>
            </a:r>
            <a:endParaRPr lang="zh-CN" altLang="en-US" sz="1400" b="1" dirty="0">
              <a:gradFill flip="none" rotWithShape="1">
                <a:gsLst>
                  <a:gs pos="0">
                    <a:srgbClr val="0070C0"/>
                  </a:gs>
                  <a:gs pos="100000">
                    <a:srgbClr val="00B0F0"/>
                  </a:gs>
                </a:gsLst>
                <a:lin ang="5400000" scaled="1"/>
                <a:tileRect/>
              </a:gra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4" name="文本框 3"/>
          <p:cNvSpPr txBox="1"/>
          <p:nvPr/>
        </p:nvSpPr>
        <p:spPr>
          <a:xfrm>
            <a:off x="373380" y="1368425"/>
            <a:ext cx="8194040" cy="1558925"/>
          </a:xfrm>
          <a:prstGeom prst="rect">
            <a:avLst/>
          </a:prstGeom>
          <a:noFill/>
        </p:spPr>
        <p:txBody>
          <a:bodyPr wrap="square" rtlCol="0" anchor="t">
            <a:noAutofit/>
          </a:bodyPr>
          <a:lstStyle/>
          <a:p>
            <a:r>
              <a:rPr lang="en-US" altLang="zh-CN" sz="1200" dirty="0">
                <a:latin typeface="Franklin Gothic Medium" panose="020B0603020102020204" charset="0"/>
                <a:ea typeface="微软雅黑" panose="020B0503020204020204" charset="-122"/>
                <a:cs typeface="Franklin Gothic Medium" panose="020B0603020102020204" charset="0"/>
                <a:sym typeface="+mn-ea"/>
              </a:rPr>
              <a:t>THE NORMALIZATION OF THE CHINA ECONOMY. </a:t>
            </a:r>
            <a:endParaRPr lang="zh-CN" altLang="en-US" sz="1000" dirty="0">
              <a:latin typeface="Franklin Gothic Medium" panose="020B0603020102020204" charset="0"/>
              <a:ea typeface="微软雅黑" panose="020B0503020204020204" charset="-122"/>
              <a:cs typeface="Franklin Gothic Medium" panose="020B0603020102020204" charset="0"/>
              <a:sym typeface="+mn-ea"/>
            </a:endParaRPr>
          </a:p>
          <a:p>
            <a:pPr marL="171450" indent="-171450">
              <a:buFont typeface="Arial" panose="020B0604020202020204" pitchFamily="34" charset="0"/>
              <a:buChar char="•"/>
            </a:pPr>
            <a:endParaRPr lang="zh-CN" altLang="en-US" sz="1000" i="1" dirty="0">
              <a:latin typeface="Franklin Gothic Medium Cond" panose="020B0606030402020204" pitchFamily="34" charset="0"/>
              <a:ea typeface="微软雅黑" panose="020B0503020204020204" charset="-122"/>
              <a:sym typeface="+mn-ea"/>
            </a:endParaRPr>
          </a:p>
          <a:p>
            <a:pPr marL="171450" indent="-171450">
              <a:lnSpc>
                <a:spcPct val="150000"/>
              </a:lnSpc>
              <a:buFont typeface="Arial" panose="020B0604020202020204" pitchFamily="34" charset="0"/>
              <a:buChar char="•"/>
            </a:pPr>
            <a:r>
              <a:rPr lang="en-US" altLang="zh-CN" sz="1000" dirty="0">
                <a:ea typeface="微软雅黑" panose="020B0503020204020204" charset="-122"/>
                <a:cs typeface="+mn-lt"/>
                <a:sym typeface="+mn-ea"/>
              </a:rPr>
              <a:t>From the macroeconoic standpoint, the Chinese economy has exhibited </a:t>
            </a:r>
            <a:r>
              <a:rPr lang="en-US" altLang="zh-CN" sz="1000" b="1" dirty="0">
                <a:ea typeface="微软雅黑" panose="020B0503020204020204" charset="-122"/>
                <a:cs typeface="+mn-lt"/>
                <a:sym typeface="+mn-ea"/>
              </a:rPr>
              <a:t>a positive momentum of recovery</a:t>
            </a:r>
            <a:r>
              <a:rPr lang="en-US" altLang="zh-CN" sz="1000" dirty="0">
                <a:ea typeface="微软雅黑" panose="020B0503020204020204" charset="-122"/>
                <a:cs typeface="+mn-lt"/>
                <a:sym typeface="+mn-ea"/>
              </a:rPr>
              <a:t>. However, the high unemployment rate and  the stagnant CPI may </a:t>
            </a:r>
            <a:r>
              <a:rPr lang="en-US" altLang="zh-CN" sz="1000" b="1" dirty="0">
                <a:ea typeface="微软雅黑" panose="020B0503020204020204" charset="-122"/>
                <a:cs typeface="+mn-lt"/>
                <a:sym typeface="+mn-ea"/>
              </a:rPr>
              <a:t>further undermine consumer confidence</a:t>
            </a:r>
            <a:r>
              <a:rPr lang="en-US" altLang="zh-CN" sz="1000" dirty="0">
                <a:ea typeface="微软雅黑" panose="020B0503020204020204" charset="-122"/>
                <a:cs typeface="+mn-lt"/>
                <a:sym typeface="+mn-ea"/>
              </a:rPr>
              <a:t>.  </a:t>
            </a:r>
            <a:endParaRPr lang="en-US" altLang="zh-CN" sz="1000" dirty="0">
              <a:ea typeface="微软雅黑" panose="020B0503020204020204" charset="-122"/>
              <a:cs typeface="+mn-lt"/>
              <a:sym typeface="+mn-ea"/>
            </a:endParaRPr>
          </a:p>
          <a:p>
            <a:pPr marL="171450" indent="-171450">
              <a:lnSpc>
                <a:spcPct val="150000"/>
              </a:lnSpc>
              <a:buFont typeface="Arial" panose="020B0604020202020204" pitchFamily="34" charset="0"/>
              <a:buChar char="•"/>
            </a:pPr>
            <a:r>
              <a:rPr lang="en-US" altLang="zh-CN" sz="1000" dirty="0">
                <a:ea typeface="微软雅黑" panose="020B0503020204020204" charset="-122"/>
                <a:cs typeface="+mn-lt"/>
                <a:sym typeface="+mn-ea"/>
              </a:rPr>
              <a:t>China’s retail market staged a gradual recovery, mainly driven by Catering service, Luxury and apparel and foodwear. </a:t>
            </a:r>
            <a:endParaRPr lang="en-US" altLang="zh-CN" sz="1000" dirty="0">
              <a:ea typeface="微软雅黑" panose="020B0503020204020204" charset="-122"/>
              <a:cs typeface="+mn-lt"/>
              <a:sym typeface="+mn-ea"/>
            </a:endParaRPr>
          </a:p>
          <a:p>
            <a:pPr marL="171450" indent="-171450">
              <a:lnSpc>
                <a:spcPct val="150000"/>
              </a:lnSpc>
              <a:buFont typeface="Arial" panose="020B0604020202020204" pitchFamily="34" charset="0"/>
              <a:buChar char="•"/>
            </a:pPr>
            <a:r>
              <a:rPr lang="en-US" altLang="zh-CN" sz="1000" b="1" dirty="0">
                <a:ea typeface="微软雅黑" panose="020B0503020204020204" charset="-122"/>
                <a:cs typeface="+mn-lt"/>
                <a:sym typeface="+mn-ea"/>
              </a:rPr>
              <a:t>Rational consumption behavior </a:t>
            </a:r>
            <a:r>
              <a:rPr lang="en-US" altLang="zh-CN" sz="1000" dirty="0">
                <a:ea typeface="微软雅黑" panose="020B0503020204020204" charset="-122"/>
                <a:cs typeface="+mn-lt"/>
                <a:sym typeface="+mn-ea"/>
              </a:rPr>
              <a:t>driven by uncertain economic outlook. Consumers are </a:t>
            </a:r>
            <a:r>
              <a:rPr lang="en-US" altLang="zh-CN" sz="1000" b="1" dirty="0">
                <a:ea typeface="微软雅黑" panose="020B0503020204020204" charset="-122"/>
                <a:cs typeface="+mn-lt"/>
                <a:sym typeface="+mn-ea"/>
              </a:rPr>
              <a:t>holding back on non-essential spending </a:t>
            </a:r>
            <a:r>
              <a:rPr lang="en-US" altLang="zh-CN" sz="1000" dirty="0">
                <a:ea typeface="微软雅黑" panose="020B0503020204020204" charset="-122"/>
                <a:cs typeface="+mn-lt"/>
                <a:sym typeface="+mn-ea"/>
              </a:rPr>
              <a:t>considering the current economic climate.</a:t>
            </a:r>
            <a:endParaRPr lang="en-US" altLang="zh-CN" sz="1000" dirty="0">
              <a:ea typeface="微软雅黑" panose="020B0503020204020204" charset="-122"/>
              <a:cs typeface="+mn-lt"/>
              <a:sym typeface="+mn-ea"/>
            </a:endParaRPr>
          </a:p>
          <a:p>
            <a:pPr marL="171450" indent="-171450">
              <a:buFont typeface="Arial" panose="020B0604020202020204" pitchFamily="34" charset="0"/>
              <a:buChar char="•"/>
            </a:pPr>
            <a:endParaRPr lang="en-US" altLang="zh-CN" sz="1000" i="1" dirty="0">
              <a:latin typeface="Franklin Gothic Medium Cond" panose="020B0606030402020204" pitchFamily="34" charset="0"/>
              <a:ea typeface="微软雅黑" panose="020B0503020204020204" charset="-122"/>
              <a:sym typeface="+mn-ea"/>
            </a:endParaRPr>
          </a:p>
          <a:p>
            <a:pPr indent="0">
              <a:buNone/>
            </a:pPr>
            <a:endParaRPr lang="en-US" altLang="zh-CN" sz="1200" i="1" dirty="0">
              <a:latin typeface="Franklin Gothic Medium Cond" panose="020B0606030402020204" pitchFamily="34" charset="0"/>
              <a:ea typeface="微软雅黑" panose="020B0503020204020204" charset="-122"/>
              <a:sym typeface="+mn-ea"/>
            </a:endParaRPr>
          </a:p>
          <a:p>
            <a:endParaRPr lang="en-US" altLang="zh-CN" sz="1200" u="sng" dirty="0">
              <a:latin typeface="Franklin Gothic Medium Cond" panose="020B0606030402020204" pitchFamily="34" charset="0"/>
              <a:ea typeface="微软雅黑" panose="020B0503020204020204" charset="-122"/>
              <a:sym typeface="+mn-ea"/>
            </a:endParaRPr>
          </a:p>
          <a:p>
            <a:pPr marL="171450" indent="-171450">
              <a:buFont typeface="Arial" panose="020B0604020202020204" pitchFamily="34" charset="0"/>
              <a:buChar char="•"/>
            </a:pPr>
            <a:endParaRPr lang="en-US" altLang="zh-CN" sz="1200" u="sng" dirty="0">
              <a:latin typeface="Franklin Gothic Medium Cond" panose="020B0606030402020204" pitchFamily="34" charset="0"/>
              <a:ea typeface="微软雅黑" panose="020B0503020204020204" charset="-122"/>
              <a:sym typeface="+mn-ea"/>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en-US" altLang="zh-CN" dirty="0">
                <a:latin typeface="Franklin Gothic Medium Cond" panose="020B0606030402020204" pitchFamily="34" charset="0"/>
                <a:ea typeface="微软雅黑" panose="020B0503020204020204" charset="-122"/>
              </a:rPr>
              <a:t>The evolving Market Situation. </a:t>
            </a:r>
            <a:br>
              <a:rPr lang="en-US" altLang="zh-CN" dirty="0">
                <a:latin typeface="Franklin Gothic Medium Cond" panose="020B0606030402020204" pitchFamily="34" charset="0"/>
                <a:ea typeface="微软雅黑" panose="020B0503020204020204" charset="-122"/>
              </a:rPr>
            </a:br>
            <a:r>
              <a:rPr lang="en-US" altLang="zh-CN" sz="1400" dirty="0">
                <a:latin typeface="Franklin Gothic Medium Cond" panose="020B0606030402020204" pitchFamily="34" charset="0"/>
                <a:ea typeface="微软雅黑" panose="020B0503020204020204" charset="-122"/>
              </a:rPr>
              <a:t>Market Overview</a:t>
            </a:r>
            <a:endParaRPr lang="en-US" altLang="zh-CN" sz="1400" dirty="0">
              <a:latin typeface="Franklin Gothic Medium Cond" panose="020B0606030402020204" pitchFamily="34" charset="0"/>
              <a:ea typeface="微软雅黑" panose="020B0503020204020204" charset="-122"/>
            </a:endParaRPr>
          </a:p>
        </p:txBody>
      </p:sp>
      <p:sp>
        <p:nvSpPr>
          <p:cNvPr id="2" name="文本框 1"/>
          <p:cNvSpPr txBox="1"/>
          <p:nvPr>
            <p:custDataLst>
              <p:tags r:id="rId2"/>
            </p:custDataLst>
          </p:nvPr>
        </p:nvSpPr>
        <p:spPr>
          <a:xfrm>
            <a:off x="472440" y="4500880"/>
            <a:ext cx="8199120" cy="337185"/>
          </a:xfrm>
          <a:prstGeom prst="rect">
            <a:avLst/>
          </a:prstGeom>
          <a:noFill/>
        </p:spPr>
        <p:txBody>
          <a:bodyPr wrap="square" rtlCol="0">
            <a:spAutoFit/>
          </a:bodyPr>
          <a:lstStyle/>
          <a:p>
            <a:pPr indent="0">
              <a:lnSpc>
                <a:spcPct val="100000"/>
              </a:lnSpc>
              <a:buNone/>
            </a:pPr>
            <a:r>
              <a:rPr lang="en-US" altLang="zh-CN" sz="800" i="1" dirty="0">
                <a:ea typeface="微软雅黑" panose="020B0503020204020204" charset="-122"/>
                <a:cs typeface="+mn-lt"/>
                <a:sym typeface="+mn-ea"/>
              </a:rPr>
              <a:t>Data Reference: </a:t>
            </a:r>
            <a:endParaRPr lang="en-US" altLang="zh-CN" sz="800" i="1" dirty="0">
              <a:ea typeface="微软雅黑" panose="020B0503020204020204" charset="-122"/>
              <a:cs typeface="+mn-lt"/>
              <a:sym typeface="+mn-ea"/>
            </a:endParaRPr>
          </a:p>
          <a:p>
            <a:pPr indent="0">
              <a:lnSpc>
                <a:spcPct val="100000"/>
              </a:lnSpc>
              <a:buNone/>
            </a:pPr>
            <a:r>
              <a:rPr lang="en-US" altLang="zh-CN" sz="800" i="1" dirty="0">
                <a:ea typeface="微软雅黑" panose="020B0503020204020204" charset="-122"/>
                <a:cs typeface="+mn-lt"/>
                <a:sym typeface="+mn-ea"/>
              </a:rPr>
              <a:t>National Bureau of Statistics of China </a:t>
            </a:r>
            <a:endParaRPr lang="en-US" altLang="zh-CN" sz="800" i="1" dirty="0">
              <a:ea typeface="微软雅黑" panose="020B0503020204020204" charset="-122"/>
              <a:cs typeface="+mn-lt"/>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zh-CN" altLang="en-US" dirty="0"/>
              <a:t>要素一：内部精细管理</a:t>
            </a:r>
            <a:br>
              <a:rPr lang="en-US" altLang="zh-CN" dirty="0"/>
            </a:br>
            <a:r>
              <a:rPr lang="zh-CN" altLang="en-US" sz="1400" dirty="0">
                <a:solidFill>
                  <a:schemeClr val="tx1"/>
                </a:solidFill>
              </a:rPr>
              <a:t>洞察代理商的优势与短板，根据需求精细匹配最优合作伙伴</a:t>
            </a:r>
            <a:endParaRPr lang="zh-CN" altLang="en-US" sz="1400" dirty="0">
              <a:solidFill>
                <a:schemeClr val="tx1"/>
              </a:solidFill>
            </a:endParaRPr>
          </a:p>
        </p:txBody>
      </p:sp>
      <p:graphicFrame>
        <p:nvGraphicFramePr>
          <p:cNvPr id="4" name="表格 3"/>
          <p:cNvGraphicFramePr>
            <a:graphicFrameLocks noGrp="1"/>
          </p:cNvGraphicFramePr>
          <p:nvPr/>
        </p:nvGraphicFramePr>
        <p:xfrm>
          <a:off x="327023" y="1280417"/>
          <a:ext cx="8584752" cy="3184073"/>
        </p:xfrm>
        <a:graphic>
          <a:graphicData uri="http://schemas.openxmlformats.org/drawingml/2006/table">
            <a:tbl>
              <a:tblPr firstRow="1" bandRow="1">
                <a:tableStyleId>{5C22544A-7EE6-4342-B048-85BDC9FD1C3A}</a:tableStyleId>
              </a:tblPr>
              <a:tblGrid>
                <a:gridCol w="715396"/>
                <a:gridCol w="715396"/>
                <a:gridCol w="715396"/>
                <a:gridCol w="715396"/>
                <a:gridCol w="715396"/>
                <a:gridCol w="715396"/>
                <a:gridCol w="715396"/>
                <a:gridCol w="715396"/>
                <a:gridCol w="715396"/>
                <a:gridCol w="715396"/>
                <a:gridCol w="715396"/>
                <a:gridCol w="715396"/>
              </a:tblGrid>
              <a:tr h="847753">
                <a:tc>
                  <a:txBody>
                    <a:bodyPr/>
                    <a:lstStyle/>
                    <a:p>
                      <a:endParaRPr lang="zh-CN" altLang="en-US" sz="1100"/>
                    </a:p>
                  </a:txBody>
                  <a:tcPr>
                    <a:lnB w="6350" cap="flat" cmpd="sng" algn="ctr">
                      <a:solidFill>
                        <a:schemeClr val="tx1"/>
                      </a:solidFill>
                      <a:prstDash val="solid"/>
                      <a:round/>
                      <a:headEnd type="none" w="med" len="med"/>
                      <a:tailEnd type="none" w="med" len="med"/>
                    </a:lnB>
                    <a:noFill/>
                  </a:tcPr>
                </a:tc>
                <a:tc>
                  <a:txBody>
                    <a:bodyPr/>
                    <a:lstStyle/>
                    <a:p>
                      <a:endParaRPr lang="zh-CN" altLang="en-US" sz="1100" dirty="0"/>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zh-CN" altLang="en-US" sz="900" dirty="0"/>
                        <a:t>创意</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IMC</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媒体采买</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社交</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视频制作</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KOL</a:t>
                      </a:r>
                      <a:r>
                        <a:rPr lang="zh-CN" altLang="en-US" sz="900" dirty="0"/>
                        <a:t>采买</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MCN</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数据</a:t>
                      </a:r>
                      <a:endParaRPr lang="en-US" altLang="zh-CN" sz="900" dirty="0"/>
                    </a:p>
                    <a:p>
                      <a:pPr algn="ctr"/>
                      <a:r>
                        <a:rPr lang="zh-CN" altLang="en-US" sz="900" dirty="0"/>
                        <a:t>洞察平台</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线下执行</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zh-CN" altLang="en-US" sz="900" dirty="0"/>
                        <a:t>电商运营</a:t>
                      </a:r>
                      <a:endParaRPr lang="en-US" altLang="zh-CN" sz="900" dirty="0"/>
                    </a:p>
                    <a:p>
                      <a:pPr algn="ctr"/>
                      <a:r>
                        <a:rPr lang="zh-CN" altLang="en-US" sz="900" dirty="0"/>
                        <a:t>代理商</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467264">
                <a:tc>
                  <a:txBody>
                    <a:bodyPr/>
                    <a:lstStyle/>
                    <a:p>
                      <a:pPr algn="ctr"/>
                      <a:r>
                        <a:rPr lang="zh-CN" altLang="en-US" sz="1050" b="1" dirty="0"/>
                        <a:t>策划</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67264">
                <a:tc>
                  <a:txBody>
                    <a:bodyPr/>
                    <a:lstStyle/>
                    <a:p>
                      <a:pPr algn="ctr"/>
                      <a:r>
                        <a:rPr lang="zh-CN" altLang="en-US" sz="1050" b="1" dirty="0"/>
                        <a:t>执行</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r>
              <a:tr h="467264">
                <a:tc>
                  <a:txBody>
                    <a:bodyPr/>
                    <a:lstStyle/>
                    <a:p>
                      <a:pPr algn="ctr"/>
                      <a:r>
                        <a:rPr lang="zh-CN" altLang="en-US" sz="1050" b="1" dirty="0"/>
                        <a:t>采买</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67264">
                <a:tc>
                  <a:txBody>
                    <a:bodyPr/>
                    <a:lstStyle/>
                    <a:p>
                      <a:pPr algn="ctr"/>
                      <a:r>
                        <a:rPr lang="zh-CN" altLang="en-US" sz="1050" b="1" dirty="0"/>
                        <a:t>服务</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r>
              <a:tr h="467264">
                <a:tc>
                  <a:txBody>
                    <a:bodyPr/>
                    <a:lstStyle/>
                    <a:p>
                      <a:pPr algn="ctr"/>
                      <a:r>
                        <a:rPr lang="zh-CN" altLang="en-US" sz="1050" b="1" dirty="0"/>
                        <a:t>数据</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5" name="矩形: 圆角 4"/>
          <p:cNvSpPr/>
          <p:nvPr/>
        </p:nvSpPr>
        <p:spPr>
          <a:xfrm>
            <a:off x="6850743" y="922835"/>
            <a:ext cx="1921183" cy="319314"/>
          </a:xfrm>
          <a:prstGeom prst="roundRect">
            <a:avLst>
              <a:gd name="adj" fmla="val 43940"/>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45029" y="2239300"/>
            <a:ext cx="747486" cy="320922"/>
          </a:xfrm>
          <a:prstGeom prst="rect">
            <a:avLst/>
          </a:prstGeom>
          <a:noFill/>
        </p:spPr>
        <p:txBody>
          <a:bodyPr wrap="square" rtlCol="0">
            <a:spAutoFit/>
          </a:bodyPr>
          <a:lstStyle/>
          <a:p>
            <a:pPr algn="ctr">
              <a:lnSpc>
                <a:spcPct val="110000"/>
              </a:lnSpc>
            </a:pPr>
            <a:r>
              <a:rPr lang="zh-CN" altLang="en-US" sz="700" dirty="0"/>
              <a:t>整合策划</a:t>
            </a:r>
            <a:endParaRPr lang="en-US" altLang="zh-CN" sz="700" dirty="0"/>
          </a:p>
          <a:p>
            <a:pPr algn="ctr">
              <a:lnSpc>
                <a:spcPct val="110000"/>
              </a:lnSpc>
            </a:pPr>
            <a:r>
              <a:rPr lang="zh-CN" altLang="en-US" sz="700" dirty="0"/>
              <a:t>创意内容策划</a:t>
            </a:r>
            <a:endParaRPr lang="zh-CN" altLang="en-US" sz="700" dirty="0"/>
          </a:p>
        </p:txBody>
      </p:sp>
      <p:sp>
        <p:nvSpPr>
          <p:cNvPr id="7" name="文本框 6"/>
          <p:cNvSpPr txBox="1"/>
          <p:nvPr/>
        </p:nvSpPr>
        <p:spPr>
          <a:xfrm>
            <a:off x="994229" y="2626756"/>
            <a:ext cx="849085" cy="439416"/>
          </a:xfrm>
          <a:prstGeom prst="rect">
            <a:avLst/>
          </a:prstGeom>
          <a:noFill/>
        </p:spPr>
        <p:txBody>
          <a:bodyPr wrap="square" rtlCol="0">
            <a:spAutoFit/>
          </a:bodyPr>
          <a:lstStyle/>
          <a:p>
            <a:pPr algn="ctr">
              <a:lnSpc>
                <a:spcPct val="110000"/>
              </a:lnSpc>
            </a:pPr>
            <a:r>
              <a:rPr lang="zh-CN" altLang="en-US" sz="700" dirty="0"/>
              <a:t>内容</a:t>
            </a:r>
            <a:r>
              <a:rPr lang="en-US" altLang="zh-CN" sz="700" dirty="0"/>
              <a:t>/</a:t>
            </a:r>
            <a:r>
              <a:rPr lang="zh-CN" altLang="en-US" sz="700" dirty="0"/>
              <a:t>物料制作</a:t>
            </a:r>
            <a:endParaRPr lang="en-US" altLang="zh-CN" sz="700" dirty="0"/>
          </a:p>
          <a:p>
            <a:pPr algn="ctr">
              <a:lnSpc>
                <a:spcPct val="110000"/>
              </a:lnSpc>
            </a:pPr>
            <a:r>
              <a:rPr lang="zh-CN" altLang="en-US" sz="700" dirty="0"/>
              <a:t>协调能力</a:t>
            </a:r>
            <a:endParaRPr lang="en-US" altLang="zh-CN" sz="700" dirty="0"/>
          </a:p>
          <a:p>
            <a:pPr algn="ctr">
              <a:lnSpc>
                <a:spcPct val="110000"/>
              </a:lnSpc>
            </a:pPr>
            <a:r>
              <a:rPr lang="zh-CN" altLang="en-US" sz="700" dirty="0"/>
              <a:t>精细化高质执行</a:t>
            </a:r>
            <a:endParaRPr lang="zh-CN" altLang="en-US" sz="700" dirty="0"/>
          </a:p>
        </p:txBody>
      </p:sp>
      <p:sp>
        <p:nvSpPr>
          <p:cNvPr id="9" name="文本框 8"/>
          <p:cNvSpPr txBox="1"/>
          <p:nvPr/>
        </p:nvSpPr>
        <p:spPr>
          <a:xfrm>
            <a:off x="1045029" y="3156184"/>
            <a:ext cx="747486" cy="320922"/>
          </a:xfrm>
          <a:prstGeom prst="rect">
            <a:avLst/>
          </a:prstGeom>
          <a:noFill/>
        </p:spPr>
        <p:txBody>
          <a:bodyPr wrap="square" rtlCol="0">
            <a:spAutoFit/>
          </a:bodyPr>
          <a:lstStyle/>
          <a:p>
            <a:pPr algn="ctr">
              <a:lnSpc>
                <a:spcPct val="110000"/>
              </a:lnSpc>
            </a:pPr>
            <a:r>
              <a:rPr lang="zh-CN" altLang="en-US" sz="700" dirty="0"/>
              <a:t>资源价格优势</a:t>
            </a:r>
            <a:endParaRPr lang="en-US" altLang="zh-CN" sz="700" dirty="0"/>
          </a:p>
          <a:p>
            <a:pPr algn="ctr">
              <a:lnSpc>
                <a:spcPct val="110000"/>
              </a:lnSpc>
            </a:pPr>
            <a:r>
              <a:rPr lang="zh-CN" altLang="en-US" sz="700" dirty="0"/>
              <a:t>资源采买效率</a:t>
            </a:r>
            <a:endParaRPr lang="zh-CN" altLang="en-US" sz="700" dirty="0"/>
          </a:p>
        </p:txBody>
      </p:sp>
      <p:sp>
        <p:nvSpPr>
          <p:cNvPr id="10" name="文本框 9"/>
          <p:cNvSpPr txBox="1"/>
          <p:nvPr/>
        </p:nvSpPr>
        <p:spPr>
          <a:xfrm>
            <a:off x="1052286" y="3664117"/>
            <a:ext cx="747486" cy="202428"/>
          </a:xfrm>
          <a:prstGeom prst="rect">
            <a:avLst/>
          </a:prstGeom>
          <a:noFill/>
        </p:spPr>
        <p:txBody>
          <a:bodyPr wrap="square" rtlCol="0">
            <a:spAutoFit/>
          </a:bodyPr>
          <a:lstStyle/>
          <a:p>
            <a:pPr algn="ctr">
              <a:lnSpc>
                <a:spcPct val="110000"/>
              </a:lnSpc>
            </a:pPr>
            <a:r>
              <a:rPr lang="zh-CN" altLang="en-US" sz="700" dirty="0"/>
              <a:t>客户服务优势</a:t>
            </a:r>
            <a:endParaRPr lang="zh-CN" altLang="en-US" sz="700" dirty="0"/>
          </a:p>
        </p:txBody>
      </p:sp>
      <p:sp>
        <p:nvSpPr>
          <p:cNvPr id="11" name="文本框 10"/>
          <p:cNvSpPr txBox="1"/>
          <p:nvPr/>
        </p:nvSpPr>
        <p:spPr>
          <a:xfrm>
            <a:off x="1045028" y="4014687"/>
            <a:ext cx="747486" cy="439416"/>
          </a:xfrm>
          <a:prstGeom prst="rect">
            <a:avLst/>
          </a:prstGeom>
          <a:noFill/>
        </p:spPr>
        <p:txBody>
          <a:bodyPr wrap="square" rtlCol="0">
            <a:spAutoFit/>
          </a:bodyPr>
          <a:lstStyle/>
          <a:p>
            <a:pPr algn="ctr">
              <a:lnSpc>
                <a:spcPct val="110000"/>
              </a:lnSpc>
            </a:pPr>
            <a:r>
              <a:rPr lang="zh-CN" altLang="en-US" sz="700" dirty="0"/>
              <a:t>数据库搭建</a:t>
            </a:r>
            <a:endParaRPr lang="en-US" altLang="zh-CN" sz="700" dirty="0"/>
          </a:p>
          <a:p>
            <a:pPr algn="ctr">
              <a:lnSpc>
                <a:spcPct val="110000"/>
              </a:lnSpc>
            </a:pPr>
            <a:r>
              <a:rPr lang="zh-CN" altLang="en-US" sz="700" dirty="0"/>
              <a:t>数据洞察、监测工具和能力</a:t>
            </a:r>
            <a:endParaRPr lang="zh-CN" altLang="en-US" sz="700" dirty="0"/>
          </a:p>
        </p:txBody>
      </p:sp>
      <p:sp>
        <p:nvSpPr>
          <p:cNvPr id="13" name="文本框 12"/>
          <p:cNvSpPr txBox="1"/>
          <p:nvPr/>
        </p:nvSpPr>
        <p:spPr>
          <a:xfrm>
            <a:off x="6880770" y="982464"/>
            <a:ext cx="420914" cy="215444"/>
          </a:xfrm>
          <a:prstGeom prst="rect">
            <a:avLst/>
          </a:prstGeom>
          <a:noFill/>
        </p:spPr>
        <p:txBody>
          <a:bodyPr wrap="square" rtlCol="0">
            <a:spAutoFit/>
          </a:bodyPr>
          <a:lstStyle/>
          <a:p>
            <a:r>
              <a:rPr lang="zh-CN" altLang="en-US" sz="800" dirty="0"/>
              <a:t>一般</a:t>
            </a:r>
            <a:endParaRPr lang="zh-CN" altLang="en-US" sz="800" dirty="0"/>
          </a:p>
        </p:txBody>
      </p:sp>
      <p:sp>
        <p:nvSpPr>
          <p:cNvPr id="14" name="文本框 13"/>
          <p:cNvSpPr txBox="1"/>
          <p:nvPr/>
        </p:nvSpPr>
        <p:spPr>
          <a:xfrm>
            <a:off x="8295907" y="989477"/>
            <a:ext cx="420914" cy="215444"/>
          </a:xfrm>
          <a:prstGeom prst="rect">
            <a:avLst/>
          </a:prstGeom>
          <a:noFill/>
        </p:spPr>
        <p:txBody>
          <a:bodyPr wrap="square" rtlCol="0">
            <a:spAutoFit/>
          </a:bodyPr>
          <a:lstStyle/>
          <a:p>
            <a:pPr algn="r"/>
            <a:r>
              <a:rPr lang="zh-CN" altLang="en-US" sz="800" dirty="0"/>
              <a:t>较优</a:t>
            </a:r>
            <a:endParaRPr lang="zh-CN" altLang="en-US" sz="800" dirty="0"/>
          </a:p>
        </p:txBody>
      </p:sp>
      <p:sp>
        <p:nvSpPr>
          <p:cNvPr id="15" name="椭圆 14"/>
          <p:cNvSpPr/>
          <p:nvPr/>
        </p:nvSpPr>
        <p:spPr>
          <a:xfrm>
            <a:off x="7356801" y="10031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7606608" y="100313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856415" y="1003130"/>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8106223" y="10031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50708" y="22902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757708" y="22902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184879" y="22902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92213" y="22902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621367" y="22902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6319384" y="229023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3473108" y="22902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038435" y="22902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7762350" y="2290230"/>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8511572" y="22902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2050708" y="2728453"/>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050708" y="3207381"/>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050708" y="3664117"/>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050708" y="4162395"/>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57708" y="2728453"/>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757708" y="3207381"/>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757708" y="3664117"/>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757708" y="4162395"/>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473108" y="3207381"/>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473108" y="2728453"/>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473108" y="3664117"/>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473108" y="4162395"/>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a:off x="4184879" y="2728453"/>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4184879" y="3207381"/>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184879" y="3664117"/>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184879" y="4162395"/>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4892213" y="2728453"/>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892213" y="3207381"/>
            <a:ext cx="144000" cy="144000"/>
          </a:xfrm>
          <a:prstGeom prst="ellipse">
            <a:avLst/>
          </a:prstGeom>
          <a:solidFill>
            <a:srgbClr val="93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4892213" y="3664117"/>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4892213" y="4162395"/>
            <a:ext cx="144000" cy="144000"/>
          </a:xfrm>
          <a:prstGeom prst="ellipse">
            <a:avLst/>
          </a:prstGeom>
          <a:solidFill>
            <a:srgbClr val="93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5621367" y="2728453"/>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21367" y="3207381"/>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621367" y="3664117"/>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5621367" y="4162395"/>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319384" y="2728453"/>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319384" y="3207381"/>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319384" y="3664117"/>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6319384" y="4162395"/>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038435" y="2728453"/>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7038435" y="3207381"/>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7038435" y="3664117"/>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p:nvSpPr>
        <p:spPr>
          <a:xfrm>
            <a:off x="7038435" y="4162395"/>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762350" y="2728453"/>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762350" y="3207381"/>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7762350" y="3664117"/>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7762350" y="4162395"/>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8511572" y="2728453"/>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511572" y="3207381"/>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8511572" y="3664117"/>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a:off x="8511572" y="4162395"/>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Graphic 9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901686" y="1325350"/>
            <a:ext cx="468000" cy="468000"/>
          </a:xfrm>
          <a:prstGeom prst="rect">
            <a:avLst/>
          </a:prstGeom>
        </p:spPr>
      </p:pic>
      <p:pic>
        <p:nvPicPr>
          <p:cNvPr id="75" name="Graphic 10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9303" y="1294817"/>
            <a:ext cx="468000" cy="468000"/>
          </a:xfrm>
          <a:prstGeom prst="rect">
            <a:avLst/>
          </a:prstGeom>
        </p:spPr>
      </p:pic>
      <p:pic>
        <p:nvPicPr>
          <p:cNvPr id="76" name="Graphic 5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5750" y="1265788"/>
            <a:ext cx="504000" cy="504000"/>
          </a:xfrm>
          <a:prstGeom prst="rect">
            <a:avLst/>
          </a:prstGeom>
        </p:spPr>
      </p:pic>
      <p:pic>
        <p:nvPicPr>
          <p:cNvPr id="77" name="Graphic 5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3826" y="1366817"/>
            <a:ext cx="345600" cy="432000"/>
          </a:xfrm>
          <a:prstGeom prst="rect">
            <a:avLst/>
          </a:prstGeom>
        </p:spPr>
      </p:pic>
      <p:pic>
        <p:nvPicPr>
          <p:cNvPr id="78" name="Graphic 9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0667" y="1317041"/>
            <a:ext cx="432000" cy="432000"/>
          </a:xfrm>
          <a:prstGeom prst="rect">
            <a:avLst/>
          </a:prstGeom>
        </p:spPr>
      </p:pic>
      <p:pic>
        <p:nvPicPr>
          <p:cNvPr id="79" name="Graphic 100"/>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95367" y="1344739"/>
            <a:ext cx="396000" cy="396000"/>
          </a:xfrm>
          <a:prstGeom prst="rect">
            <a:avLst/>
          </a:prstGeom>
        </p:spPr>
      </p:pic>
      <p:pic>
        <p:nvPicPr>
          <p:cNvPr id="81" name="Graphic 5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46984" y="1253350"/>
            <a:ext cx="540000" cy="540000"/>
          </a:xfrm>
          <a:prstGeom prst="rect">
            <a:avLst/>
          </a:prstGeom>
        </p:spPr>
      </p:pic>
      <p:pic>
        <p:nvPicPr>
          <p:cNvPr id="82" name="Graphic 50"/>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93227" y="1304893"/>
            <a:ext cx="396000" cy="396000"/>
          </a:xfrm>
          <a:prstGeom prst="rect">
            <a:avLst/>
          </a:prstGeom>
        </p:spPr>
      </p:pic>
      <p:pic>
        <p:nvPicPr>
          <p:cNvPr id="83" name="Graphic 88"/>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86403" y="1314922"/>
            <a:ext cx="432000" cy="432000"/>
          </a:xfrm>
          <a:prstGeom prst="rect">
            <a:avLst/>
          </a:prstGeom>
        </p:spPr>
      </p:pic>
      <p:pic>
        <p:nvPicPr>
          <p:cNvPr id="85" name="Graphic 105"/>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95907" y="1314922"/>
            <a:ext cx="432000" cy="4320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237114" y="4948839"/>
            <a:ext cx="680207" cy="226317"/>
          </a:xfrm>
        </p:spPr>
        <p:txBody>
          <a:bodyPr/>
          <a:lstStyle/>
          <a:p>
            <a:fld id="{7FE65862-6F0E-BF45-805E-B455647285E2}" type="slidenum">
              <a:rPr lang="en-US" smtClean="0"/>
            </a:fld>
            <a:endParaRPr lang="en-US" dirty="0"/>
          </a:p>
        </p:txBody>
      </p:sp>
      <p:graphicFrame>
        <p:nvGraphicFramePr>
          <p:cNvPr id="4" name="表格 3"/>
          <p:cNvGraphicFramePr>
            <a:graphicFrameLocks noGrp="1"/>
          </p:cNvGraphicFramePr>
          <p:nvPr/>
        </p:nvGraphicFramePr>
        <p:xfrm>
          <a:off x="132314" y="1391306"/>
          <a:ext cx="8733356" cy="3184073"/>
        </p:xfrm>
        <a:graphic>
          <a:graphicData uri="http://schemas.openxmlformats.org/drawingml/2006/table">
            <a:tbl>
              <a:tblPr firstRow="1" bandRow="1">
                <a:tableStyleId>{5C22544A-7EE6-4342-B048-85BDC9FD1C3A}</a:tableStyleId>
              </a:tblPr>
              <a:tblGrid>
                <a:gridCol w="715396"/>
                <a:gridCol w="864000"/>
                <a:gridCol w="715396"/>
                <a:gridCol w="715396"/>
                <a:gridCol w="715396"/>
                <a:gridCol w="715396"/>
                <a:gridCol w="715396"/>
                <a:gridCol w="715396"/>
                <a:gridCol w="715396"/>
                <a:gridCol w="715396"/>
                <a:gridCol w="715396"/>
                <a:gridCol w="715396"/>
              </a:tblGrid>
              <a:tr h="847753">
                <a:tc>
                  <a:txBody>
                    <a:bodyPr/>
                    <a:lstStyle/>
                    <a:p>
                      <a:endParaRPr lang="zh-CN" altLang="en-US" sz="1100"/>
                    </a:p>
                  </a:txBody>
                  <a:tcPr>
                    <a:lnB w="6350" cap="flat" cmpd="sng" algn="ctr">
                      <a:solidFill>
                        <a:schemeClr val="tx1"/>
                      </a:solidFill>
                      <a:prstDash val="solid"/>
                      <a:round/>
                      <a:headEnd type="none" w="med" len="med"/>
                      <a:tailEnd type="none" w="med" len="med"/>
                    </a:lnB>
                    <a:noFill/>
                  </a:tcPr>
                </a:tc>
                <a:tc>
                  <a:txBody>
                    <a:bodyPr/>
                    <a:lstStyle/>
                    <a:p>
                      <a:endParaRPr lang="zh-CN" altLang="en-US" sz="1100" dirty="0"/>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altLang="zh-CN" sz="900" dirty="0"/>
                        <a:t>Creative</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IMC</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Media</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Social</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Production</a:t>
                      </a:r>
                      <a:endParaRPr lang="en-US" altLang="zh-CN" sz="900" dirty="0"/>
                    </a:p>
                    <a:p>
                      <a:pPr algn="ctr"/>
                      <a:r>
                        <a:rPr lang="en-US" altLang="zh-CN" sz="900" dirty="0"/>
                        <a:t>House</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KOL Buy</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MCN</a:t>
                      </a:r>
                      <a:endParaRPr lang="en-US" altLang="zh-CN"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Data-Analysis</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BTL</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altLang="zh-CN" sz="900" dirty="0"/>
                        <a:t>EC Operation</a:t>
                      </a:r>
                      <a:endParaRPr lang="en-US" altLang="zh-CN" sz="900" dirty="0"/>
                    </a:p>
                    <a:p>
                      <a:pPr algn="ctr"/>
                      <a:r>
                        <a:rPr lang="en-US" altLang="zh-CN" sz="900" dirty="0"/>
                        <a:t>Agency</a:t>
                      </a:r>
                      <a:endParaRPr lang="zh-CN" altLang="en-US" sz="900"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r>
              <a:tr h="467264">
                <a:tc>
                  <a:txBody>
                    <a:bodyPr/>
                    <a:lstStyle/>
                    <a:p>
                      <a:pPr algn="ctr"/>
                      <a:r>
                        <a:rPr lang="en-US" altLang="zh-CN" sz="1000" b="0" dirty="0">
                          <a:latin typeface="+mj-lt"/>
                        </a:rPr>
                        <a:t>Planning</a:t>
                      </a:r>
                      <a:endParaRPr lang="zh-CN" altLang="en-US" sz="1000" b="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67264">
                <a:tc>
                  <a:txBody>
                    <a:bodyPr/>
                    <a:lstStyle/>
                    <a:p>
                      <a:pPr algn="ctr"/>
                      <a:r>
                        <a:rPr lang="en-US" altLang="zh-CN" sz="1000" b="0" dirty="0">
                          <a:latin typeface="+mj-lt"/>
                        </a:rPr>
                        <a:t>Execution</a:t>
                      </a:r>
                      <a:endParaRPr lang="zh-CN" altLang="en-US" sz="1000" b="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r>
              <a:tr h="467264">
                <a:tc>
                  <a:txBody>
                    <a:bodyPr/>
                    <a:lstStyle/>
                    <a:p>
                      <a:pPr algn="ctr"/>
                      <a:r>
                        <a:rPr lang="en-US" altLang="zh-CN" sz="1000" b="0" dirty="0">
                          <a:latin typeface="+mj-lt"/>
                        </a:rPr>
                        <a:t>Buying</a:t>
                      </a:r>
                      <a:endParaRPr lang="zh-CN" altLang="en-US" sz="1000" b="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467264">
                <a:tc>
                  <a:txBody>
                    <a:bodyPr/>
                    <a:lstStyle/>
                    <a:p>
                      <a:pPr algn="ctr"/>
                      <a:r>
                        <a:rPr lang="en-US" altLang="zh-CN" sz="1000" b="0" dirty="0">
                          <a:latin typeface="+mj-lt"/>
                        </a:rPr>
                        <a:t>Service</a:t>
                      </a:r>
                      <a:endParaRPr lang="zh-CN" altLang="en-US" sz="1000" b="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r>
              <a:tr h="467264">
                <a:tc>
                  <a:txBody>
                    <a:bodyPr/>
                    <a:lstStyle/>
                    <a:p>
                      <a:pPr algn="ctr"/>
                      <a:r>
                        <a:rPr lang="en-US" altLang="zh-CN" sz="1000" b="0" dirty="0">
                          <a:latin typeface="+mj-lt"/>
                        </a:rPr>
                        <a:t>Data</a:t>
                      </a:r>
                      <a:endParaRPr lang="zh-CN" altLang="en-US" sz="1000" b="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zh-CN" altLang="en-US" sz="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5" name="矩形: 圆角 4"/>
          <p:cNvSpPr/>
          <p:nvPr/>
        </p:nvSpPr>
        <p:spPr>
          <a:xfrm>
            <a:off x="6850743" y="922835"/>
            <a:ext cx="1921183" cy="319314"/>
          </a:xfrm>
          <a:prstGeom prst="roundRect">
            <a:avLst>
              <a:gd name="adj" fmla="val 43940"/>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97470" y="2331345"/>
            <a:ext cx="747486" cy="287771"/>
          </a:xfrm>
          <a:prstGeom prst="rect">
            <a:avLst/>
          </a:prstGeom>
          <a:noFill/>
        </p:spPr>
        <p:txBody>
          <a:bodyPr wrap="square" rtlCol="0">
            <a:spAutoFit/>
          </a:bodyPr>
          <a:lstStyle/>
          <a:p>
            <a:pPr algn="ctr">
              <a:lnSpc>
                <a:spcPct val="110000"/>
              </a:lnSpc>
            </a:pPr>
            <a:r>
              <a:rPr lang="en-US" altLang="zh-CN" sz="600" dirty="0"/>
              <a:t>IMC Planning</a:t>
            </a:r>
            <a:endParaRPr lang="en-US" altLang="zh-CN" sz="600" dirty="0"/>
          </a:p>
          <a:p>
            <a:pPr algn="ctr">
              <a:lnSpc>
                <a:spcPct val="110000"/>
              </a:lnSpc>
            </a:pPr>
            <a:r>
              <a:rPr lang="en-US" altLang="zh-CN" sz="600" dirty="0"/>
              <a:t>Creative</a:t>
            </a:r>
            <a:endParaRPr lang="zh-CN" altLang="en-US" sz="600" dirty="0"/>
          </a:p>
        </p:txBody>
      </p:sp>
      <p:sp>
        <p:nvSpPr>
          <p:cNvPr id="7" name="文本框 6"/>
          <p:cNvSpPr txBox="1"/>
          <p:nvPr/>
        </p:nvSpPr>
        <p:spPr>
          <a:xfrm>
            <a:off x="787545" y="2693871"/>
            <a:ext cx="967336" cy="490904"/>
          </a:xfrm>
          <a:prstGeom prst="rect">
            <a:avLst/>
          </a:prstGeom>
          <a:noFill/>
        </p:spPr>
        <p:txBody>
          <a:bodyPr wrap="square" rtlCol="0">
            <a:spAutoFit/>
          </a:bodyPr>
          <a:lstStyle/>
          <a:p>
            <a:pPr algn="ctr">
              <a:lnSpc>
                <a:spcPct val="110000"/>
              </a:lnSpc>
            </a:pPr>
            <a:r>
              <a:rPr lang="en-US" altLang="zh-CN" sz="600" dirty="0"/>
              <a:t>Content &amp; Material Production</a:t>
            </a:r>
            <a:endParaRPr lang="en-US" altLang="zh-CN" sz="600" dirty="0"/>
          </a:p>
          <a:p>
            <a:pPr algn="ctr">
              <a:lnSpc>
                <a:spcPct val="110000"/>
              </a:lnSpc>
            </a:pPr>
            <a:r>
              <a:rPr lang="en-US" altLang="zh-CN" sz="600" dirty="0"/>
              <a:t>Coordination Capability</a:t>
            </a:r>
            <a:endParaRPr lang="en-US" altLang="zh-CN" sz="600" dirty="0"/>
          </a:p>
          <a:p>
            <a:pPr algn="ctr">
              <a:lnSpc>
                <a:spcPct val="110000"/>
              </a:lnSpc>
            </a:pPr>
            <a:r>
              <a:rPr lang="en-US" altLang="zh-CN" sz="600" dirty="0"/>
              <a:t>Efficient Execution</a:t>
            </a:r>
            <a:endParaRPr lang="zh-CN" altLang="en-US" sz="600" dirty="0"/>
          </a:p>
        </p:txBody>
      </p:sp>
      <p:sp>
        <p:nvSpPr>
          <p:cNvPr id="9" name="文本框 8"/>
          <p:cNvSpPr txBox="1"/>
          <p:nvPr/>
        </p:nvSpPr>
        <p:spPr>
          <a:xfrm>
            <a:off x="872886" y="3218264"/>
            <a:ext cx="796654" cy="389337"/>
          </a:xfrm>
          <a:prstGeom prst="rect">
            <a:avLst/>
          </a:prstGeom>
          <a:noFill/>
        </p:spPr>
        <p:txBody>
          <a:bodyPr wrap="square" rtlCol="0">
            <a:spAutoFit/>
          </a:bodyPr>
          <a:lstStyle/>
          <a:p>
            <a:pPr algn="ctr">
              <a:lnSpc>
                <a:spcPct val="110000"/>
              </a:lnSpc>
            </a:pPr>
            <a:r>
              <a:rPr lang="en-US" altLang="zh-CN" sz="600" dirty="0"/>
              <a:t>Pricing Advantage </a:t>
            </a:r>
            <a:endParaRPr lang="en-US" altLang="zh-CN" sz="600" dirty="0"/>
          </a:p>
          <a:p>
            <a:pPr algn="ctr">
              <a:lnSpc>
                <a:spcPct val="110000"/>
              </a:lnSpc>
            </a:pPr>
            <a:r>
              <a:rPr lang="en-US" altLang="zh-CN" sz="600" dirty="0"/>
              <a:t>Procurement Efficiency </a:t>
            </a:r>
            <a:endParaRPr lang="en-US" altLang="zh-CN" sz="600" dirty="0"/>
          </a:p>
        </p:txBody>
      </p:sp>
      <p:sp>
        <p:nvSpPr>
          <p:cNvPr id="10" name="文本框 9"/>
          <p:cNvSpPr txBox="1"/>
          <p:nvPr/>
        </p:nvSpPr>
        <p:spPr>
          <a:xfrm>
            <a:off x="899488" y="3752116"/>
            <a:ext cx="747486" cy="202428"/>
          </a:xfrm>
          <a:prstGeom prst="rect">
            <a:avLst/>
          </a:prstGeom>
          <a:noFill/>
        </p:spPr>
        <p:txBody>
          <a:bodyPr wrap="square" rtlCol="0">
            <a:spAutoFit/>
          </a:bodyPr>
          <a:lstStyle/>
          <a:p>
            <a:pPr algn="ctr">
              <a:lnSpc>
                <a:spcPct val="110000"/>
              </a:lnSpc>
            </a:pPr>
            <a:r>
              <a:rPr lang="en-US" altLang="zh-CN" sz="700" dirty="0"/>
              <a:t>Client Service</a:t>
            </a:r>
            <a:endParaRPr lang="zh-CN" altLang="en-US" sz="700" dirty="0"/>
          </a:p>
        </p:txBody>
      </p:sp>
      <p:sp>
        <p:nvSpPr>
          <p:cNvPr id="11" name="文本框 10"/>
          <p:cNvSpPr txBox="1"/>
          <p:nvPr/>
        </p:nvSpPr>
        <p:spPr>
          <a:xfrm>
            <a:off x="789563" y="4147562"/>
            <a:ext cx="967336" cy="389337"/>
          </a:xfrm>
          <a:prstGeom prst="rect">
            <a:avLst/>
          </a:prstGeom>
          <a:noFill/>
        </p:spPr>
        <p:txBody>
          <a:bodyPr wrap="square" rtlCol="0">
            <a:spAutoFit/>
          </a:bodyPr>
          <a:lstStyle/>
          <a:p>
            <a:pPr algn="ctr">
              <a:lnSpc>
                <a:spcPct val="110000"/>
              </a:lnSpc>
            </a:pPr>
            <a:r>
              <a:rPr lang="en-US" altLang="zh-CN" sz="600" dirty="0"/>
              <a:t>Database Construction </a:t>
            </a:r>
            <a:endParaRPr lang="en-US" altLang="zh-CN" sz="600" dirty="0"/>
          </a:p>
          <a:p>
            <a:pPr algn="ctr">
              <a:lnSpc>
                <a:spcPct val="110000"/>
              </a:lnSpc>
            </a:pPr>
            <a:r>
              <a:rPr lang="en-US" altLang="zh-CN" sz="600" dirty="0"/>
              <a:t>Data Insight, Monitoring Tools, and Capabilities</a:t>
            </a:r>
            <a:endParaRPr lang="zh-CN" altLang="en-US" sz="600" dirty="0"/>
          </a:p>
        </p:txBody>
      </p:sp>
      <p:sp>
        <p:nvSpPr>
          <p:cNvPr id="13" name="文本框 12"/>
          <p:cNvSpPr txBox="1"/>
          <p:nvPr/>
        </p:nvSpPr>
        <p:spPr>
          <a:xfrm>
            <a:off x="6859745" y="982464"/>
            <a:ext cx="523271" cy="215444"/>
          </a:xfrm>
          <a:prstGeom prst="rect">
            <a:avLst/>
          </a:prstGeom>
          <a:noFill/>
        </p:spPr>
        <p:txBody>
          <a:bodyPr wrap="square" rtlCol="0">
            <a:spAutoFit/>
          </a:bodyPr>
          <a:lstStyle/>
          <a:p>
            <a:pPr algn="r"/>
            <a:r>
              <a:rPr lang="en-US" altLang="zh-CN" sz="800" dirty="0"/>
              <a:t>General</a:t>
            </a:r>
            <a:endParaRPr lang="zh-CN" altLang="en-US" sz="800" dirty="0"/>
          </a:p>
        </p:txBody>
      </p:sp>
      <p:sp>
        <p:nvSpPr>
          <p:cNvPr id="14" name="文本框 13"/>
          <p:cNvSpPr txBox="1"/>
          <p:nvPr/>
        </p:nvSpPr>
        <p:spPr>
          <a:xfrm>
            <a:off x="8231079" y="982464"/>
            <a:ext cx="615868" cy="215444"/>
          </a:xfrm>
          <a:prstGeom prst="rect">
            <a:avLst/>
          </a:prstGeom>
          <a:noFill/>
        </p:spPr>
        <p:txBody>
          <a:bodyPr wrap="square" rtlCol="0">
            <a:spAutoFit/>
          </a:bodyPr>
          <a:lstStyle/>
          <a:p>
            <a:r>
              <a:rPr lang="en-US" altLang="zh-CN" sz="800" dirty="0"/>
              <a:t>Superior</a:t>
            </a:r>
            <a:endParaRPr lang="zh-CN" altLang="en-US" sz="800" dirty="0"/>
          </a:p>
        </p:txBody>
      </p:sp>
      <p:sp>
        <p:nvSpPr>
          <p:cNvPr id="15" name="椭圆 14"/>
          <p:cNvSpPr/>
          <p:nvPr/>
        </p:nvSpPr>
        <p:spPr>
          <a:xfrm>
            <a:off x="7541096" y="100313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7790903" y="100313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040710" y="1003130"/>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8290518" y="100313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26112" y="2401119"/>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733112" y="2401119"/>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160283" y="2401119"/>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67617" y="2401119"/>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596771" y="2401119"/>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6294788" y="2401119"/>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3448512" y="2401119"/>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013839" y="2401119"/>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7737754" y="2401119"/>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8486976" y="2401119"/>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2026112" y="2839342"/>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026112" y="331827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026112" y="3775006"/>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026112" y="4273284"/>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33112" y="2839342"/>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733112" y="331827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733112" y="3775006"/>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733112" y="4273284"/>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448512" y="331827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448512" y="2839342"/>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448512" y="3775006"/>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448512" y="4273284"/>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a:off x="4160283" y="2839342"/>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4160283" y="331827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160283" y="3775006"/>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160283" y="4273284"/>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4867617" y="2839342"/>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867617" y="3318270"/>
            <a:ext cx="144000" cy="144000"/>
          </a:xfrm>
          <a:prstGeom prst="ellipse">
            <a:avLst/>
          </a:prstGeom>
          <a:solidFill>
            <a:srgbClr val="93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4867617" y="3775006"/>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a:off x="4867617" y="4273284"/>
            <a:ext cx="144000" cy="144000"/>
          </a:xfrm>
          <a:prstGeom prst="ellipse">
            <a:avLst/>
          </a:prstGeom>
          <a:solidFill>
            <a:srgbClr val="93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5596771" y="2839342"/>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596771" y="331827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596771" y="3775006"/>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a:off x="5596771" y="4273284"/>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294788" y="2839342"/>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6294788" y="3318270"/>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294788" y="3775006"/>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6294788" y="4273284"/>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013839" y="2839342"/>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7013839" y="331827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7013839" y="3775006"/>
            <a:ext cx="144000" cy="144000"/>
          </a:xfrm>
          <a:prstGeom prst="ellipse">
            <a:avLst/>
          </a:prstGeom>
          <a:solidFill>
            <a:srgbClr val="0070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p:nvSpPr>
        <p:spPr>
          <a:xfrm>
            <a:off x="7013839" y="4273284"/>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737754" y="2839342"/>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737754" y="3318270"/>
            <a:ext cx="144000" cy="144000"/>
          </a:xfrm>
          <a:prstGeom prst="ellipse">
            <a:avLst/>
          </a:prstGeom>
          <a:solidFill>
            <a:srgbClr val="5CD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7737754" y="3775006"/>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7737754" y="4273284"/>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a:off x="8486976" y="2839342"/>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486976" y="3318270"/>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a:off x="8486976" y="3775006"/>
            <a:ext cx="144000" cy="1440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a:off x="8486976" y="4273284"/>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Graphic 90"/>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891272" y="1436239"/>
            <a:ext cx="468000" cy="468000"/>
          </a:xfrm>
          <a:prstGeom prst="rect">
            <a:avLst/>
          </a:prstGeom>
        </p:spPr>
      </p:pic>
      <p:pic>
        <p:nvPicPr>
          <p:cNvPr id="75" name="Graphic 10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8889" y="1405706"/>
            <a:ext cx="468000" cy="468000"/>
          </a:xfrm>
          <a:prstGeom prst="rect">
            <a:avLst/>
          </a:prstGeom>
        </p:spPr>
      </p:pic>
      <p:pic>
        <p:nvPicPr>
          <p:cNvPr id="76" name="Graphic 5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5336" y="1376677"/>
            <a:ext cx="504000" cy="504000"/>
          </a:xfrm>
          <a:prstGeom prst="rect">
            <a:avLst/>
          </a:prstGeom>
        </p:spPr>
      </p:pic>
      <p:pic>
        <p:nvPicPr>
          <p:cNvPr id="77" name="Graphic 57"/>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83412" y="1477706"/>
            <a:ext cx="345600" cy="432000"/>
          </a:xfrm>
          <a:prstGeom prst="rect">
            <a:avLst/>
          </a:prstGeom>
        </p:spPr>
      </p:pic>
      <p:pic>
        <p:nvPicPr>
          <p:cNvPr id="78" name="Graphic 9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30253" y="1427930"/>
            <a:ext cx="432000" cy="432000"/>
          </a:xfrm>
          <a:prstGeom prst="rect">
            <a:avLst/>
          </a:prstGeom>
        </p:spPr>
      </p:pic>
      <p:pic>
        <p:nvPicPr>
          <p:cNvPr id="79" name="Graphic 100"/>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84953" y="1455628"/>
            <a:ext cx="396000" cy="396000"/>
          </a:xfrm>
          <a:prstGeom prst="rect">
            <a:avLst/>
          </a:prstGeom>
        </p:spPr>
      </p:pic>
      <p:pic>
        <p:nvPicPr>
          <p:cNvPr id="81" name="Graphic 5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36570" y="1364239"/>
            <a:ext cx="540000" cy="540000"/>
          </a:xfrm>
          <a:prstGeom prst="rect">
            <a:avLst/>
          </a:prstGeom>
        </p:spPr>
      </p:pic>
      <p:pic>
        <p:nvPicPr>
          <p:cNvPr id="82" name="Graphic 50"/>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82813" y="1415782"/>
            <a:ext cx="396000" cy="396000"/>
          </a:xfrm>
          <a:prstGeom prst="rect">
            <a:avLst/>
          </a:prstGeom>
        </p:spPr>
      </p:pic>
      <p:pic>
        <p:nvPicPr>
          <p:cNvPr id="83" name="Graphic 88"/>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75989" y="1425811"/>
            <a:ext cx="432000" cy="432000"/>
          </a:xfrm>
          <a:prstGeom prst="rect">
            <a:avLst/>
          </a:prstGeom>
        </p:spPr>
      </p:pic>
      <p:pic>
        <p:nvPicPr>
          <p:cNvPr id="85" name="Graphic 105"/>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85493" y="1425811"/>
            <a:ext cx="432000" cy="432000"/>
          </a:xfrm>
          <a:prstGeom prst="rect">
            <a:avLst/>
          </a:prstGeom>
        </p:spPr>
      </p:pic>
      <p:sp>
        <p:nvSpPr>
          <p:cNvPr id="23" name="标题 10"/>
          <p:cNvSpPr>
            <a:spLocks noGrp="1"/>
          </p:cNvSpPr>
          <p:nvPr>
            <p:ph type="title"/>
            <p:custDataLst>
              <p:tags r:id="rId21"/>
            </p:custDataLst>
          </p:nvPr>
        </p:nvSpPr>
        <p:spPr>
          <a:xfrm>
            <a:off x="308015" y="321369"/>
            <a:ext cx="779820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1: </a:t>
            </a:r>
            <a:r>
              <a:rPr lang="en-US" altLang="zh-CN" dirty="0">
                <a:solidFill>
                  <a:srgbClr val="0070C0"/>
                </a:solidFill>
                <a:latin typeface="Franklin Gothic Medium Cond" panose="020B0606030402020204" pitchFamily="34" charset="0"/>
              </a:rPr>
              <a:t>Detailed Internal Management</a:t>
            </a:r>
            <a:br>
              <a:rPr lang="en-US" altLang="zh-CN" b="0" i="0" dirty="0">
                <a:solidFill>
                  <a:srgbClr val="0070C0"/>
                </a:solidFill>
                <a:effectLst/>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Insight into the strengths and weaknesses of the agency, match the optimal partner according to the requirements </a:t>
            </a: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p:txBody>
          <a:bodyPr/>
          <a:lstStyle/>
          <a:p>
            <a:r>
              <a:rPr lang="zh-CN" altLang="en-US" dirty="0"/>
              <a:t>要素一：内部精细管理</a:t>
            </a:r>
            <a:br>
              <a:rPr lang="en-US" altLang="zh-CN" dirty="0"/>
            </a:br>
            <a:r>
              <a:rPr lang="zh-CN" altLang="en-US" sz="1400" dirty="0">
                <a:solidFill>
                  <a:schemeClr val="tx1"/>
                </a:solidFill>
                <a:latin typeface="+mj-lt"/>
                <a:ea typeface="微软雅黑" panose="020B0503020204020204" charset="-122"/>
              </a:rPr>
              <a:t>代理商管理精细管理，需具备以下五大方面的关键要素</a:t>
            </a:r>
            <a:br>
              <a:rPr lang="en-US" altLang="zh-CN" sz="1600" dirty="0">
                <a:latin typeface="+mj-lt"/>
                <a:ea typeface="微软雅黑" panose="020B0503020204020204" charset="-122"/>
              </a:rPr>
            </a:br>
            <a:endParaRPr lang="en-US" altLang="zh-CN" sz="1600" dirty="0">
              <a:solidFill>
                <a:schemeClr val="tx1"/>
              </a:solidFill>
              <a:latin typeface="+mj-lt"/>
              <a:ea typeface="微软雅黑" panose="020B0503020204020204" charset="-122"/>
            </a:endParaRPr>
          </a:p>
        </p:txBody>
      </p:sp>
      <p:grpSp>
        <p:nvGrpSpPr>
          <p:cNvPr id="64" name="组合 63"/>
          <p:cNvGrpSpPr/>
          <p:nvPr/>
        </p:nvGrpSpPr>
        <p:grpSpPr>
          <a:xfrm>
            <a:off x="312370" y="1160237"/>
            <a:ext cx="2788910" cy="1564253"/>
            <a:chOff x="777712" y="1389557"/>
            <a:chExt cx="2788910" cy="1564253"/>
          </a:xfrm>
        </p:grpSpPr>
        <p:sp>
          <p:nvSpPr>
            <p:cNvPr id="121" name="矩形: 圆角 120"/>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22" name="任意多边形: 形状 121"/>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23" name="矩形 122"/>
            <p:cNvSpPr/>
            <p:nvPr/>
          </p:nvSpPr>
          <p:spPr>
            <a:xfrm>
              <a:off x="1561271" y="1400696"/>
              <a:ext cx="1221792" cy="26545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zh-CN" altLang="en-US" sz="1125" b="1" dirty="0">
                  <a:solidFill>
                    <a:schemeClr val="bg1"/>
                  </a:solidFill>
                  <a:latin typeface="+mj-ea"/>
                  <a:ea typeface="+mj-ea"/>
                </a:rPr>
                <a:t>流程监管</a:t>
              </a:r>
              <a:endParaRPr lang="en-US" altLang="zh-CN" sz="1125" b="1" dirty="0">
                <a:solidFill>
                  <a:schemeClr val="bg1"/>
                </a:solidFill>
                <a:latin typeface="+mj-ea"/>
                <a:ea typeface="+mj-ea"/>
              </a:endParaRPr>
            </a:p>
          </p:txBody>
        </p:sp>
        <p:pic>
          <p:nvPicPr>
            <p:cNvPr id="124" name="Graphic 5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49759" y="1389557"/>
              <a:ext cx="276596" cy="276596"/>
            </a:xfrm>
            <a:prstGeom prst="rect">
              <a:avLst/>
            </a:prstGeom>
          </p:spPr>
        </p:pic>
      </p:grpSp>
      <p:grpSp>
        <p:nvGrpSpPr>
          <p:cNvPr id="65" name="组合 64"/>
          <p:cNvGrpSpPr/>
          <p:nvPr/>
        </p:nvGrpSpPr>
        <p:grpSpPr>
          <a:xfrm>
            <a:off x="3247972" y="1171376"/>
            <a:ext cx="2788910" cy="1553114"/>
            <a:chOff x="777712" y="1400696"/>
            <a:chExt cx="2788910" cy="1553114"/>
          </a:xfrm>
        </p:grpSpPr>
        <p:sp>
          <p:nvSpPr>
            <p:cNvPr id="118" name="矩形: 圆角 117"/>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9" name="任意多边形: 形状 118"/>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20" name="矩形 119"/>
            <p:cNvSpPr/>
            <p:nvPr/>
          </p:nvSpPr>
          <p:spPr>
            <a:xfrm>
              <a:off x="1561271" y="1400696"/>
              <a:ext cx="1221792" cy="26545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zh-CN" altLang="en-US" sz="1125" b="1" dirty="0">
                  <a:solidFill>
                    <a:schemeClr val="bg1"/>
                  </a:solidFill>
                  <a:latin typeface="+mj-ea"/>
                  <a:ea typeface="+mj-ea"/>
                </a:rPr>
                <a:t>工作范畴划分</a:t>
              </a:r>
              <a:endParaRPr lang="en-US" altLang="zh-CN" sz="1125" b="1" dirty="0">
                <a:solidFill>
                  <a:schemeClr val="bg1"/>
                </a:solidFill>
                <a:latin typeface="+mj-ea"/>
                <a:ea typeface="+mj-ea"/>
              </a:endParaRPr>
            </a:p>
          </p:txBody>
        </p:sp>
      </p:grpSp>
      <p:grpSp>
        <p:nvGrpSpPr>
          <p:cNvPr id="66" name="组合 65"/>
          <p:cNvGrpSpPr/>
          <p:nvPr/>
        </p:nvGrpSpPr>
        <p:grpSpPr>
          <a:xfrm>
            <a:off x="6203950" y="1171575"/>
            <a:ext cx="2706370" cy="3326130"/>
            <a:chOff x="777712" y="1400696"/>
            <a:chExt cx="2788910" cy="3325987"/>
          </a:xfrm>
        </p:grpSpPr>
        <p:sp>
          <p:nvSpPr>
            <p:cNvPr id="115" name="矩形: 圆角 114"/>
            <p:cNvSpPr/>
            <p:nvPr/>
          </p:nvSpPr>
          <p:spPr>
            <a:xfrm>
              <a:off x="777712" y="1480431"/>
              <a:ext cx="2788910" cy="3246252"/>
            </a:xfrm>
            <a:prstGeom prst="roundRect">
              <a:avLst>
                <a:gd name="adj" fmla="val 5215"/>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6" name="任意多边形: 形状 115"/>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7" name="矩形 116"/>
            <p:cNvSpPr/>
            <p:nvPr/>
          </p:nvSpPr>
          <p:spPr>
            <a:xfrm>
              <a:off x="1561271" y="1400696"/>
              <a:ext cx="1221792" cy="26478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zh-CN" altLang="en-US" sz="1125" b="1" dirty="0">
                  <a:solidFill>
                    <a:schemeClr val="bg1"/>
                  </a:solidFill>
                  <a:latin typeface="+mj-ea"/>
                  <a:ea typeface="+mj-ea"/>
                </a:rPr>
                <a:t>文档规范化</a:t>
              </a:r>
              <a:endParaRPr lang="en-US" altLang="zh-CN" sz="1125" b="1" dirty="0">
                <a:solidFill>
                  <a:schemeClr val="bg1"/>
                </a:solidFill>
                <a:latin typeface="+mj-ea"/>
                <a:ea typeface="+mj-ea"/>
              </a:endParaRPr>
            </a:p>
          </p:txBody>
        </p:sp>
      </p:grpSp>
      <p:grpSp>
        <p:nvGrpSpPr>
          <p:cNvPr id="67" name="组合 66"/>
          <p:cNvGrpSpPr/>
          <p:nvPr/>
        </p:nvGrpSpPr>
        <p:grpSpPr>
          <a:xfrm>
            <a:off x="312370" y="2944249"/>
            <a:ext cx="2788910" cy="1553114"/>
            <a:chOff x="777712" y="1400696"/>
            <a:chExt cx="2788910" cy="1553114"/>
          </a:xfrm>
        </p:grpSpPr>
        <p:sp>
          <p:nvSpPr>
            <p:cNvPr id="112" name="矩形: 圆角 111"/>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3" name="任意多边形: 形状 112"/>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4" name="矩形 113"/>
            <p:cNvSpPr/>
            <p:nvPr/>
          </p:nvSpPr>
          <p:spPr>
            <a:xfrm>
              <a:off x="1561271" y="1400696"/>
              <a:ext cx="1221792" cy="26545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zh-CN" altLang="en-US" sz="1125" b="1" dirty="0">
                  <a:solidFill>
                    <a:schemeClr val="bg1"/>
                  </a:solidFill>
                  <a:latin typeface="+mj-ea"/>
                  <a:ea typeface="+mj-ea"/>
                </a:rPr>
                <a:t>进度管理</a:t>
              </a:r>
              <a:endParaRPr lang="en-US" altLang="zh-CN" sz="1125" b="1" dirty="0">
                <a:solidFill>
                  <a:schemeClr val="bg1"/>
                </a:solidFill>
                <a:latin typeface="+mj-ea"/>
                <a:ea typeface="+mj-ea"/>
              </a:endParaRPr>
            </a:p>
          </p:txBody>
        </p:sp>
      </p:grpSp>
      <p:grpSp>
        <p:nvGrpSpPr>
          <p:cNvPr id="68" name="组合 67"/>
          <p:cNvGrpSpPr/>
          <p:nvPr/>
        </p:nvGrpSpPr>
        <p:grpSpPr>
          <a:xfrm>
            <a:off x="3247972" y="2944249"/>
            <a:ext cx="2788910" cy="1553114"/>
            <a:chOff x="777712" y="1400696"/>
            <a:chExt cx="2788910" cy="1553114"/>
          </a:xfrm>
        </p:grpSpPr>
        <p:sp>
          <p:nvSpPr>
            <p:cNvPr id="109" name="矩形: 圆角 108"/>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0" name="任意多边形: 形状 109"/>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1" name="矩形 110"/>
            <p:cNvSpPr/>
            <p:nvPr/>
          </p:nvSpPr>
          <p:spPr>
            <a:xfrm>
              <a:off x="1561271" y="1400696"/>
              <a:ext cx="1221792" cy="26545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zh-CN" altLang="en-US" sz="1125" b="1" dirty="0">
                  <a:solidFill>
                    <a:schemeClr val="bg1"/>
                  </a:solidFill>
                  <a:latin typeface="+mj-ea"/>
                  <a:ea typeface="+mj-ea"/>
                </a:rPr>
                <a:t>制定明确的</a:t>
              </a:r>
              <a:r>
                <a:rPr lang="en-US" altLang="zh-CN" sz="1125" b="1" dirty="0">
                  <a:solidFill>
                    <a:schemeClr val="bg1"/>
                  </a:solidFill>
                  <a:latin typeface="+mj-ea"/>
                  <a:ea typeface="+mj-ea"/>
                </a:rPr>
                <a:t>KPI</a:t>
              </a:r>
              <a:endParaRPr lang="en-US" altLang="zh-CN" sz="1125" b="1" dirty="0">
                <a:solidFill>
                  <a:schemeClr val="bg1"/>
                </a:solidFill>
                <a:latin typeface="+mj-ea"/>
                <a:ea typeface="+mj-ea"/>
              </a:endParaRPr>
            </a:p>
          </p:txBody>
        </p:sp>
      </p:grpSp>
      <p:pic>
        <p:nvPicPr>
          <p:cNvPr id="69"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1539003"/>
            <a:ext cx="274846" cy="268198"/>
          </a:xfrm>
          <a:prstGeom prst="rect">
            <a:avLst/>
          </a:prstGeom>
        </p:spPr>
      </p:pic>
      <p:pic>
        <p:nvPicPr>
          <p:cNvPr id="7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2297347"/>
            <a:ext cx="274846" cy="268198"/>
          </a:xfrm>
          <a:prstGeom prst="rect">
            <a:avLst/>
          </a:prstGeom>
        </p:spPr>
      </p:pic>
      <p:sp>
        <p:nvSpPr>
          <p:cNvPr id="71" name="Rectangle 4"/>
          <p:cNvSpPr txBox="1">
            <a:spLocks noChangeArrowheads="1"/>
          </p:cNvSpPr>
          <p:nvPr/>
        </p:nvSpPr>
        <p:spPr>
          <a:xfrm>
            <a:off x="816738" y="1612324"/>
            <a:ext cx="1864985"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决策透明</a:t>
            </a:r>
            <a:endParaRPr lang="en-US" altLang="zh-CN" sz="900" dirty="0">
              <a:solidFill>
                <a:srgbClr val="474747"/>
              </a:solidFill>
              <a:latin typeface="+mj-lt"/>
            </a:endParaRPr>
          </a:p>
        </p:txBody>
      </p:sp>
      <p:sp>
        <p:nvSpPr>
          <p:cNvPr id="72" name="Rectangle 4"/>
          <p:cNvSpPr txBox="1">
            <a:spLocks noChangeArrowheads="1"/>
          </p:cNvSpPr>
          <p:nvPr/>
        </p:nvSpPr>
        <p:spPr>
          <a:xfrm>
            <a:off x="816738" y="2370667"/>
            <a:ext cx="2284430" cy="21326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有效的内部合作</a:t>
            </a:r>
            <a:endParaRPr lang="en-US" altLang="zh-CN" sz="900" dirty="0">
              <a:solidFill>
                <a:srgbClr val="474747"/>
              </a:solidFill>
              <a:latin typeface="+mj-lt"/>
            </a:endParaRPr>
          </a:p>
        </p:txBody>
      </p:sp>
      <p:pic>
        <p:nvPicPr>
          <p:cNvPr id="73"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1916490"/>
            <a:ext cx="274846" cy="268198"/>
          </a:xfrm>
          <a:prstGeom prst="rect">
            <a:avLst/>
          </a:prstGeom>
        </p:spPr>
      </p:pic>
      <p:sp>
        <p:nvSpPr>
          <p:cNvPr id="74" name="Rectangle 4"/>
          <p:cNvSpPr txBox="1">
            <a:spLocks noChangeArrowheads="1"/>
          </p:cNvSpPr>
          <p:nvPr/>
        </p:nvSpPr>
        <p:spPr>
          <a:xfrm>
            <a:off x="816738" y="1989810"/>
            <a:ext cx="1903588"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内部资源整合</a:t>
            </a:r>
            <a:endParaRPr lang="en-US" altLang="zh-CN" sz="900" dirty="0">
              <a:solidFill>
                <a:srgbClr val="474747"/>
              </a:solidFill>
              <a:latin typeface="+mj-lt"/>
            </a:endParaRPr>
          </a:p>
        </p:txBody>
      </p:sp>
      <p:pic>
        <p:nvPicPr>
          <p:cNvPr id="75" name="Graphic 8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1683" y="1160237"/>
            <a:ext cx="276596" cy="276596"/>
          </a:xfrm>
          <a:prstGeom prst="rect">
            <a:avLst/>
          </a:prstGeom>
        </p:spPr>
      </p:pic>
      <p:pic>
        <p:nvPicPr>
          <p:cNvPr id="76"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6" y="1546372"/>
            <a:ext cx="274846" cy="268198"/>
          </a:xfrm>
          <a:prstGeom prst="rect">
            <a:avLst/>
          </a:prstGeom>
        </p:spPr>
      </p:pic>
      <p:sp>
        <p:nvSpPr>
          <p:cNvPr id="77" name="Rectangle 4"/>
          <p:cNvSpPr txBox="1">
            <a:spLocks noChangeArrowheads="1"/>
          </p:cNvSpPr>
          <p:nvPr/>
        </p:nvSpPr>
        <p:spPr>
          <a:xfrm>
            <a:off x="3669795" y="1619693"/>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需求明确的需求方</a:t>
            </a:r>
            <a:endParaRPr lang="en-US" altLang="zh-CN" sz="900" dirty="0">
              <a:solidFill>
                <a:srgbClr val="474747"/>
              </a:solidFill>
              <a:latin typeface="+mj-lt"/>
            </a:endParaRPr>
          </a:p>
        </p:txBody>
      </p:sp>
      <p:pic>
        <p:nvPicPr>
          <p:cNvPr id="78"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1535033"/>
            <a:ext cx="274846" cy="268198"/>
          </a:xfrm>
          <a:prstGeom prst="rect">
            <a:avLst/>
          </a:prstGeom>
        </p:spPr>
      </p:pic>
      <p:sp>
        <p:nvSpPr>
          <p:cNvPr id="79" name="Rectangle 4"/>
          <p:cNvSpPr txBox="1">
            <a:spLocks noChangeArrowheads="1"/>
          </p:cNvSpPr>
          <p:nvPr/>
        </p:nvSpPr>
        <p:spPr>
          <a:xfrm>
            <a:off x="4889907" y="1608353"/>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需求方的供应商</a:t>
            </a:r>
            <a:endParaRPr lang="en-US" altLang="zh-CN" sz="900" dirty="0">
              <a:solidFill>
                <a:srgbClr val="474747"/>
              </a:solidFill>
              <a:latin typeface="+mj-lt"/>
            </a:endParaRPr>
          </a:p>
        </p:txBody>
      </p:sp>
      <p:pic>
        <p:nvPicPr>
          <p:cNvPr id="8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6" y="2278370"/>
            <a:ext cx="274846" cy="268198"/>
          </a:xfrm>
          <a:prstGeom prst="rect">
            <a:avLst/>
          </a:prstGeom>
        </p:spPr>
      </p:pic>
      <p:sp>
        <p:nvSpPr>
          <p:cNvPr id="81" name="Rectangle 4"/>
          <p:cNvSpPr txBox="1">
            <a:spLocks noChangeArrowheads="1"/>
          </p:cNvSpPr>
          <p:nvPr/>
        </p:nvSpPr>
        <p:spPr>
          <a:xfrm>
            <a:off x="3669795" y="2351691"/>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风险控制</a:t>
            </a:r>
            <a:endParaRPr lang="en-US" altLang="zh-CN" sz="900" dirty="0">
              <a:solidFill>
                <a:srgbClr val="474747"/>
              </a:solidFill>
              <a:latin typeface="+mj-lt"/>
            </a:endParaRPr>
          </a:p>
        </p:txBody>
      </p:sp>
      <p:pic>
        <p:nvPicPr>
          <p:cNvPr id="82"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5" y="1902098"/>
            <a:ext cx="274846" cy="268198"/>
          </a:xfrm>
          <a:prstGeom prst="rect">
            <a:avLst/>
          </a:prstGeom>
        </p:spPr>
      </p:pic>
      <p:sp>
        <p:nvSpPr>
          <p:cNvPr id="83" name="Rectangle 4"/>
          <p:cNvSpPr txBox="1">
            <a:spLocks noChangeArrowheads="1"/>
          </p:cNvSpPr>
          <p:nvPr/>
        </p:nvSpPr>
        <p:spPr>
          <a:xfrm>
            <a:off x="3669795" y="1975419"/>
            <a:ext cx="1903588"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合规审计</a:t>
            </a:r>
            <a:endParaRPr lang="en-US" altLang="zh-CN" sz="900" dirty="0">
              <a:solidFill>
                <a:srgbClr val="474747"/>
              </a:solidFill>
              <a:latin typeface="+mj-lt"/>
            </a:endParaRPr>
          </a:p>
        </p:txBody>
      </p:sp>
      <p:pic>
        <p:nvPicPr>
          <p:cNvPr id="84"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1916490"/>
            <a:ext cx="274846" cy="268198"/>
          </a:xfrm>
          <a:prstGeom prst="rect">
            <a:avLst/>
          </a:prstGeom>
        </p:spPr>
      </p:pic>
      <p:sp>
        <p:nvSpPr>
          <p:cNvPr id="85" name="Rectangle 4"/>
          <p:cNvSpPr txBox="1">
            <a:spLocks noChangeArrowheads="1"/>
          </p:cNvSpPr>
          <p:nvPr/>
        </p:nvSpPr>
        <p:spPr>
          <a:xfrm>
            <a:off x="4889907" y="1989811"/>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执行方</a:t>
            </a:r>
            <a:endParaRPr lang="en-US" altLang="zh-CN" sz="900" dirty="0">
              <a:solidFill>
                <a:srgbClr val="474747"/>
              </a:solidFill>
              <a:latin typeface="+mj-lt"/>
            </a:endParaRPr>
          </a:p>
        </p:txBody>
      </p:sp>
      <p:pic>
        <p:nvPicPr>
          <p:cNvPr id="86"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2278370"/>
            <a:ext cx="274846" cy="268198"/>
          </a:xfrm>
          <a:prstGeom prst="rect">
            <a:avLst/>
          </a:prstGeom>
        </p:spPr>
      </p:pic>
      <p:sp>
        <p:nvSpPr>
          <p:cNvPr id="87" name="Rectangle 4"/>
          <p:cNvSpPr txBox="1">
            <a:spLocks noChangeArrowheads="1"/>
          </p:cNvSpPr>
          <p:nvPr/>
        </p:nvSpPr>
        <p:spPr>
          <a:xfrm>
            <a:off x="4889907" y="2351691"/>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资源提供方</a:t>
            </a:r>
            <a:endParaRPr lang="en-US" altLang="zh-CN" sz="900" dirty="0">
              <a:solidFill>
                <a:srgbClr val="474747"/>
              </a:solidFill>
              <a:latin typeface="+mj-lt"/>
            </a:endParaRPr>
          </a:p>
        </p:txBody>
      </p:sp>
      <p:pic>
        <p:nvPicPr>
          <p:cNvPr id="88"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3389132"/>
            <a:ext cx="274846" cy="268198"/>
          </a:xfrm>
          <a:prstGeom prst="rect">
            <a:avLst/>
          </a:prstGeom>
        </p:spPr>
      </p:pic>
      <p:sp>
        <p:nvSpPr>
          <p:cNvPr id="89" name="Rectangle 4"/>
          <p:cNvSpPr txBox="1">
            <a:spLocks noChangeArrowheads="1"/>
          </p:cNvSpPr>
          <p:nvPr/>
        </p:nvSpPr>
        <p:spPr>
          <a:xfrm>
            <a:off x="816738" y="3392495"/>
            <a:ext cx="1971070"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制定年度计划时同步预估信息并进行资源预订</a:t>
            </a:r>
            <a:endParaRPr lang="en-US" altLang="zh-CN" sz="900" dirty="0">
              <a:solidFill>
                <a:srgbClr val="474747"/>
              </a:solidFill>
              <a:latin typeface="+mj-lt"/>
            </a:endParaRPr>
          </a:p>
        </p:txBody>
      </p:sp>
      <p:pic>
        <p:nvPicPr>
          <p:cNvPr id="9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3885947"/>
            <a:ext cx="274846" cy="268198"/>
          </a:xfrm>
          <a:prstGeom prst="rect">
            <a:avLst/>
          </a:prstGeom>
        </p:spPr>
      </p:pic>
      <p:sp>
        <p:nvSpPr>
          <p:cNvPr id="91" name="Rectangle 4"/>
          <p:cNvSpPr txBox="1">
            <a:spLocks noChangeArrowheads="1"/>
          </p:cNvSpPr>
          <p:nvPr/>
        </p:nvSpPr>
        <p:spPr>
          <a:xfrm>
            <a:off x="816738" y="3889310"/>
            <a:ext cx="2112477" cy="313556"/>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微软雅黑" panose="020B0503020204020204" charset="-122"/>
                <a:ea typeface="微软雅黑" panose="020B0503020204020204" charset="-122"/>
              </a:rPr>
              <a:t>使用人员和采买流程人员同时监督</a:t>
            </a:r>
            <a:r>
              <a:rPr lang="en-US" altLang="zh-CN" sz="900" dirty="0">
                <a:solidFill>
                  <a:srgbClr val="474747"/>
                </a:solidFill>
                <a:latin typeface="微软雅黑" panose="020B0503020204020204" charset="-122"/>
                <a:ea typeface="微软雅黑" panose="020B0503020204020204" charset="-122"/>
              </a:rPr>
              <a:t>campaign</a:t>
            </a:r>
            <a:r>
              <a:rPr lang="zh-CN" altLang="en-US" sz="900" dirty="0">
                <a:solidFill>
                  <a:srgbClr val="474747"/>
                </a:solidFill>
                <a:latin typeface="微软雅黑" panose="020B0503020204020204" charset="-122"/>
                <a:ea typeface="微软雅黑" panose="020B0503020204020204" charset="-122"/>
              </a:rPr>
              <a:t>计划和执行</a:t>
            </a:r>
            <a:endParaRPr lang="en-US" altLang="zh-CN" sz="900" dirty="0">
              <a:solidFill>
                <a:srgbClr val="474747"/>
              </a:solidFill>
              <a:latin typeface="微软雅黑" panose="020B0503020204020204" charset="-122"/>
              <a:ea typeface="微软雅黑" panose="020B0503020204020204" charset="-122"/>
            </a:endParaRPr>
          </a:p>
        </p:txBody>
      </p:sp>
      <p:pic>
        <p:nvPicPr>
          <p:cNvPr id="92" name="Graphic 95"/>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6139" y="2949717"/>
            <a:ext cx="263060" cy="263060"/>
          </a:xfrm>
          <a:prstGeom prst="rect">
            <a:avLst/>
          </a:prstGeom>
        </p:spPr>
      </p:pic>
      <p:pic>
        <p:nvPicPr>
          <p:cNvPr id="93" name="Graphic 62"/>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32264" y="1133673"/>
            <a:ext cx="344517" cy="344517"/>
          </a:xfrm>
          <a:prstGeom prst="rect">
            <a:avLst/>
          </a:prstGeom>
        </p:spPr>
      </p:pic>
      <p:pic>
        <p:nvPicPr>
          <p:cNvPr id="94" name="Graphic 54"/>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0652" y="2952117"/>
            <a:ext cx="250361" cy="250361"/>
          </a:xfrm>
          <a:prstGeom prst="rect">
            <a:avLst/>
          </a:prstGeom>
        </p:spPr>
      </p:pic>
      <p:pic>
        <p:nvPicPr>
          <p:cNvPr id="95"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231" y="3392495"/>
            <a:ext cx="274846" cy="268198"/>
          </a:xfrm>
          <a:prstGeom prst="rect">
            <a:avLst/>
          </a:prstGeom>
        </p:spPr>
      </p:pic>
      <p:sp>
        <p:nvSpPr>
          <p:cNvPr id="96" name="Rectangle 4"/>
          <p:cNvSpPr txBox="1">
            <a:spLocks noChangeArrowheads="1"/>
          </p:cNvSpPr>
          <p:nvPr/>
        </p:nvSpPr>
        <p:spPr>
          <a:xfrm>
            <a:off x="3669795" y="3465815"/>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人员关键职责确定</a:t>
            </a:r>
            <a:endParaRPr lang="en-US" altLang="zh-CN" sz="900" dirty="0">
              <a:solidFill>
                <a:srgbClr val="474747"/>
              </a:solidFill>
              <a:latin typeface="+mj-lt"/>
            </a:endParaRPr>
          </a:p>
        </p:txBody>
      </p:sp>
      <p:pic>
        <p:nvPicPr>
          <p:cNvPr id="97"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663" y="3395043"/>
            <a:ext cx="274846" cy="268198"/>
          </a:xfrm>
          <a:prstGeom prst="rect">
            <a:avLst/>
          </a:prstGeom>
        </p:spPr>
      </p:pic>
      <p:sp>
        <p:nvSpPr>
          <p:cNvPr id="98" name="Rectangle 4"/>
          <p:cNvSpPr txBox="1">
            <a:spLocks noChangeArrowheads="1"/>
          </p:cNvSpPr>
          <p:nvPr/>
        </p:nvSpPr>
        <p:spPr>
          <a:xfrm>
            <a:off x="4918400" y="3468364"/>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行为准则</a:t>
            </a:r>
            <a:endParaRPr lang="en-US" altLang="zh-CN" sz="900" dirty="0">
              <a:solidFill>
                <a:srgbClr val="474747"/>
              </a:solidFill>
              <a:latin typeface="+mj-lt"/>
            </a:endParaRPr>
          </a:p>
        </p:txBody>
      </p:sp>
      <p:pic>
        <p:nvPicPr>
          <p:cNvPr id="99"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231" y="3894094"/>
            <a:ext cx="274846" cy="268198"/>
          </a:xfrm>
          <a:prstGeom prst="rect">
            <a:avLst/>
          </a:prstGeom>
        </p:spPr>
      </p:pic>
      <p:sp>
        <p:nvSpPr>
          <p:cNvPr id="100" name="Rectangle 4"/>
          <p:cNvSpPr txBox="1">
            <a:spLocks noChangeArrowheads="1"/>
          </p:cNvSpPr>
          <p:nvPr/>
        </p:nvSpPr>
        <p:spPr>
          <a:xfrm>
            <a:off x="3669795" y="3900695"/>
            <a:ext cx="1093549"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微软雅黑" panose="020B0503020204020204" charset="-122"/>
                <a:ea typeface="微软雅黑" panose="020B0503020204020204" charset="-122"/>
              </a:rPr>
              <a:t>外部支持（第三方数据）</a:t>
            </a:r>
            <a:endParaRPr lang="en-US" altLang="zh-CN" sz="900" dirty="0">
              <a:solidFill>
                <a:srgbClr val="474747"/>
              </a:solidFill>
              <a:latin typeface="微软雅黑" panose="020B0503020204020204" charset="-122"/>
              <a:ea typeface="微软雅黑" panose="020B0503020204020204" charset="-122"/>
            </a:endParaRPr>
          </a:p>
        </p:txBody>
      </p:sp>
      <p:pic>
        <p:nvPicPr>
          <p:cNvPr id="10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663" y="3885947"/>
            <a:ext cx="274846" cy="268198"/>
          </a:xfrm>
          <a:prstGeom prst="rect">
            <a:avLst/>
          </a:prstGeom>
        </p:spPr>
      </p:pic>
      <p:sp>
        <p:nvSpPr>
          <p:cNvPr id="102" name="Rectangle 4"/>
          <p:cNvSpPr txBox="1">
            <a:spLocks noChangeArrowheads="1"/>
          </p:cNvSpPr>
          <p:nvPr/>
        </p:nvSpPr>
        <p:spPr>
          <a:xfrm>
            <a:off x="4918400" y="3975389"/>
            <a:ext cx="1991306"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量化</a:t>
            </a:r>
            <a:r>
              <a:rPr lang="en-US" altLang="zh-CN" sz="900" dirty="0">
                <a:solidFill>
                  <a:srgbClr val="474747"/>
                </a:solidFill>
                <a:latin typeface="+mj-lt"/>
              </a:rPr>
              <a:t>KPI</a:t>
            </a:r>
            <a:r>
              <a:rPr lang="zh-CN" altLang="en-US" sz="900" dirty="0">
                <a:solidFill>
                  <a:srgbClr val="474747"/>
                </a:solidFill>
                <a:latin typeface="+mj-lt"/>
              </a:rPr>
              <a:t>指标</a:t>
            </a:r>
            <a:endParaRPr lang="en-US" altLang="zh-CN" sz="900" dirty="0">
              <a:solidFill>
                <a:srgbClr val="474747"/>
              </a:solidFill>
              <a:latin typeface="+mj-lt"/>
            </a:endParaRPr>
          </a:p>
        </p:txBody>
      </p:sp>
      <p:pic>
        <p:nvPicPr>
          <p:cNvPr id="103"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0" y="1721613"/>
            <a:ext cx="274846" cy="268198"/>
          </a:xfrm>
          <a:prstGeom prst="rect">
            <a:avLst/>
          </a:prstGeom>
        </p:spPr>
      </p:pic>
      <p:sp>
        <p:nvSpPr>
          <p:cNvPr id="104" name="Rectangle 4"/>
          <p:cNvSpPr txBox="1">
            <a:spLocks noChangeArrowheads="1"/>
          </p:cNvSpPr>
          <p:nvPr/>
        </p:nvSpPr>
        <p:spPr>
          <a:xfrm>
            <a:off x="6717792" y="1794933"/>
            <a:ext cx="2054177"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年度：进度同步，规范文档格式</a:t>
            </a:r>
            <a:endParaRPr lang="en-US" altLang="zh-CN" sz="900" dirty="0">
              <a:solidFill>
                <a:srgbClr val="474747"/>
              </a:solidFill>
              <a:latin typeface="+mj-lt"/>
            </a:endParaRPr>
          </a:p>
        </p:txBody>
      </p:sp>
      <p:pic>
        <p:nvPicPr>
          <p:cNvPr id="105"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0" y="2456221"/>
            <a:ext cx="274846" cy="268198"/>
          </a:xfrm>
          <a:prstGeom prst="rect">
            <a:avLst/>
          </a:prstGeom>
        </p:spPr>
      </p:pic>
      <p:sp>
        <p:nvSpPr>
          <p:cNvPr id="106" name="Rectangle 4"/>
          <p:cNvSpPr txBox="1">
            <a:spLocks noChangeArrowheads="1"/>
          </p:cNvSpPr>
          <p:nvPr/>
        </p:nvSpPr>
        <p:spPr>
          <a:xfrm>
            <a:off x="6717791" y="2465837"/>
            <a:ext cx="2010027"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474747"/>
                </a:solidFill>
                <a:latin typeface="+mj-lt"/>
              </a:rPr>
              <a:t>Campaign</a:t>
            </a:r>
            <a:r>
              <a:rPr lang="zh-CN" altLang="en-US" sz="900" dirty="0">
                <a:solidFill>
                  <a:srgbClr val="474747"/>
                </a:solidFill>
                <a:latin typeface="+mj-lt"/>
              </a:rPr>
              <a:t>：标准化文档（采购需求、采购订单、审批流程、计划变更、采买计划表、订购流程、服务完成确认、代理商评估等</a:t>
            </a:r>
            <a:r>
              <a:rPr lang="en-US" altLang="zh-CN" sz="900" dirty="0">
                <a:solidFill>
                  <a:srgbClr val="474747"/>
                </a:solidFill>
                <a:latin typeface="+mj-lt"/>
              </a:rPr>
              <a:t>)</a:t>
            </a:r>
            <a:endParaRPr lang="en-US" altLang="zh-CN" sz="900" dirty="0">
              <a:solidFill>
                <a:srgbClr val="474747"/>
              </a:solidFill>
              <a:latin typeface="+mj-lt"/>
            </a:endParaRPr>
          </a:p>
        </p:txBody>
      </p:sp>
      <p:pic>
        <p:nvPicPr>
          <p:cNvPr id="107"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0" y="3463768"/>
            <a:ext cx="274846" cy="268198"/>
          </a:xfrm>
          <a:prstGeom prst="rect">
            <a:avLst/>
          </a:prstGeom>
        </p:spPr>
      </p:pic>
      <p:sp>
        <p:nvSpPr>
          <p:cNvPr id="108" name="Rectangle 4"/>
          <p:cNvSpPr txBox="1">
            <a:spLocks noChangeArrowheads="1"/>
          </p:cNvSpPr>
          <p:nvPr/>
        </p:nvSpPr>
        <p:spPr>
          <a:xfrm>
            <a:off x="6717791" y="3537089"/>
            <a:ext cx="2010027"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zh-CN" altLang="en-US" sz="900" dirty="0">
                <a:solidFill>
                  <a:srgbClr val="474747"/>
                </a:solidFill>
                <a:latin typeface="+mj-lt"/>
              </a:rPr>
              <a:t>日常：每月更新整体规划、支出和</a:t>
            </a:r>
            <a:r>
              <a:rPr lang="en-US" altLang="zh-CN" sz="900" dirty="0">
                <a:solidFill>
                  <a:srgbClr val="474747"/>
                </a:solidFill>
                <a:latin typeface="+mj-lt"/>
              </a:rPr>
              <a:t>KPI</a:t>
            </a:r>
            <a:r>
              <a:rPr lang="zh-CN" altLang="en-US" sz="900" dirty="0">
                <a:solidFill>
                  <a:srgbClr val="474747"/>
                </a:solidFill>
                <a:latin typeface="+mj-lt"/>
              </a:rPr>
              <a:t>，代理商沟通规范，代理商名单和费用数据库填充</a:t>
            </a:r>
            <a:endParaRPr lang="en-US" altLang="zh-CN" sz="900" dirty="0">
              <a:solidFill>
                <a:srgbClr val="474747"/>
              </a:solidFill>
              <a:latin typeface="+mj-l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grpSp>
        <p:nvGrpSpPr>
          <p:cNvPr id="64" name="组合 63"/>
          <p:cNvGrpSpPr/>
          <p:nvPr/>
        </p:nvGrpSpPr>
        <p:grpSpPr>
          <a:xfrm>
            <a:off x="312370" y="1160237"/>
            <a:ext cx="2788910" cy="1564253"/>
            <a:chOff x="777712" y="1389557"/>
            <a:chExt cx="2788910" cy="1564253"/>
          </a:xfrm>
        </p:grpSpPr>
        <p:sp>
          <p:nvSpPr>
            <p:cNvPr id="121" name="矩形: 圆角 120"/>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22" name="任意多边形: 形状 121"/>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23" name="矩形 122"/>
            <p:cNvSpPr/>
            <p:nvPr/>
          </p:nvSpPr>
          <p:spPr>
            <a:xfrm>
              <a:off x="1473486" y="1400696"/>
              <a:ext cx="1516798"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US" altLang="zh-CN" sz="1200" b="0" i="0" dirty="0">
                  <a:solidFill>
                    <a:schemeClr val="bg1"/>
                  </a:solidFill>
                  <a:effectLst/>
                  <a:latin typeface="Franklin Gothic Medium Cond" panose="020B0606030402020204" pitchFamily="34" charset="0"/>
                </a:rPr>
                <a:t>Process supervision </a:t>
              </a:r>
              <a:endParaRPr lang="en-US" altLang="zh-CN" sz="2000" b="1" dirty="0">
                <a:solidFill>
                  <a:schemeClr val="bg1"/>
                </a:solidFill>
                <a:latin typeface="Franklin Gothic Medium Cond" panose="020B0606030402020204" pitchFamily="34" charset="0"/>
                <a:ea typeface="+mj-ea"/>
              </a:endParaRPr>
            </a:p>
          </p:txBody>
        </p:sp>
        <p:pic>
          <p:nvPicPr>
            <p:cNvPr id="124" name="Graphic 5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49759" y="1389557"/>
              <a:ext cx="276596" cy="276596"/>
            </a:xfrm>
            <a:prstGeom prst="rect">
              <a:avLst/>
            </a:prstGeom>
          </p:spPr>
        </p:pic>
      </p:grpSp>
      <p:grpSp>
        <p:nvGrpSpPr>
          <p:cNvPr id="65" name="组合 64"/>
          <p:cNvGrpSpPr/>
          <p:nvPr/>
        </p:nvGrpSpPr>
        <p:grpSpPr>
          <a:xfrm>
            <a:off x="3247972" y="1159011"/>
            <a:ext cx="2788910" cy="1565479"/>
            <a:chOff x="777712" y="1388331"/>
            <a:chExt cx="2788910" cy="1565479"/>
          </a:xfrm>
        </p:grpSpPr>
        <p:sp>
          <p:nvSpPr>
            <p:cNvPr id="118" name="矩形: 圆角 117"/>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9" name="任意多边形: 形状 118"/>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20" name="矩形 119"/>
            <p:cNvSpPr/>
            <p:nvPr/>
          </p:nvSpPr>
          <p:spPr>
            <a:xfrm>
              <a:off x="1368725" y="1388331"/>
              <a:ext cx="1564246"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US" altLang="zh-CN" sz="1200" dirty="0">
                  <a:solidFill>
                    <a:schemeClr val="bg1"/>
                  </a:solidFill>
                  <a:latin typeface="Franklin Gothic Medium Cond" panose="020B0606030402020204" pitchFamily="34" charset="0"/>
                </a:rPr>
                <a:t>Division of work scope </a:t>
              </a:r>
              <a:endParaRPr lang="en-US" altLang="zh-CN" sz="1200" dirty="0">
                <a:solidFill>
                  <a:schemeClr val="bg1"/>
                </a:solidFill>
                <a:latin typeface="Franklin Gothic Medium Cond" panose="020B0606030402020204" pitchFamily="34" charset="0"/>
              </a:endParaRPr>
            </a:p>
          </p:txBody>
        </p:sp>
      </p:grpSp>
      <p:grpSp>
        <p:nvGrpSpPr>
          <p:cNvPr id="66" name="组合 65"/>
          <p:cNvGrpSpPr/>
          <p:nvPr/>
        </p:nvGrpSpPr>
        <p:grpSpPr>
          <a:xfrm>
            <a:off x="6203950" y="1157728"/>
            <a:ext cx="2706370" cy="3339978"/>
            <a:chOff x="777712" y="1386849"/>
            <a:chExt cx="2788910" cy="3339834"/>
          </a:xfrm>
        </p:grpSpPr>
        <p:sp>
          <p:nvSpPr>
            <p:cNvPr id="115" name="矩形: 圆角 114"/>
            <p:cNvSpPr/>
            <p:nvPr/>
          </p:nvSpPr>
          <p:spPr>
            <a:xfrm>
              <a:off x="777712" y="1480431"/>
              <a:ext cx="2788910" cy="3246252"/>
            </a:xfrm>
            <a:prstGeom prst="roundRect">
              <a:avLst>
                <a:gd name="adj" fmla="val 5215"/>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6" name="任意多边形: 形状 115"/>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7" name="矩形 116"/>
            <p:cNvSpPr/>
            <p:nvPr/>
          </p:nvSpPr>
          <p:spPr>
            <a:xfrm>
              <a:off x="1217093" y="1386849"/>
              <a:ext cx="2052038" cy="27698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US" altLang="zh-CN" sz="1200" dirty="0">
                  <a:solidFill>
                    <a:schemeClr val="bg1"/>
                  </a:solidFill>
                  <a:latin typeface="Franklin Gothic Medium Cond" panose="020B0606030402020204" pitchFamily="34" charset="0"/>
                </a:rPr>
                <a:t>Standardization of documents </a:t>
              </a:r>
              <a:endParaRPr lang="en-US" altLang="zh-CN" sz="1200" dirty="0">
                <a:solidFill>
                  <a:schemeClr val="bg1"/>
                </a:solidFill>
                <a:latin typeface="Franklin Gothic Medium Cond" panose="020B0606030402020204" pitchFamily="34" charset="0"/>
              </a:endParaRPr>
            </a:p>
          </p:txBody>
        </p:sp>
      </p:grpSp>
      <p:grpSp>
        <p:nvGrpSpPr>
          <p:cNvPr id="67" name="组合 66"/>
          <p:cNvGrpSpPr/>
          <p:nvPr/>
        </p:nvGrpSpPr>
        <p:grpSpPr>
          <a:xfrm>
            <a:off x="312370" y="2931579"/>
            <a:ext cx="2788910" cy="1565784"/>
            <a:chOff x="777712" y="1388026"/>
            <a:chExt cx="2788910" cy="1565784"/>
          </a:xfrm>
        </p:grpSpPr>
        <p:sp>
          <p:nvSpPr>
            <p:cNvPr id="112" name="矩形: 圆角 111"/>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3" name="任意多边形: 形状 112"/>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4" name="矩形 113"/>
            <p:cNvSpPr/>
            <p:nvPr/>
          </p:nvSpPr>
          <p:spPr>
            <a:xfrm>
              <a:off x="1362029" y="1388026"/>
              <a:ext cx="1739711"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US" altLang="zh-CN" sz="1200" dirty="0">
                  <a:solidFill>
                    <a:schemeClr val="bg1"/>
                  </a:solidFill>
                  <a:latin typeface="Franklin Gothic Medium Cond" panose="020B0606030402020204" pitchFamily="34" charset="0"/>
                </a:rPr>
                <a:t>Progress management </a:t>
              </a:r>
              <a:endParaRPr lang="en-US" altLang="zh-CN" sz="1200" dirty="0">
                <a:solidFill>
                  <a:schemeClr val="bg1"/>
                </a:solidFill>
                <a:latin typeface="Franklin Gothic Medium Cond" panose="020B0606030402020204" pitchFamily="34" charset="0"/>
              </a:endParaRPr>
            </a:p>
          </p:txBody>
        </p:sp>
      </p:grpSp>
      <p:grpSp>
        <p:nvGrpSpPr>
          <p:cNvPr id="68" name="组合 67"/>
          <p:cNvGrpSpPr/>
          <p:nvPr/>
        </p:nvGrpSpPr>
        <p:grpSpPr>
          <a:xfrm>
            <a:off x="3247972" y="2937694"/>
            <a:ext cx="2788910" cy="1559669"/>
            <a:chOff x="777712" y="1394141"/>
            <a:chExt cx="2788910" cy="1559669"/>
          </a:xfrm>
        </p:grpSpPr>
        <p:sp>
          <p:nvSpPr>
            <p:cNvPr id="109" name="矩形: 圆角 108"/>
            <p:cNvSpPr/>
            <p:nvPr/>
          </p:nvSpPr>
          <p:spPr>
            <a:xfrm>
              <a:off x="777712" y="1480431"/>
              <a:ext cx="2788910" cy="1473379"/>
            </a:xfrm>
            <a:prstGeom prst="roundRect">
              <a:avLst>
                <a:gd name="adj" fmla="val 6827"/>
              </a:avLst>
            </a:prstGeom>
            <a:solidFill>
              <a:schemeClr val="bg1"/>
            </a:soli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j-lt"/>
                <a:cs typeface="+mn-cs"/>
              </a:endParaRPr>
            </a:p>
          </p:txBody>
        </p:sp>
        <p:sp>
          <p:nvSpPr>
            <p:cNvPr id="110" name="任意多边形: 形状 109"/>
            <p:cNvSpPr/>
            <p:nvPr/>
          </p:nvSpPr>
          <p:spPr>
            <a:xfrm>
              <a:off x="777712" y="1406164"/>
              <a:ext cx="2788910" cy="254523"/>
            </a:xfrm>
            <a:custGeom>
              <a:avLst/>
              <a:gdLst>
                <a:gd name="connsiteX0" fmla="*/ 150831 w 2788910"/>
                <a:gd name="connsiteY0" fmla="*/ 0 h 254523"/>
                <a:gd name="connsiteX1" fmla="*/ 2638079 w 2788910"/>
                <a:gd name="connsiteY1" fmla="*/ 0 h 254523"/>
                <a:gd name="connsiteX2" fmla="*/ 2788910 w 2788910"/>
                <a:gd name="connsiteY2" fmla="*/ 150831 h 254523"/>
                <a:gd name="connsiteX3" fmla="*/ 2788910 w 2788910"/>
                <a:gd name="connsiteY3" fmla="*/ 254523 h 254523"/>
                <a:gd name="connsiteX4" fmla="*/ 0 w 2788910"/>
                <a:gd name="connsiteY4" fmla="*/ 254523 h 254523"/>
                <a:gd name="connsiteX5" fmla="*/ 0 w 2788910"/>
                <a:gd name="connsiteY5" fmla="*/ 150831 h 254523"/>
                <a:gd name="connsiteX6" fmla="*/ 150831 w 2788910"/>
                <a:gd name="connsiteY6" fmla="*/ 0 h 25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910" h="254523">
                  <a:moveTo>
                    <a:pt x="150831" y="0"/>
                  </a:moveTo>
                  <a:lnTo>
                    <a:pt x="2638079" y="0"/>
                  </a:lnTo>
                  <a:cubicBezTo>
                    <a:pt x="2721381" y="0"/>
                    <a:pt x="2788910" y="67529"/>
                    <a:pt x="2788910" y="150831"/>
                  </a:cubicBezTo>
                  <a:lnTo>
                    <a:pt x="2788910" y="254523"/>
                  </a:lnTo>
                  <a:lnTo>
                    <a:pt x="0" y="254523"/>
                  </a:lnTo>
                  <a:lnTo>
                    <a:pt x="0" y="150831"/>
                  </a:lnTo>
                  <a:cubicBezTo>
                    <a:pt x="0" y="67529"/>
                    <a:pt x="67529" y="0"/>
                    <a:pt x="150831" y="0"/>
                  </a:cubicBezTo>
                  <a:close/>
                </a:path>
              </a:pathLst>
            </a:custGeom>
            <a:gradFill>
              <a:gsLst>
                <a:gs pos="0">
                  <a:schemeClr val="accent4"/>
                </a:gs>
                <a:gs pos="100000">
                  <a:schemeClr val="accent1"/>
                </a:gs>
              </a:gsLst>
              <a:lin ang="5400000" scaled="1"/>
            </a:gradFill>
            <a:ln>
              <a:noFill/>
            </a:ln>
            <a:effectLst>
              <a:outerShdw blurRad="63500" dir="4560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latin typeface="+mj-lt"/>
              </a:endParaRPr>
            </a:p>
          </p:txBody>
        </p:sp>
        <p:sp>
          <p:nvSpPr>
            <p:cNvPr id="111" name="矩形 110"/>
            <p:cNvSpPr/>
            <p:nvPr/>
          </p:nvSpPr>
          <p:spPr>
            <a:xfrm>
              <a:off x="1316007" y="1394141"/>
              <a:ext cx="1809288"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900"/>
              <a:r>
                <a:rPr lang="en-US" altLang="zh-CN" sz="1200" dirty="0">
                  <a:solidFill>
                    <a:schemeClr val="bg1"/>
                  </a:solidFill>
                  <a:latin typeface="Franklin Gothic Medium Cond" panose="020B0606030402020204" pitchFamily="34" charset="0"/>
                </a:rPr>
                <a:t>Establishment of clear KPIs </a:t>
              </a:r>
              <a:endParaRPr lang="en-US" altLang="zh-CN" sz="1200" dirty="0">
                <a:solidFill>
                  <a:schemeClr val="bg1"/>
                </a:solidFill>
                <a:latin typeface="Franklin Gothic Medium Cond" panose="020B0606030402020204" pitchFamily="34" charset="0"/>
              </a:endParaRPr>
            </a:p>
          </p:txBody>
        </p:sp>
      </p:grpSp>
      <p:pic>
        <p:nvPicPr>
          <p:cNvPr id="69"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1539003"/>
            <a:ext cx="274846" cy="268198"/>
          </a:xfrm>
          <a:prstGeom prst="rect">
            <a:avLst/>
          </a:prstGeom>
        </p:spPr>
      </p:pic>
      <p:pic>
        <p:nvPicPr>
          <p:cNvPr id="7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2297347"/>
            <a:ext cx="274846" cy="268198"/>
          </a:xfrm>
          <a:prstGeom prst="rect">
            <a:avLst/>
          </a:prstGeom>
        </p:spPr>
      </p:pic>
      <p:sp>
        <p:nvSpPr>
          <p:cNvPr id="71" name="Rectangle 4"/>
          <p:cNvSpPr txBox="1">
            <a:spLocks noChangeArrowheads="1"/>
          </p:cNvSpPr>
          <p:nvPr/>
        </p:nvSpPr>
        <p:spPr>
          <a:xfrm>
            <a:off x="816738" y="1612324"/>
            <a:ext cx="1864985"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b="0" i="0" dirty="0">
                <a:solidFill>
                  <a:srgbClr val="000000"/>
                </a:solidFill>
                <a:effectLst/>
              </a:rPr>
              <a:t>Transparent decision-making </a:t>
            </a:r>
            <a:endParaRPr lang="en-US" altLang="zh-CN" sz="1000" dirty="0">
              <a:solidFill>
                <a:srgbClr val="474747"/>
              </a:solidFill>
            </a:endParaRPr>
          </a:p>
        </p:txBody>
      </p:sp>
      <p:sp>
        <p:nvSpPr>
          <p:cNvPr id="72" name="Rectangle 4"/>
          <p:cNvSpPr txBox="1">
            <a:spLocks noChangeArrowheads="1"/>
          </p:cNvSpPr>
          <p:nvPr/>
        </p:nvSpPr>
        <p:spPr>
          <a:xfrm>
            <a:off x="816738" y="2370667"/>
            <a:ext cx="2284430" cy="21326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Efficient internal collaboration </a:t>
            </a:r>
            <a:endParaRPr lang="en-US" altLang="zh-CN" sz="900" dirty="0">
              <a:solidFill>
                <a:srgbClr val="000000"/>
              </a:solidFill>
            </a:endParaRPr>
          </a:p>
        </p:txBody>
      </p:sp>
      <p:pic>
        <p:nvPicPr>
          <p:cNvPr id="73"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1916490"/>
            <a:ext cx="274846" cy="268198"/>
          </a:xfrm>
          <a:prstGeom prst="rect">
            <a:avLst/>
          </a:prstGeom>
        </p:spPr>
      </p:pic>
      <p:sp>
        <p:nvSpPr>
          <p:cNvPr id="74" name="Rectangle 4"/>
          <p:cNvSpPr txBox="1">
            <a:spLocks noChangeArrowheads="1"/>
          </p:cNvSpPr>
          <p:nvPr/>
        </p:nvSpPr>
        <p:spPr>
          <a:xfrm>
            <a:off x="816738" y="1989810"/>
            <a:ext cx="1903588"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Internal resource integration </a:t>
            </a:r>
            <a:endParaRPr lang="en-US" altLang="zh-CN" sz="900" dirty="0">
              <a:solidFill>
                <a:srgbClr val="000000"/>
              </a:solidFill>
            </a:endParaRPr>
          </a:p>
        </p:txBody>
      </p:sp>
      <p:pic>
        <p:nvPicPr>
          <p:cNvPr id="75" name="Graphic 8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1683" y="1160237"/>
            <a:ext cx="276596" cy="276596"/>
          </a:xfrm>
          <a:prstGeom prst="rect">
            <a:avLst/>
          </a:prstGeom>
        </p:spPr>
      </p:pic>
      <p:pic>
        <p:nvPicPr>
          <p:cNvPr id="76"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6" y="1546372"/>
            <a:ext cx="274846" cy="268198"/>
          </a:xfrm>
          <a:prstGeom prst="rect">
            <a:avLst/>
          </a:prstGeom>
        </p:spPr>
      </p:pic>
      <p:sp>
        <p:nvSpPr>
          <p:cNvPr id="77" name="Rectangle 4"/>
          <p:cNvSpPr txBox="1">
            <a:spLocks noChangeArrowheads="1"/>
          </p:cNvSpPr>
          <p:nvPr/>
        </p:nvSpPr>
        <p:spPr>
          <a:xfrm>
            <a:off x="3655223" y="1570261"/>
            <a:ext cx="1248605"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Clear requirements from the demander </a:t>
            </a:r>
            <a:endParaRPr lang="en-US" altLang="zh-CN" sz="900" dirty="0">
              <a:solidFill>
                <a:srgbClr val="000000"/>
              </a:solidFill>
            </a:endParaRPr>
          </a:p>
        </p:txBody>
      </p:sp>
      <p:pic>
        <p:nvPicPr>
          <p:cNvPr id="78"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1535033"/>
            <a:ext cx="274846" cy="268198"/>
          </a:xfrm>
          <a:prstGeom prst="rect">
            <a:avLst/>
          </a:prstGeom>
        </p:spPr>
      </p:pic>
      <p:sp>
        <p:nvSpPr>
          <p:cNvPr id="79" name="Rectangle 4"/>
          <p:cNvSpPr txBox="1">
            <a:spLocks noChangeArrowheads="1"/>
          </p:cNvSpPr>
          <p:nvPr/>
        </p:nvSpPr>
        <p:spPr>
          <a:xfrm>
            <a:off x="4896995" y="1558514"/>
            <a:ext cx="1201631"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Venders for the demander</a:t>
            </a:r>
            <a:endParaRPr lang="en-US" altLang="zh-CN" sz="900" dirty="0">
              <a:solidFill>
                <a:srgbClr val="000000"/>
              </a:solidFill>
            </a:endParaRPr>
          </a:p>
        </p:txBody>
      </p:sp>
      <p:pic>
        <p:nvPicPr>
          <p:cNvPr id="8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6" y="2278370"/>
            <a:ext cx="274846" cy="268198"/>
          </a:xfrm>
          <a:prstGeom prst="rect">
            <a:avLst/>
          </a:prstGeom>
        </p:spPr>
      </p:pic>
      <p:sp>
        <p:nvSpPr>
          <p:cNvPr id="81" name="Rectangle 4"/>
          <p:cNvSpPr txBox="1">
            <a:spLocks noChangeArrowheads="1"/>
          </p:cNvSpPr>
          <p:nvPr/>
        </p:nvSpPr>
        <p:spPr>
          <a:xfrm>
            <a:off x="3655223" y="2351691"/>
            <a:ext cx="1073308"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Risk control </a:t>
            </a:r>
            <a:endParaRPr lang="en-US" altLang="zh-CN" sz="900" dirty="0">
              <a:solidFill>
                <a:srgbClr val="000000"/>
              </a:solidFill>
            </a:endParaRPr>
          </a:p>
        </p:txBody>
      </p:sp>
      <p:pic>
        <p:nvPicPr>
          <p:cNvPr id="82"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285" y="1902098"/>
            <a:ext cx="274846" cy="268198"/>
          </a:xfrm>
          <a:prstGeom prst="rect">
            <a:avLst/>
          </a:prstGeom>
        </p:spPr>
      </p:pic>
      <p:sp>
        <p:nvSpPr>
          <p:cNvPr id="83" name="Rectangle 4"/>
          <p:cNvSpPr txBox="1">
            <a:spLocks noChangeArrowheads="1"/>
          </p:cNvSpPr>
          <p:nvPr/>
        </p:nvSpPr>
        <p:spPr>
          <a:xfrm>
            <a:off x="3655223" y="1975419"/>
            <a:ext cx="1023374"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Compliance audit </a:t>
            </a:r>
            <a:endParaRPr lang="en-US" altLang="zh-CN" sz="900" dirty="0">
              <a:solidFill>
                <a:srgbClr val="000000"/>
              </a:solidFill>
            </a:endParaRPr>
          </a:p>
        </p:txBody>
      </p:sp>
      <p:pic>
        <p:nvPicPr>
          <p:cNvPr id="84"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1916490"/>
            <a:ext cx="274846" cy="268198"/>
          </a:xfrm>
          <a:prstGeom prst="rect">
            <a:avLst/>
          </a:prstGeom>
        </p:spPr>
      </p:pic>
      <p:sp>
        <p:nvSpPr>
          <p:cNvPr id="85" name="Rectangle 4"/>
          <p:cNvSpPr txBox="1">
            <a:spLocks noChangeArrowheads="1"/>
          </p:cNvSpPr>
          <p:nvPr/>
        </p:nvSpPr>
        <p:spPr>
          <a:xfrm>
            <a:off x="4896995" y="1989811"/>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Executors</a:t>
            </a:r>
            <a:endParaRPr lang="en-US" altLang="zh-CN" sz="900" dirty="0">
              <a:solidFill>
                <a:srgbClr val="000000"/>
              </a:solidFill>
            </a:endParaRPr>
          </a:p>
        </p:txBody>
      </p:sp>
      <p:pic>
        <p:nvPicPr>
          <p:cNvPr id="86"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3170" y="2278370"/>
            <a:ext cx="274846" cy="268198"/>
          </a:xfrm>
          <a:prstGeom prst="rect">
            <a:avLst/>
          </a:prstGeom>
        </p:spPr>
      </p:pic>
      <p:sp>
        <p:nvSpPr>
          <p:cNvPr id="87" name="Rectangle 4"/>
          <p:cNvSpPr txBox="1">
            <a:spLocks noChangeArrowheads="1"/>
          </p:cNvSpPr>
          <p:nvPr/>
        </p:nvSpPr>
        <p:spPr>
          <a:xfrm>
            <a:off x="4896995" y="2351691"/>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Resource providers </a:t>
            </a:r>
            <a:endParaRPr lang="en-US" altLang="zh-CN" sz="900" dirty="0">
              <a:solidFill>
                <a:srgbClr val="000000"/>
              </a:solidFill>
            </a:endParaRPr>
          </a:p>
        </p:txBody>
      </p:sp>
      <p:pic>
        <p:nvPicPr>
          <p:cNvPr id="88"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3389132"/>
            <a:ext cx="274846" cy="268198"/>
          </a:xfrm>
          <a:prstGeom prst="rect">
            <a:avLst/>
          </a:prstGeom>
        </p:spPr>
      </p:pic>
      <p:sp>
        <p:nvSpPr>
          <p:cNvPr id="89" name="Rectangle 4"/>
          <p:cNvSpPr txBox="1">
            <a:spLocks noChangeArrowheads="1"/>
          </p:cNvSpPr>
          <p:nvPr/>
        </p:nvSpPr>
        <p:spPr>
          <a:xfrm>
            <a:off x="816738" y="3392495"/>
            <a:ext cx="1971070"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b="0" i="0" dirty="0">
                <a:solidFill>
                  <a:srgbClr val="000000"/>
                </a:solidFill>
              </a:rPr>
              <a:t>Sync forecast information and reserve resources when annual planning</a:t>
            </a:r>
            <a:endParaRPr lang="en-US" altLang="zh-CN" sz="900" dirty="0">
              <a:solidFill>
                <a:srgbClr val="000000"/>
              </a:solidFill>
            </a:endParaRPr>
          </a:p>
        </p:txBody>
      </p:sp>
      <p:pic>
        <p:nvPicPr>
          <p:cNvPr id="90"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2" y="3885947"/>
            <a:ext cx="274846" cy="268198"/>
          </a:xfrm>
          <a:prstGeom prst="rect">
            <a:avLst/>
          </a:prstGeom>
        </p:spPr>
      </p:pic>
      <p:sp>
        <p:nvSpPr>
          <p:cNvPr id="91" name="Rectangle 4"/>
          <p:cNvSpPr txBox="1">
            <a:spLocks noChangeArrowheads="1"/>
          </p:cNvSpPr>
          <p:nvPr/>
        </p:nvSpPr>
        <p:spPr>
          <a:xfrm>
            <a:off x="816738" y="3889310"/>
            <a:ext cx="2112477" cy="313556"/>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342900">
              <a:buClrTx/>
              <a:buSzTx/>
              <a:buFontTx/>
            </a:pPr>
            <a:r>
              <a:rPr lang="en-US" altLang="zh-CN" sz="900" b="0" i="0" dirty="0">
                <a:solidFill>
                  <a:srgbClr val="000000"/>
                </a:solidFill>
              </a:rPr>
              <a:t>Controller and procurement staff simultaneously oversee campaign planning and execution</a:t>
            </a:r>
            <a:endParaRPr lang="en-US" altLang="zh-CN" sz="900" dirty="0">
              <a:solidFill>
                <a:srgbClr val="000000"/>
              </a:solidFill>
            </a:endParaRPr>
          </a:p>
        </p:txBody>
      </p:sp>
      <p:pic>
        <p:nvPicPr>
          <p:cNvPr id="92" name="Graphic 95"/>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6139" y="2949717"/>
            <a:ext cx="263060" cy="263060"/>
          </a:xfrm>
          <a:prstGeom prst="rect">
            <a:avLst/>
          </a:prstGeom>
        </p:spPr>
      </p:pic>
      <p:pic>
        <p:nvPicPr>
          <p:cNvPr id="93" name="Graphic 62"/>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32264" y="1133673"/>
            <a:ext cx="344517" cy="344517"/>
          </a:xfrm>
          <a:prstGeom prst="rect">
            <a:avLst/>
          </a:prstGeom>
        </p:spPr>
      </p:pic>
      <p:pic>
        <p:nvPicPr>
          <p:cNvPr id="94" name="Graphic 54"/>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0652" y="2952117"/>
            <a:ext cx="250361" cy="250361"/>
          </a:xfrm>
          <a:prstGeom prst="rect">
            <a:avLst/>
          </a:prstGeom>
        </p:spPr>
      </p:pic>
      <p:pic>
        <p:nvPicPr>
          <p:cNvPr id="95"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231" y="3392495"/>
            <a:ext cx="274846" cy="268198"/>
          </a:xfrm>
          <a:prstGeom prst="rect">
            <a:avLst/>
          </a:prstGeom>
        </p:spPr>
      </p:pic>
      <p:sp>
        <p:nvSpPr>
          <p:cNvPr id="96" name="Rectangle 4"/>
          <p:cNvSpPr txBox="1">
            <a:spLocks noChangeArrowheads="1"/>
          </p:cNvSpPr>
          <p:nvPr/>
        </p:nvSpPr>
        <p:spPr>
          <a:xfrm>
            <a:off x="3698752" y="3381944"/>
            <a:ext cx="1202130"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Definition of key persons’ responsibilities </a:t>
            </a:r>
            <a:endParaRPr lang="en-US" altLang="zh-CN" sz="900" dirty="0">
              <a:solidFill>
                <a:srgbClr val="000000"/>
              </a:solidFill>
            </a:endParaRPr>
          </a:p>
        </p:txBody>
      </p:sp>
      <p:pic>
        <p:nvPicPr>
          <p:cNvPr id="97"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663" y="3395043"/>
            <a:ext cx="274846" cy="268198"/>
          </a:xfrm>
          <a:prstGeom prst="rect">
            <a:avLst/>
          </a:prstGeom>
        </p:spPr>
      </p:pic>
      <p:sp>
        <p:nvSpPr>
          <p:cNvPr id="98" name="Rectangle 4"/>
          <p:cNvSpPr txBox="1">
            <a:spLocks noChangeArrowheads="1"/>
          </p:cNvSpPr>
          <p:nvPr/>
        </p:nvSpPr>
        <p:spPr>
          <a:xfrm>
            <a:off x="4918400" y="3468364"/>
            <a:ext cx="1522953"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Rules of conduct </a:t>
            </a:r>
            <a:endParaRPr lang="en-US" altLang="zh-CN" sz="900" dirty="0">
              <a:solidFill>
                <a:srgbClr val="000000"/>
              </a:solidFill>
            </a:endParaRPr>
          </a:p>
        </p:txBody>
      </p:sp>
      <p:pic>
        <p:nvPicPr>
          <p:cNvPr id="99"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231" y="3894094"/>
            <a:ext cx="274846" cy="268198"/>
          </a:xfrm>
          <a:prstGeom prst="rect">
            <a:avLst/>
          </a:prstGeom>
        </p:spPr>
      </p:pic>
      <p:sp>
        <p:nvSpPr>
          <p:cNvPr id="100" name="Rectangle 4"/>
          <p:cNvSpPr txBox="1">
            <a:spLocks noChangeArrowheads="1"/>
          </p:cNvSpPr>
          <p:nvPr/>
        </p:nvSpPr>
        <p:spPr>
          <a:xfrm>
            <a:off x="3669795" y="3900695"/>
            <a:ext cx="1093549"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External support (the third party data)</a:t>
            </a:r>
            <a:endParaRPr lang="en-US" altLang="zh-CN" sz="900" dirty="0">
              <a:solidFill>
                <a:srgbClr val="000000"/>
              </a:solidFill>
            </a:endParaRPr>
          </a:p>
        </p:txBody>
      </p:sp>
      <p:pic>
        <p:nvPicPr>
          <p:cNvPr id="10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663" y="3885947"/>
            <a:ext cx="274846" cy="268198"/>
          </a:xfrm>
          <a:prstGeom prst="rect">
            <a:avLst/>
          </a:prstGeom>
        </p:spPr>
      </p:pic>
      <p:sp>
        <p:nvSpPr>
          <p:cNvPr id="102" name="Rectangle 4"/>
          <p:cNvSpPr txBox="1">
            <a:spLocks noChangeArrowheads="1"/>
          </p:cNvSpPr>
          <p:nvPr/>
        </p:nvSpPr>
        <p:spPr>
          <a:xfrm>
            <a:off x="4968016" y="3900695"/>
            <a:ext cx="1028744"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rPr>
              <a:t>Quantification of KPI index</a:t>
            </a:r>
            <a:endParaRPr lang="en-US" altLang="zh-CN" sz="900" dirty="0">
              <a:solidFill>
                <a:srgbClr val="000000"/>
              </a:solidFill>
            </a:endParaRPr>
          </a:p>
        </p:txBody>
      </p:sp>
      <p:pic>
        <p:nvPicPr>
          <p:cNvPr id="103"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0" y="1721613"/>
            <a:ext cx="274846" cy="268198"/>
          </a:xfrm>
          <a:prstGeom prst="rect">
            <a:avLst/>
          </a:prstGeom>
        </p:spPr>
      </p:pic>
      <p:sp>
        <p:nvSpPr>
          <p:cNvPr id="104" name="Rectangle 4"/>
          <p:cNvSpPr txBox="1">
            <a:spLocks noChangeArrowheads="1"/>
          </p:cNvSpPr>
          <p:nvPr/>
        </p:nvSpPr>
        <p:spPr>
          <a:xfrm>
            <a:off x="6733217" y="1723188"/>
            <a:ext cx="2054177"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latin typeface="+mj-lt"/>
              </a:rPr>
              <a:t>Annual: </a:t>
            </a:r>
            <a:r>
              <a:rPr lang="en-US" altLang="zh-CN" sz="900" dirty="0">
                <a:solidFill>
                  <a:srgbClr val="000000"/>
                </a:solidFill>
              </a:rPr>
              <a:t>Sync progress, standardize document formats</a:t>
            </a:r>
            <a:endParaRPr lang="en-US" altLang="zh-CN" sz="900" dirty="0">
              <a:solidFill>
                <a:srgbClr val="000000"/>
              </a:solidFill>
            </a:endParaRPr>
          </a:p>
        </p:txBody>
      </p:sp>
      <p:pic>
        <p:nvPicPr>
          <p:cNvPr id="105"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688" y="2343200"/>
            <a:ext cx="274846" cy="268198"/>
          </a:xfrm>
          <a:prstGeom prst="rect">
            <a:avLst/>
          </a:prstGeom>
        </p:spPr>
      </p:pic>
      <p:sp>
        <p:nvSpPr>
          <p:cNvPr id="106" name="Rectangle 4"/>
          <p:cNvSpPr txBox="1">
            <a:spLocks noChangeArrowheads="1"/>
          </p:cNvSpPr>
          <p:nvPr/>
        </p:nvSpPr>
        <p:spPr>
          <a:xfrm>
            <a:off x="6733217" y="2321169"/>
            <a:ext cx="2113839"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474747"/>
                </a:solidFill>
                <a:latin typeface="+mj-lt"/>
              </a:rPr>
              <a:t>Campaign:</a:t>
            </a:r>
            <a:r>
              <a:rPr lang="zh-CN" altLang="en-US" sz="900" dirty="0">
                <a:solidFill>
                  <a:srgbClr val="474747"/>
                </a:solidFill>
                <a:latin typeface="+mj-lt"/>
              </a:rPr>
              <a:t> </a:t>
            </a:r>
            <a:r>
              <a:rPr lang="en-US" altLang="zh-CN" sz="900" dirty="0">
                <a:solidFill>
                  <a:srgbClr val="000000"/>
                </a:solidFill>
              </a:rPr>
              <a:t>Standardized documents (purchase requisitions, purchase orders, approval processes, change requests, procurement plans, ordering processes, service completion confirmations, agency evaluations, etc.)</a:t>
            </a:r>
            <a:endParaRPr lang="en-US" altLang="zh-CN" sz="900" dirty="0">
              <a:solidFill>
                <a:srgbClr val="000000"/>
              </a:solidFill>
            </a:endParaRPr>
          </a:p>
        </p:txBody>
      </p:sp>
      <p:pic>
        <p:nvPicPr>
          <p:cNvPr id="107"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470" y="3463768"/>
            <a:ext cx="274846" cy="268198"/>
          </a:xfrm>
          <a:prstGeom prst="rect">
            <a:avLst/>
          </a:prstGeom>
        </p:spPr>
      </p:pic>
      <p:sp>
        <p:nvSpPr>
          <p:cNvPr id="108" name="Rectangle 4"/>
          <p:cNvSpPr txBox="1">
            <a:spLocks noChangeArrowheads="1"/>
          </p:cNvSpPr>
          <p:nvPr/>
        </p:nvSpPr>
        <p:spPr>
          <a:xfrm>
            <a:off x="6733217" y="3456990"/>
            <a:ext cx="2010027" cy="400024"/>
          </a:xfrm>
          <a:prstGeom prst="rect">
            <a:avLst/>
          </a:prstGeom>
        </p:spPr>
        <p:txBody>
          <a:bodyPr vert="horz" wrap="square" lIns="68576" tIns="34288" rIns="68576" bIns="34288"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en-US" altLang="zh-CN" sz="900" dirty="0">
                <a:solidFill>
                  <a:srgbClr val="000000"/>
                </a:solidFill>
                <a:latin typeface="+mj-lt"/>
              </a:rPr>
              <a:t>Always-on: </a:t>
            </a:r>
            <a:r>
              <a:rPr lang="en-US" altLang="zh-CN" sz="900" dirty="0">
                <a:solidFill>
                  <a:srgbClr val="000000"/>
                </a:solidFill>
              </a:rPr>
              <a:t>Update overall plans, expenses, and KPIs monthly, standardize communication with agencies, and update agency lists and expense databases</a:t>
            </a:r>
            <a:endParaRPr lang="en-US" altLang="zh-CN" sz="900" dirty="0">
              <a:solidFill>
                <a:srgbClr val="000000"/>
              </a:solidFill>
            </a:endParaRPr>
          </a:p>
        </p:txBody>
      </p:sp>
      <p:sp>
        <p:nvSpPr>
          <p:cNvPr id="6" name="标题 10"/>
          <p:cNvSpPr>
            <a:spLocks noGrp="1"/>
          </p:cNvSpPr>
          <p:nvPr>
            <p:ph type="title"/>
            <p:custDataLst>
              <p:tags r:id="rId12"/>
            </p:custDataLst>
          </p:nvPr>
        </p:nvSpPr>
        <p:spPr>
          <a:xfrm>
            <a:off x="308015" y="321369"/>
            <a:ext cx="779820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1: </a:t>
            </a:r>
            <a:r>
              <a:rPr lang="en-US" altLang="zh-CN" dirty="0">
                <a:solidFill>
                  <a:srgbClr val="0070C0"/>
                </a:solidFill>
                <a:latin typeface="Franklin Gothic Medium Cond" panose="020B0606030402020204" pitchFamily="34" charset="0"/>
              </a:rPr>
              <a:t>Detailed Internal Management</a:t>
            </a:r>
            <a:br>
              <a:rPr lang="en-US" altLang="zh-CN" b="0" i="0" dirty="0">
                <a:solidFill>
                  <a:srgbClr val="0070C0"/>
                </a:solidFill>
                <a:effectLst/>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Agency management requires the following five key elements</a:t>
            </a: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431823" y="4832796"/>
            <a:ext cx="680207" cy="226317"/>
          </a:xfrm>
        </p:spPr>
        <p:txBody>
          <a:bodyPr/>
          <a:lstStyle/>
          <a:p>
            <a:fld id="{7FE65862-6F0E-BF45-805E-B455647285E2}" type="slidenum">
              <a:rPr lang="en-US" smtClean="0"/>
            </a:fld>
            <a:endParaRPr lang="en-US" dirty="0"/>
          </a:p>
        </p:txBody>
      </p:sp>
      <p:sp>
        <p:nvSpPr>
          <p:cNvPr id="3" name="标题 2"/>
          <p:cNvSpPr>
            <a:spLocks noGrp="1"/>
          </p:cNvSpPr>
          <p:nvPr>
            <p:ph type="title"/>
          </p:nvPr>
        </p:nvSpPr>
        <p:spPr>
          <a:xfrm>
            <a:off x="308015" y="275649"/>
            <a:ext cx="7312153" cy="629678"/>
          </a:xfrm>
        </p:spPr>
        <p:txBody>
          <a:bodyPr/>
          <a:lstStyle/>
          <a:p>
            <a:r>
              <a:rPr lang="zh-CN" altLang="en-US" dirty="0"/>
              <a:t>要素二：外部有效协同</a:t>
            </a:r>
            <a:br>
              <a:rPr lang="en-US" altLang="zh-CN" dirty="0"/>
            </a:br>
            <a:r>
              <a:rPr kumimoji="0" lang="zh-CN" altLang="en-US" sz="1400" b="0" i="0" u="none" strike="noStrike" kern="1200" cap="none" spc="0" normalizeH="0" baseline="0" noProof="0" dirty="0">
                <a:ln>
                  <a:noFill/>
                </a:ln>
                <a:solidFill>
                  <a:schemeClr val="tx1"/>
                </a:solidFill>
                <a:effectLst/>
                <a:uLnTx/>
                <a:uFillTx/>
                <a:latin typeface="Franklin Gothic Medium Cond" panose="020B0606030402020204" pitchFamily="34" charset="0"/>
                <a:ea typeface="微软雅黑" panose="020B0503020204020204" charset="-122"/>
                <a:cs typeface="+mj-cs"/>
              </a:rPr>
              <a:t>根据营销重点与</a:t>
            </a:r>
            <a:r>
              <a:rPr lang="zh-CN" altLang="en-US" sz="1400" noProof="0" dirty="0">
                <a:ln>
                  <a:noFill/>
                </a:ln>
                <a:solidFill>
                  <a:schemeClr val="tx1"/>
                </a:solidFill>
                <a:effectLst/>
                <a:uLnTx/>
                <a:uFillTx/>
                <a:latin typeface="Franklin Gothic Medium Cond" panose="020B0606030402020204" pitchFamily="34" charset="0"/>
                <a:ea typeface="微软雅黑" panose="020B0503020204020204" charset="-122"/>
              </a:rPr>
              <a:t>资源特征</a:t>
            </a:r>
            <a:r>
              <a:rPr kumimoji="0" lang="zh-CN" altLang="en-US" sz="1400" b="0" i="0" u="none" strike="noStrike" kern="1200" cap="none" spc="0" normalizeH="0" baseline="0" noProof="0" dirty="0">
                <a:ln>
                  <a:noFill/>
                </a:ln>
                <a:solidFill>
                  <a:schemeClr val="tx1"/>
                </a:solidFill>
                <a:effectLst/>
                <a:uLnTx/>
                <a:uFillTx/>
                <a:latin typeface="Franklin Gothic Medium Cond" panose="020B0606030402020204" pitchFamily="34" charset="0"/>
                <a:ea typeface="微软雅黑" panose="020B0503020204020204" charset="-122"/>
                <a:cs typeface="+mj-cs"/>
              </a:rPr>
              <a:t>，定制资源方合作模式，营销合作效率最大化</a:t>
            </a:r>
            <a:endParaRPr lang="zh-CN" altLang="en-US" sz="1400" noProof="0" dirty="0">
              <a:ln>
                <a:noFill/>
              </a:ln>
              <a:solidFill>
                <a:schemeClr val="tx1"/>
              </a:solidFill>
              <a:effectLst/>
              <a:uLnTx/>
              <a:uFillTx/>
              <a:latin typeface="Franklin Gothic Medium Cond" panose="020B0606030402020204" pitchFamily="34" charset="0"/>
              <a:ea typeface="微软雅黑" panose="020B0503020204020204" charset="-122"/>
            </a:endParaRPr>
          </a:p>
        </p:txBody>
      </p:sp>
      <p:graphicFrame>
        <p:nvGraphicFramePr>
          <p:cNvPr id="4" name="表格 3"/>
          <p:cNvGraphicFramePr>
            <a:graphicFrameLocks noGrp="1"/>
          </p:cNvGraphicFramePr>
          <p:nvPr/>
        </p:nvGraphicFramePr>
        <p:xfrm>
          <a:off x="749000" y="1304871"/>
          <a:ext cx="7553161" cy="3132000"/>
        </p:xfrm>
        <a:graphic>
          <a:graphicData uri="http://schemas.openxmlformats.org/drawingml/2006/table">
            <a:tbl>
              <a:tblPr firstRow="1" bandRow="1">
                <a:tableStyleId>{5C22544A-7EE6-4342-B048-85BDC9FD1C3A}</a:tableStyleId>
              </a:tblPr>
              <a:tblGrid>
                <a:gridCol w="1766282"/>
                <a:gridCol w="2010299"/>
                <a:gridCol w="1888290"/>
                <a:gridCol w="1888290"/>
              </a:tblGrid>
              <a:tr h="936000">
                <a:tc>
                  <a:txBody>
                    <a:bodyPr/>
                    <a:lstStyle/>
                    <a:p>
                      <a:endParaRPr lang="zh-CN" altLang="en-US" dirty="0"/>
                    </a:p>
                  </a:txBody>
                  <a:tcP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612000">
                <a:tc>
                  <a:txBody>
                    <a:bodyPr/>
                    <a:lstStyle/>
                    <a:p>
                      <a:endParaRPr lang="zh-CN" altLang="en-US" dirty="0"/>
                    </a:p>
                  </a:txBody>
                  <a:tcP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altLang="zh-CN" sz="800" i="0" u="none" strike="noStrike" kern="1200" cap="none" spc="0" normalizeH="0" baseline="0" noProof="0" dirty="0">
                        <a:ln>
                          <a:noFill/>
                        </a:ln>
                        <a:solidFill>
                          <a:schemeClr val="bg1"/>
                        </a:solidFill>
                        <a:effectLst/>
                        <a:uLnTx/>
                        <a:uFillTx/>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solidFill>
                          <a:schemeClr val="bg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solidFill>
                          <a:schemeClr val="bg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432000">
                <a:tc>
                  <a:txBody>
                    <a:bodyPr/>
                    <a:lstStyle/>
                    <a:p>
                      <a:pPr algn="ctr"/>
                      <a:r>
                        <a:rPr lang="zh-CN" altLang="en-US" sz="1050" b="1" dirty="0"/>
                        <a:t>典型资源类型</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r>
              <a:tr h="288000">
                <a:tc>
                  <a:txBody>
                    <a:bodyPr/>
                    <a:lstStyle/>
                    <a:p>
                      <a:pPr algn="ctr"/>
                      <a:r>
                        <a:rPr lang="zh-CN" altLang="en-US" sz="1050" b="1" dirty="0"/>
                        <a:t>内容整合度</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algn="ctr"/>
                      <a:r>
                        <a:rPr lang="zh-CN" altLang="en-US" sz="1050" b="1" dirty="0"/>
                        <a:t>投放与合作效率</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algn="ctr"/>
                      <a:r>
                        <a:rPr lang="zh-CN" altLang="en-US" sz="1050" b="1" dirty="0"/>
                        <a:t>投放与合作有效性</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algn="ctr"/>
                      <a:r>
                        <a:rPr lang="zh-CN" altLang="en-US" sz="1050" b="1" dirty="0"/>
                        <a:t>执行灵活度</a:t>
                      </a: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12" name="文本框 11"/>
          <p:cNvSpPr txBox="1"/>
          <p:nvPr>
            <p:custDataLst>
              <p:tags r:id="rId1"/>
            </p:custDataLst>
          </p:nvPr>
        </p:nvSpPr>
        <p:spPr>
          <a:xfrm>
            <a:off x="2737112" y="1944451"/>
            <a:ext cx="1648206" cy="193675"/>
          </a:xfrm>
          <a:prstGeom prst="rect">
            <a:avLst/>
          </a:prstGeom>
          <a:noFill/>
        </p:spPr>
        <p:txBody>
          <a:bodyPr wrap="square">
            <a:spAutoFit/>
          </a:bodyPr>
          <a:lstStyle/>
          <a:p>
            <a:pPr marL="0" marR="0" lvl="0" indent="0" algn="ctr" defTabSz="457200" rtl="0" eaLnBrk="1" fontAlgn="auto" latinLnBrk="0" hangingPunct="1">
              <a:lnSpc>
                <a:spcPts val="8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rPr>
              <a:t>整合营销导向</a:t>
            </a:r>
            <a:endPar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16" name="文本框 15"/>
          <p:cNvSpPr txBox="1"/>
          <p:nvPr>
            <p:custDataLst>
              <p:tags r:id="rId2"/>
            </p:custDataLst>
          </p:nvPr>
        </p:nvSpPr>
        <p:spPr>
          <a:xfrm>
            <a:off x="4678883" y="1944451"/>
            <a:ext cx="1648206" cy="193675"/>
          </a:xfrm>
          <a:prstGeom prst="rect">
            <a:avLst/>
          </a:prstGeom>
          <a:noFill/>
        </p:spPr>
        <p:txBody>
          <a:bodyPr wrap="square">
            <a:spAutoFit/>
          </a:bodyPr>
          <a:lstStyle/>
          <a:p>
            <a:pPr marL="0" marR="0" lvl="0" indent="0" algn="ctr" defTabSz="457200" rtl="0" eaLnBrk="1" fontAlgn="auto" latinLnBrk="0" hangingPunct="1">
              <a:lnSpc>
                <a:spcPts val="8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rPr>
              <a:t>资源</a:t>
            </a:r>
            <a:r>
              <a:rPr lang="zh-CN" altLang="en-US" sz="1000" b="1" dirty="0">
                <a:solidFill>
                  <a:srgbClr val="0070CD"/>
                </a:solidFill>
                <a:latin typeface="Franklin Gothic Medium" panose="020B0603020102020204"/>
                <a:ea typeface="微软雅黑" panose="020B0503020204020204" charset="-122"/>
              </a:rPr>
              <a:t>自</a:t>
            </a:r>
            <a:r>
              <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rPr>
              <a:t>采导向</a:t>
            </a:r>
            <a:endPar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20" name="文本框 19"/>
          <p:cNvSpPr txBox="1"/>
          <p:nvPr>
            <p:custDataLst>
              <p:tags r:id="rId3"/>
            </p:custDataLst>
          </p:nvPr>
        </p:nvSpPr>
        <p:spPr>
          <a:xfrm>
            <a:off x="6554587" y="1944451"/>
            <a:ext cx="1648206" cy="193675"/>
          </a:xfrm>
          <a:prstGeom prst="rect">
            <a:avLst/>
          </a:prstGeom>
          <a:noFill/>
        </p:spPr>
        <p:txBody>
          <a:bodyPr wrap="square">
            <a:spAutoFit/>
          </a:bodyPr>
          <a:lstStyle/>
          <a:p>
            <a:pPr marL="0" marR="0" lvl="0" indent="0" algn="ctr" defTabSz="457200" rtl="0" eaLnBrk="1" fontAlgn="auto" latinLnBrk="0" hangingPunct="1">
              <a:lnSpc>
                <a:spcPts val="8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rPr>
              <a:t>第三方采买导向</a:t>
            </a:r>
            <a:endParaRPr kumimoji="0" lang="zh-CN" altLang="en-US" sz="1000" b="1" i="0" u="none" strike="noStrike" kern="1200" cap="none" spc="0" normalizeH="0" baseline="0" noProof="0" dirty="0">
              <a:ln>
                <a:noFill/>
              </a:ln>
              <a:solidFill>
                <a:srgbClr val="0070CD"/>
              </a:solidFill>
              <a:effectLst/>
              <a:uLnTx/>
              <a:uFillTx/>
              <a:latin typeface="Franklin Gothic Medium" panose="020B0603020102020204"/>
              <a:ea typeface="微软雅黑" panose="020B0503020204020204" charset="-122"/>
              <a:cs typeface="+mn-cs"/>
            </a:endParaRPr>
          </a:p>
        </p:txBody>
      </p:sp>
      <p:sp>
        <p:nvSpPr>
          <p:cNvPr id="22" name="文本框 21"/>
          <p:cNvSpPr txBox="1"/>
          <p:nvPr>
            <p:custDataLst>
              <p:tags r:id="rId4"/>
            </p:custDataLst>
          </p:nvPr>
        </p:nvSpPr>
        <p:spPr>
          <a:xfrm>
            <a:off x="2605886" y="2326708"/>
            <a:ext cx="191065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00" b="1" dirty="0">
                <a:solidFill>
                  <a:schemeClr val="bg1"/>
                </a:solidFill>
                <a:latin typeface="+mn-lt"/>
                <a:ea typeface="+mn-ea"/>
              </a:rPr>
              <a:t>资源方直接为市场主做整合营销策划、内容产出和资源落地</a:t>
            </a:r>
            <a:endParaRPr kumimoji="0" lang="en-SG" altLang="zh-CN" sz="1000" b="1" i="0" u="none" strike="noStrike" kern="1200" cap="none" spc="0" normalizeH="0" baseline="0" noProof="0" dirty="0">
              <a:ln>
                <a:noFill/>
              </a:ln>
              <a:solidFill>
                <a:schemeClr val="bg1"/>
              </a:solidFill>
              <a:effectLst/>
              <a:uLnTx/>
              <a:uFillTx/>
              <a:latin typeface="+mn-lt"/>
              <a:ea typeface="+mn-ea"/>
              <a:cs typeface="+mn-cs"/>
            </a:endParaRPr>
          </a:p>
        </p:txBody>
      </p:sp>
      <p:sp>
        <p:nvSpPr>
          <p:cNvPr id="24" name="文本框 23"/>
          <p:cNvSpPr txBox="1"/>
          <p:nvPr>
            <p:custDataLst>
              <p:tags r:id="rId5"/>
            </p:custDataLst>
          </p:nvPr>
        </p:nvSpPr>
        <p:spPr>
          <a:xfrm>
            <a:off x="4588999" y="2330387"/>
            <a:ext cx="181054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00" b="1" dirty="0">
                <a:solidFill>
                  <a:schemeClr val="bg1"/>
                </a:solidFill>
              </a:rPr>
              <a:t>优质资源由市场主</a:t>
            </a:r>
            <a:r>
              <a:rPr lang="zh-CN" altLang="en-US" sz="1000" b="1" dirty="0">
                <a:solidFill>
                  <a:schemeClr val="bg1"/>
                </a:solidFill>
                <a:latin typeface="+mn-lt"/>
                <a:ea typeface="+mn-ea"/>
              </a:rPr>
              <a:t>直连直采，代理商</a:t>
            </a:r>
            <a:r>
              <a:rPr lang="zh-CN" altLang="en-US" sz="1000" b="1" dirty="0">
                <a:solidFill>
                  <a:schemeClr val="bg1"/>
                </a:solidFill>
              </a:rPr>
              <a:t>负责执行沟通</a:t>
            </a:r>
            <a:endParaRPr kumimoji="0" lang="en-SG" altLang="zh-CN" sz="1000" b="1" i="0" u="none" strike="noStrike" kern="1200" cap="none" spc="0" normalizeH="0" baseline="0" noProof="0" dirty="0">
              <a:ln>
                <a:noFill/>
              </a:ln>
              <a:solidFill>
                <a:schemeClr val="bg1"/>
              </a:solidFill>
              <a:effectLst/>
              <a:uLnTx/>
              <a:uFillTx/>
              <a:latin typeface="+mn-lt"/>
              <a:ea typeface="+mn-ea"/>
              <a:cs typeface="+mn-cs"/>
            </a:endParaRPr>
          </a:p>
        </p:txBody>
      </p:sp>
      <p:sp>
        <p:nvSpPr>
          <p:cNvPr id="25" name="文本框 24"/>
          <p:cNvSpPr txBox="1"/>
          <p:nvPr>
            <p:custDataLst>
              <p:tags r:id="rId6"/>
            </p:custDataLst>
          </p:nvPr>
        </p:nvSpPr>
        <p:spPr>
          <a:xfrm>
            <a:off x="6449937" y="2326708"/>
            <a:ext cx="181054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000" b="1" dirty="0">
                <a:solidFill>
                  <a:schemeClr val="bg1"/>
                </a:solidFill>
                <a:latin typeface="+mn-lt"/>
                <a:ea typeface="+mn-ea"/>
              </a:rPr>
              <a:t>由代理商负责，推荐、沟通、采购、管理资源方及执行</a:t>
            </a:r>
            <a:endParaRPr kumimoji="0" lang="en-SG" altLang="zh-CN" sz="1000" b="1" i="0" u="none" strike="noStrike" kern="1200" cap="none" spc="0" normalizeH="0" baseline="0" noProof="0" dirty="0">
              <a:ln>
                <a:noFill/>
              </a:ln>
              <a:solidFill>
                <a:schemeClr val="bg1"/>
              </a:solidFill>
              <a:effectLst/>
              <a:uLnTx/>
              <a:uFillTx/>
              <a:latin typeface="+mn-lt"/>
              <a:ea typeface="+mn-ea"/>
              <a:cs typeface="+mn-cs"/>
            </a:endParaRPr>
          </a:p>
        </p:txBody>
      </p:sp>
      <p:sp>
        <p:nvSpPr>
          <p:cNvPr id="30" name="矩形: 圆角 29"/>
          <p:cNvSpPr/>
          <p:nvPr/>
        </p:nvSpPr>
        <p:spPr>
          <a:xfrm>
            <a:off x="5813500" y="4462644"/>
            <a:ext cx="2508255" cy="319314"/>
          </a:xfrm>
          <a:prstGeom prst="roundRect">
            <a:avLst>
              <a:gd name="adj" fmla="val 43940"/>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315974" y="4554875"/>
            <a:ext cx="420914" cy="215444"/>
          </a:xfrm>
          <a:prstGeom prst="rect">
            <a:avLst/>
          </a:prstGeom>
          <a:noFill/>
        </p:spPr>
        <p:txBody>
          <a:bodyPr wrap="square" rtlCol="0">
            <a:spAutoFit/>
          </a:bodyPr>
          <a:lstStyle/>
          <a:p>
            <a:r>
              <a:rPr lang="zh-CN" altLang="en-US" sz="800" dirty="0"/>
              <a:t>较强</a:t>
            </a:r>
            <a:endParaRPr lang="zh-CN" altLang="en-US" sz="800" dirty="0"/>
          </a:p>
        </p:txBody>
      </p:sp>
      <p:sp>
        <p:nvSpPr>
          <p:cNvPr id="33" name="椭圆 32"/>
          <p:cNvSpPr/>
          <p:nvPr/>
        </p:nvSpPr>
        <p:spPr>
          <a:xfrm>
            <a:off x="6172448" y="459022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817905" y="4590228"/>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986693" y="4552705"/>
            <a:ext cx="420914" cy="215444"/>
          </a:xfrm>
          <a:prstGeom prst="rect">
            <a:avLst/>
          </a:prstGeom>
          <a:noFill/>
        </p:spPr>
        <p:txBody>
          <a:bodyPr wrap="square" rtlCol="0">
            <a:spAutoFit/>
          </a:bodyPr>
          <a:lstStyle/>
          <a:p>
            <a:r>
              <a:rPr lang="zh-CN" altLang="en-US" sz="800" dirty="0"/>
              <a:t>中等</a:t>
            </a:r>
            <a:endParaRPr lang="zh-CN" altLang="en-US" sz="800" dirty="0"/>
          </a:p>
        </p:txBody>
      </p:sp>
      <p:sp>
        <p:nvSpPr>
          <p:cNvPr id="40" name="椭圆 39"/>
          <p:cNvSpPr/>
          <p:nvPr/>
        </p:nvSpPr>
        <p:spPr>
          <a:xfrm>
            <a:off x="7513412" y="4586678"/>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677512" y="4547531"/>
            <a:ext cx="420914" cy="215444"/>
          </a:xfrm>
          <a:prstGeom prst="rect">
            <a:avLst/>
          </a:prstGeom>
          <a:noFill/>
        </p:spPr>
        <p:txBody>
          <a:bodyPr wrap="square" rtlCol="0">
            <a:spAutoFit/>
          </a:bodyPr>
          <a:lstStyle/>
          <a:p>
            <a:r>
              <a:rPr lang="zh-CN" altLang="en-US" sz="800" dirty="0"/>
              <a:t>较弱</a:t>
            </a:r>
            <a:endParaRPr lang="zh-CN" altLang="en-US" sz="800" dirty="0"/>
          </a:p>
        </p:txBody>
      </p:sp>
      <p:grpSp>
        <p:nvGrpSpPr>
          <p:cNvPr id="103" name="组合 102"/>
          <p:cNvGrpSpPr/>
          <p:nvPr/>
        </p:nvGrpSpPr>
        <p:grpSpPr>
          <a:xfrm>
            <a:off x="3296746" y="3369514"/>
            <a:ext cx="4323423" cy="149462"/>
            <a:chOff x="3193887" y="3424061"/>
            <a:chExt cx="4323423" cy="149462"/>
          </a:xfrm>
        </p:grpSpPr>
        <p:grpSp>
          <p:nvGrpSpPr>
            <p:cNvPr id="26" name="组合 25"/>
            <p:cNvGrpSpPr/>
            <p:nvPr/>
          </p:nvGrpSpPr>
          <p:grpSpPr>
            <a:xfrm>
              <a:off x="3193887" y="3424061"/>
              <a:ext cx="506784" cy="144000"/>
              <a:chOff x="2991013" y="3579108"/>
              <a:chExt cx="506784" cy="144000"/>
            </a:xfrm>
          </p:grpSpPr>
          <p:sp>
            <p:nvSpPr>
              <p:cNvPr id="11" name="椭圆 10"/>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5114863" y="3429523"/>
              <a:ext cx="506784" cy="144000"/>
              <a:chOff x="5115351" y="3592486"/>
              <a:chExt cx="506784" cy="144000"/>
            </a:xfrm>
          </p:grpSpPr>
          <p:sp>
            <p:nvSpPr>
              <p:cNvPr id="46" name="椭圆 45"/>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7033225" y="3424061"/>
              <a:ext cx="484085" cy="144000"/>
              <a:chOff x="3193887" y="4437231"/>
              <a:chExt cx="484085" cy="144000"/>
            </a:xfrm>
          </p:grpSpPr>
          <p:sp>
            <p:nvSpPr>
              <p:cNvPr id="67" name="椭圆 66"/>
              <p:cNvSpPr/>
              <p:nvPr/>
            </p:nvSpPr>
            <p:spPr>
              <a:xfrm>
                <a:off x="3193887" y="4437231"/>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362683"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533972"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3296746" y="3637548"/>
            <a:ext cx="4346122" cy="145927"/>
            <a:chOff x="3193887" y="3716222"/>
            <a:chExt cx="4346122" cy="145927"/>
          </a:xfrm>
        </p:grpSpPr>
        <p:grpSp>
          <p:nvGrpSpPr>
            <p:cNvPr id="50" name="组合 49"/>
            <p:cNvGrpSpPr/>
            <p:nvPr/>
          </p:nvGrpSpPr>
          <p:grpSpPr>
            <a:xfrm>
              <a:off x="5114863" y="3716222"/>
              <a:ext cx="506784" cy="144000"/>
              <a:chOff x="2991013" y="3579108"/>
              <a:chExt cx="506784" cy="144000"/>
            </a:xfrm>
          </p:grpSpPr>
          <p:sp>
            <p:nvSpPr>
              <p:cNvPr id="51" name="椭圆 50"/>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033225" y="3718149"/>
              <a:ext cx="506784" cy="144000"/>
              <a:chOff x="5115351" y="3592486"/>
              <a:chExt cx="506784" cy="144000"/>
            </a:xfrm>
          </p:grpSpPr>
          <p:sp>
            <p:nvSpPr>
              <p:cNvPr id="71" name="椭圆 70"/>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3193887" y="3718149"/>
              <a:ext cx="506784" cy="144000"/>
              <a:chOff x="5115351" y="3592486"/>
              <a:chExt cx="506784" cy="144000"/>
            </a:xfrm>
          </p:grpSpPr>
          <p:sp>
            <p:nvSpPr>
              <p:cNvPr id="75" name="椭圆 74"/>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p:cNvGrpSpPr/>
          <p:nvPr/>
        </p:nvGrpSpPr>
        <p:grpSpPr>
          <a:xfrm>
            <a:off x="3296746" y="3925456"/>
            <a:ext cx="4346122" cy="151061"/>
            <a:chOff x="3193887" y="3988184"/>
            <a:chExt cx="4346122" cy="151061"/>
          </a:xfrm>
        </p:grpSpPr>
        <p:grpSp>
          <p:nvGrpSpPr>
            <p:cNvPr id="31" name="组合 30"/>
            <p:cNvGrpSpPr/>
            <p:nvPr/>
          </p:nvGrpSpPr>
          <p:grpSpPr>
            <a:xfrm>
              <a:off x="3193887" y="3990538"/>
              <a:ext cx="506784" cy="144000"/>
              <a:chOff x="2991013" y="3579108"/>
              <a:chExt cx="506784" cy="144000"/>
            </a:xfrm>
          </p:grpSpPr>
          <p:sp>
            <p:nvSpPr>
              <p:cNvPr id="34" name="椭圆 33"/>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5114863" y="3995245"/>
              <a:ext cx="506784" cy="144000"/>
              <a:chOff x="5115351" y="3592486"/>
              <a:chExt cx="506784" cy="144000"/>
            </a:xfrm>
          </p:grpSpPr>
          <p:sp>
            <p:nvSpPr>
              <p:cNvPr id="79" name="椭圆 78"/>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7033225" y="3988184"/>
              <a:ext cx="506784" cy="144000"/>
              <a:chOff x="5115351" y="3592486"/>
              <a:chExt cx="506784" cy="144000"/>
            </a:xfrm>
          </p:grpSpPr>
          <p:sp>
            <p:nvSpPr>
              <p:cNvPr id="83" name="椭圆 82"/>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组合 105"/>
          <p:cNvGrpSpPr/>
          <p:nvPr/>
        </p:nvGrpSpPr>
        <p:grpSpPr>
          <a:xfrm>
            <a:off x="3296746" y="4187881"/>
            <a:ext cx="4346122" cy="152004"/>
            <a:chOff x="3193887" y="4274268"/>
            <a:chExt cx="4346122" cy="152004"/>
          </a:xfrm>
        </p:grpSpPr>
        <p:grpSp>
          <p:nvGrpSpPr>
            <p:cNvPr id="42" name="组合 41"/>
            <p:cNvGrpSpPr/>
            <p:nvPr/>
          </p:nvGrpSpPr>
          <p:grpSpPr>
            <a:xfrm>
              <a:off x="5114863" y="4274268"/>
              <a:ext cx="506784" cy="144000"/>
              <a:chOff x="2991013" y="3579108"/>
              <a:chExt cx="506784" cy="144000"/>
            </a:xfrm>
          </p:grpSpPr>
          <p:sp>
            <p:nvSpPr>
              <p:cNvPr id="43" name="椭圆 42"/>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3193887" y="4274268"/>
              <a:ext cx="501433" cy="144000"/>
              <a:chOff x="3193887" y="4437231"/>
              <a:chExt cx="501433" cy="144000"/>
            </a:xfrm>
          </p:grpSpPr>
          <p:sp>
            <p:nvSpPr>
              <p:cNvPr id="54" name="椭圆 53"/>
              <p:cNvSpPr/>
              <p:nvPr/>
            </p:nvSpPr>
            <p:spPr>
              <a:xfrm>
                <a:off x="3193887" y="4437231"/>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362683"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51320"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7033225" y="4282272"/>
              <a:ext cx="506784" cy="144000"/>
              <a:chOff x="5115351" y="3592486"/>
              <a:chExt cx="506784" cy="144000"/>
            </a:xfrm>
          </p:grpSpPr>
          <p:sp>
            <p:nvSpPr>
              <p:cNvPr id="87" name="椭圆 86"/>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组合 58"/>
          <p:cNvGrpSpPr/>
          <p:nvPr/>
        </p:nvGrpSpPr>
        <p:grpSpPr>
          <a:xfrm>
            <a:off x="7208520" y="1351280"/>
            <a:ext cx="482600" cy="419100"/>
            <a:chOff x="6949798" y="1191235"/>
            <a:chExt cx="737446" cy="632902"/>
          </a:xfrm>
        </p:grpSpPr>
        <p:cxnSp>
          <p:nvCxnSpPr>
            <p:cNvPr id="6" name="Straight Connector 87"/>
            <p:cNvCxnSpPr>
              <a:stCxn id="15" idx="7"/>
            </p:cNvCxnSpPr>
            <p:nvPr/>
          </p:nvCxnSpPr>
          <p:spPr>
            <a:xfrm flipH="1">
              <a:off x="7326031" y="1218452"/>
              <a:ext cx="321911" cy="316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87"/>
            <p:cNvCxnSpPr>
              <a:stCxn id="18" idx="6"/>
            </p:cNvCxnSpPr>
            <p:nvPr/>
          </p:nvCxnSpPr>
          <p:spPr>
            <a:xfrm flipH="1">
              <a:off x="7324489" y="1512793"/>
              <a:ext cx="350276" cy="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87"/>
            <p:cNvCxnSpPr>
              <a:stCxn id="17" idx="5"/>
            </p:cNvCxnSpPr>
            <p:nvPr/>
          </p:nvCxnSpPr>
          <p:spPr>
            <a:xfrm flipH="1" flipV="1">
              <a:off x="7337901" y="1528297"/>
              <a:ext cx="322520" cy="2686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949798" y="1325722"/>
              <a:ext cx="379334" cy="384904"/>
            </a:xfrm>
            <a:prstGeom prst="ellipse">
              <a:avLst/>
            </a:prstGeom>
            <a:gradFill flip="none" rotWithShape="1">
              <a:gsLst>
                <a:gs pos="78000">
                  <a:schemeClr val="accent1"/>
                </a:gs>
                <a:gs pos="0">
                  <a:schemeClr val="accent1">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7491609" y="1191235"/>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504088" y="1638291"/>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91609" y="1419870"/>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255739" y="1419534"/>
              <a:ext cx="177228" cy="179830"/>
            </a:xfrm>
            <a:prstGeom prst="ellipse">
              <a:avLst/>
            </a:prstGeom>
            <a:gradFill flip="none" rotWithShape="1">
              <a:gsLst>
                <a:gs pos="100000">
                  <a:schemeClr val="bg1">
                    <a:lumMod val="8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8" name="组合 107"/>
          <p:cNvGrpSpPr/>
          <p:nvPr>
            <p:custDataLst>
              <p:tags r:id="rId7"/>
            </p:custDataLst>
          </p:nvPr>
        </p:nvGrpSpPr>
        <p:grpSpPr>
          <a:xfrm>
            <a:off x="2801291" y="2902705"/>
            <a:ext cx="5411075" cy="337185"/>
            <a:chOff x="2705440" y="2934087"/>
            <a:chExt cx="5411075" cy="337185"/>
          </a:xfrm>
        </p:grpSpPr>
        <p:sp>
          <p:nvSpPr>
            <p:cNvPr id="27" name="文本框 26"/>
            <p:cNvSpPr txBox="1"/>
            <p:nvPr>
              <p:custDataLst>
                <p:tags r:id="rId8"/>
              </p:custDataLst>
            </p:nvPr>
          </p:nvSpPr>
          <p:spPr>
            <a:xfrm>
              <a:off x="2705440" y="2934087"/>
              <a:ext cx="1602486" cy="337185"/>
            </a:xfrm>
            <a:prstGeom prst="rect">
              <a:avLst/>
            </a:prstGeom>
            <a:noFill/>
          </p:spPr>
          <p:txBody>
            <a:bodyPr wrap="square">
              <a:spAutoFit/>
            </a:bodyPr>
            <a:lstStyle/>
            <a:p>
              <a:pPr algn="ctr"/>
              <a:r>
                <a:rPr lang="zh-CN" altLang="en-US" sz="800" b="1" dirty="0"/>
                <a:t>媒体平台方、</a:t>
              </a:r>
              <a:r>
                <a:rPr lang="en-US" altLang="zh-CN" sz="800" b="1" dirty="0"/>
                <a:t>IP</a:t>
              </a:r>
              <a:r>
                <a:rPr lang="zh-CN" altLang="en-US" sz="800" b="1" dirty="0"/>
                <a:t>资源、</a:t>
              </a:r>
              <a:endParaRPr lang="en-US" altLang="zh-CN" sz="800" b="1" dirty="0"/>
            </a:p>
            <a:p>
              <a:pPr algn="ctr"/>
              <a:r>
                <a:rPr lang="zh-CN" altLang="en-US" sz="800" b="1" dirty="0"/>
                <a:t>非标广告资源</a:t>
              </a:r>
              <a:endParaRPr lang="zh-CN" altLang="en-US" sz="800" b="1" dirty="0"/>
            </a:p>
          </p:txBody>
        </p:sp>
        <p:sp>
          <p:nvSpPr>
            <p:cNvPr id="28" name="文本框 27"/>
            <p:cNvSpPr txBox="1"/>
            <p:nvPr>
              <p:custDataLst>
                <p:tags r:id="rId9"/>
              </p:custDataLst>
            </p:nvPr>
          </p:nvSpPr>
          <p:spPr>
            <a:xfrm>
              <a:off x="4661185" y="2934087"/>
              <a:ext cx="1602486" cy="337185"/>
            </a:xfrm>
            <a:prstGeom prst="rect">
              <a:avLst/>
            </a:prstGeom>
            <a:noFill/>
          </p:spPr>
          <p:txBody>
            <a:bodyPr wrap="square">
              <a:spAutoFit/>
            </a:bodyPr>
            <a:lstStyle/>
            <a:p>
              <a:pPr algn="ctr"/>
              <a:r>
                <a:rPr lang="zh-CN" altLang="en-US" sz="800" b="1" dirty="0"/>
                <a:t>媒体平台方、明星</a:t>
              </a:r>
              <a:r>
                <a:rPr lang="en-US" altLang="zh-CN" sz="800" b="1" dirty="0"/>
                <a:t>&amp;KOL</a:t>
              </a:r>
              <a:r>
                <a:rPr lang="zh-CN" altLang="en-US" sz="800" b="1" dirty="0"/>
                <a:t>资源、跨界品牌、非标广告资源</a:t>
              </a:r>
              <a:endParaRPr lang="zh-CN" altLang="en-US" sz="800" b="1" dirty="0"/>
            </a:p>
          </p:txBody>
        </p:sp>
        <p:sp>
          <p:nvSpPr>
            <p:cNvPr id="107" name="文本框 106"/>
            <p:cNvSpPr txBox="1"/>
            <p:nvPr>
              <p:custDataLst>
                <p:tags r:id="rId10"/>
              </p:custDataLst>
            </p:nvPr>
          </p:nvSpPr>
          <p:spPr>
            <a:xfrm>
              <a:off x="6514029" y="2934087"/>
              <a:ext cx="1602486" cy="337185"/>
            </a:xfrm>
            <a:prstGeom prst="rect">
              <a:avLst/>
            </a:prstGeom>
            <a:noFill/>
          </p:spPr>
          <p:txBody>
            <a:bodyPr wrap="square">
              <a:spAutoFit/>
            </a:bodyPr>
            <a:lstStyle/>
            <a:p>
              <a:pPr algn="ctr"/>
              <a:r>
                <a:rPr lang="zh-CN" altLang="en-US" sz="800" b="1" dirty="0"/>
                <a:t>媒体平台方、明星</a:t>
              </a:r>
              <a:r>
                <a:rPr lang="en-US" altLang="zh-CN" sz="800" b="1" dirty="0"/>
                <a:t>&amp;KOL</a:t>
              </a:r>
              <a:r>
                <a:rPr lang="zh-CN" altLang="en-US" sz="800" b="1" dirty="0"/>
                <a:t>资源、跨界品牌、非标广告资源</a:t>
              </a:r>
              <a:endParaRPr lang="zh-CN" altLang="en-US" sz="800" b="1" dirty="0"/>
            </a:p>
          </p:txBody>
        </p:sp>
      </p:grpSp>
      <p:sp>
        <p:nvSpPr>
          <p:cNvPr id="5" name="Oval 114"/>
          <p:cNvSpPr/>
          <p:nvPr>
            <p:custDataLst>
              <p:tags r:id="rId11"/>
            </p:custDataLst>
          </p:nvPr>
        </p:nvSpPr>
        <p:spPr>
          <a:xfrm>
            <a:off x="6887052" y="1027790"/>
            <a:ext cx="146304" cy="146304"/>
          </a:xfrm>
          <a:prstGeom prst="ellipse">
            <a:avLst/>
          </a:prstGeom>
          <a:gradFill flip="none" rotWithShape="1">
            <a:gsLst>
              <a:gs pos="100000">
                <a:schemeClr val="bg1">
                  <a:lumMod val="8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Oval 115"/>
          <p:cNvSpPr/>
          <p:nvPr>
            <p:custDataLst>
              <p:tags r:id="rId12"/>
            </p:custDataLst>
          </p:nvPr>
        </p:nvSpPr>
        <p:spPr>
          <a:xfrm>
            <a:off x="6129177" y="1029014"/>
            <a:ext cx="182880" cy="182880"/>
          </a:xfrm>
          <a:prstGeom prst="ellipse">
            <a:avLst/>
          </a:prstGeom>
          <a:gradFill flip="none" rotWithShape="1">
            <a:gsLst>
              <a:gs pos="78000">
                <a:schemeClr val="accent1"/>
              </a:gs>
              <a:gs pos="0">
                <a:schemeClr val="accent1">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TextBox 116"/>
          <p:cNvSpPr txBox="1"/>
          <p:nvPr>
            <p:custDataLst>
              <p:tags r:id="rId13"/>
            </p:custDataLst>
          </p:nvPr>
        </p:nvSpPr>
        <p:spPr>
          <a:xfrm>
            <a:off x="6278681" y="993859"/>
            <a:ext cx="525780" cy="229870"/>
          </a:xfrm>
          <a:prstGeom prst="rect">
            <a:avLst/>
          </a:prstGeom>
          <a:noFill/>
        </p:spPr>
        <p:txBody>
          <a:bodyPr wrap="none" rtlCol="0">
            <a:spAutoFit/>
          </a:bodyPr>
          <a:lstStyle/>
          <a:p>
            <a:r>
              <a:rPr lang="zh-CN" altLang="en-SG" sz="900" dirty="0"/>
              <a:t>市场主</a:t>
            </a:r>
            <a:endParaRPr lang="zh-CN" altLang="en-SG" sz="900" dirty="0"/>
          </a:p>
        </p:txBody>
      </p:sp>
      <p:sp>
        <p:nvSpPr>
          <p:cNvPr id="60" name="TextBox 117"/>
          <p:cNvSpPr txBox="1"/>
          <p:nvPr>
            <p:custDataLst>
              <p:tags r:id="rId14"/>
            </p:custDataLst>
          </p:nvPr>
        </p:nvSpPr>
        <p:spPr>
          <a:xfrm>
            <a:off x="7016968" y="978041"/>
            <a:ext cx="554355" cy="229870"/>
          </a:xfrm>
          <a:prstGeom prst="rect">
            <a:avLst/>
          </a:prstGeom>
          <a:noFill/>
        </p:spPr>
        <p:txBody>
          <a:bodyPr wrap="none" rtlCol="0">
            <a:spAutoFit/>
          </a:bodyPr>
          <a:lstStyle/>
          <a:p>
            <a:r>
              <a:rPr lang="zh-CN" altLang="en-US" sz="900" dirty="0"/>
              <a:t>代理商</a:t>
            </a:r>
            <a:r>
              <a:rPr lang="en-US" sz="900" dirty="0"/>
              <a:t> </a:t>
            </a:r>
            <a:endParaRPr lang="en-SG" sz="900" dirty="0"/>
          </a:p>
        </p:txBody>
      </p:sp>
      <p:sp>
        <p:nvSpPr>
          <p:cNvPr id="61" name="Oval 118"/>
          <p:cNvSpPr/>
          <p:nvPr>
            <p:custDataLst>
              <p:tags r:id="rId15"/>
            </p:custDataLst>
          </p:nvPr>
        </p:nvSpPr>
        <p:spPr>
          <a:xfrm>
            <a:off x="7553490" y="1014928"/>
            <a:ext cx="182880" cy="182880"/>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2" name="TextBox 119"/>
          <p:cNvSpPr txBox="1"/>
          <p:nvPr>
            <p:custDataLst>
              <p:tags r:id="rId16"/>
            </p:custDataLst>
          </p:nvPr>
        </p:nvSpPr>
        <p:spPr>
          <a:xfrm>
            <a:off x="7691494" y="993405"/>
            <a:ext cx="640080" cy="229870"/>
          </a:xfrm>
          <a:prstGeom prst="rect">
            <a:avLst/>
          </a:prstGeom>
          <a:noFill/>
        </p:spPr>
        <p:txBody>
          <a:bodyPr wrap="none" rtlCol="0">
            <a:spAutoFit/>
          </a:bodyPr>
          <a:lstStyle/>
          <a:p>
            <a:r>
              <a:rPr lang="zh-CN" altLang="en-US" sz="900" dirty="0"/>
              <a:t>外部资源</a:t>
            </a:r>
            <a:endParaRPr lang="zh-CN" altLang="en-US" sz="900" dirty="0"/>
          </a:p>
        </p:txBody>
      </p:sp>
      <p:pic>
        <p:nvPicPr>
          <p:cNvPr id="65" name="图片 64"/>
          <p:cNvPicPr>
            <a:picLocks noChangeAspect="1"/>
          </p:cNvPicPr>
          <p:nvPr>
            <p:custDataLst>
              <p:tags r:id="rId17"/>
            </p:custDataLst>
          </p:nvPr>
        </p:nvPicPr>
        <p:blipFill>
          <a:blip r:embed="rId18"/>
          <a:stretch>
            <a:fillRect/>
          </a:stretch>
        </p:blipFill>
        <p:spPr>
          <a:xfrm>
            <a:off x="5217795" y="1424305"/>
            <a:ext cx="511810" cy="302260"/>
          </a:xfrm>
          <a:prstGeom prst="rect">
            <a:avLst/>
          </a:prstGeom>
        </p:spPr>
      </p:pic>
      <p:pic>
        <p:nvPicPr>
          <p:cNvPr id="91" name="图片 90"/>
          <p:cNvPicPr>
            <a:picLocks noChangeAspect="1"/>
          </p:cNvPicPr>
          <p:nvPr>
            <p:custDataLst>
              <p:tags r:id="rId19"/>
            </p:custDataLst>
          </p:nvPr>
        </p:nvPicPr>
        <p:blipFill>
          <a:blip r:embed="rId20"/>
          <a:stretch>
            <a:fillRect/>
          </a:stretch>
        </p:blipFill>
        <p:spPr>
          <a:xfrm>
            <a:off x="3389630" y="1405890"/>
            <a:ext cx="414020" cy="348615"/>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431823" y="4832796"/>
            <a:ext cx="680207" cy="226317"/>
          </a:xfrm>
        </p:spPr>
        <p:txBody>
          <a:bodyPr/>
          <a:lstStyle/>
          <a:p>
            <a:fld id="{7FE65862-6F0E-BF45-805E-B455647285E2}" type="slidenum">
              <a:rPr lang="en-US" smtClean="0"/>
            </a:fld>
            <a:endParaRPr lang="en-US" dirty="0"/>
          </a:p>
        </p:txBody>
      </p:sp>
      <p:graphicFrame>
        <p:nvGraphicFramePr>
          <p:cNvPr id="4" name="表格 3"/>
          <p:cNvGraphicFramePr>
            <a:graphicFrameLocks noGrp="1"/>
          </p:cNvGraphicFramePr>
          <p:nvPr/>
        </p:nvGraphicFramePr>
        <p:xfrm>
          <a:off x="749000" y="1225936"/>
          <a:ext cx="7553161" cy="3226560"/>
        </p:xfrm>
        <a:graphic>
          <a:graphicData uri="http://schemas.openxmlformats.org/drawingml/2006/table">
            <a:tbl>
              <a:tblPr firstRow="1" bandRow="1">
                <a:tableStyleId>{5C22544A-7EE6-4342-B048-85BDC9FD1C3A}</a:tableStyleId>
              </a:tblPr>
              <a:tblGrid>
                <a:gridCol w="1766282"/>
                <a:gridCol w="2010299"/>
                <a:gridCol w="1888290"/>
                <a:gridCol w="1888290"/>
              </a:tblGrid>
              <a:tr h="936000">
                <a:tc>
                  <a:txBody>
                    <a:bodyPr/>
                    <a:lstStyle/>
                    <a:p>
                      <a:endParaRPr lang="zh-CN" altLang="en-US" dirty="0"/>
                    </a:p>
                  </a:txBody>
                  <a:tcP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612000">
                <a:tc>
                  <a:txBody>
                    <a:bodyPr/>
                    <a:lstStyle/>
                    <a:p>
                      <a:endParaRPr lang="zh-CN" altLang="en-US" dirty="0"/>
                    </a:p>
                  </a:txBody>
                  <a:tcP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altLang="zh-CN" sz="800" i="0" u="none" strike="noStrike" kern="1200" cap="none" spc="0" normalizeH="0" baseline="0" noProof="0" dirty="0">
                        <a:ln>
                          <a:noFill/>
                        </a:ln>
                        <a:solidFill>
                          <a:schemeClr val="bg1"/>
                        </a:solidFill>
                        <a:effectLst/>
                        <a:uLnTx/>
                        <a:uFillTx/>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solidFill>
                          <a:schemeClr val="bg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solidFill>
                          <a:schemeClr val="bg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432000">
                <a:tc>
                  <a:txBody>
                    <a:bodyPr/>
                    <a:lstStyle/>
                    <a:p>
                      <a:pPr algn="ctr"/>
                      <a:r>
                        <a:rPr lang="en-US" altLang="zh-CN" sz="800" b="0" i="0" dirty="0">
                          <a:solidFill>
                            <a:srgbClr val="0D0D0D"/>
                          </a:solidFill>
                          <a:effectLst/>
                          <a:latin typeface="+mj-lt"/>
                        </a:rPr>
                        <a:t>Typical resource types </a:t>
                      </a:r>
                      <a:endParaRPr lang="zh-CN" altLang="en-US" sz="800" b="1"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r>
              <a:tr h="288000">
                <a:tc>
                  <a:txBody>
                    <a:bodyPr/>
                    <a:lstStyle/>
                    <a:p>
                      <a:pPr marL="0" algn="ctr" defTabSz="914400" rtl="0" eaLnBrk="1" latinLnBrk="0" hangingPunct="1"/>
                      <a:r>
                        <a:rPr lang="en-US" altLang="zh-CN" sz="800" b="0" i="0" kern="1200" dirty="0">
                          <a:solidFill>
                            <a:srgbClr val="0D0D0D"/>
                          </a:solidFill>
                          <a:effectLst/>
                          <a:latin typeface="+mj-lt"/>
                          <a:ea typeface="+mn-ea"/>
                          <a:cs typeface="+mn-cs"/>
                        </a:rPr>
                        <a:t>Content integration </a:t>
                      </a:r>
                      <a:endParaRPr lang="zh-CN" altLang="en-US" sz="800" b="0" i="0" kern="1200" dirty="0">
                        <a:solidFill>
                          <a:srgbClr val="0D0D0D"/>
                        </a:solidFill>
                        <a:effectLst/>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marL="0" algn="ctr" defTabSz="914400" rtl="0" eaLnBrk="1" latinLnBrk="0" hangingPunct="1"/>
                      <a:r>
                        <a:rPr lang="en-US" altLang="zh-CN" sz="800" b="0" i="0" kern="1200" dirty="0">
                          <a:solidFill>
                            <a:srgbClr val="0D0D0D"/>
                          </a:solidFill>
                          <a:effectLst/>
                          <a:latin typeface="+mj-lt"/>
                          <a:ea typeface="+mn-ea"/>
                          <a:cs typeface="+mn-cs"/>
                        </a:rPr>
                        <a:t>Media buy and collaboration efficiency </a:t>
                      </a:r>
                      <a:endParaRPr lang="zh-CN" altLang="en-US" sz="800" b="0" i="0" kern="1200" dirty="0">
                        <a:solidFill>
                          <a:srgbClr val="0D0D0D"/>
                        </a:solidFill>
                        <a:effectLst/>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marL="0" algn="ctr" defTabSz="914400" rtl="0" eaLnBrk="1" latinLnBrk="0" hangingPunct="1"/>
                      <a:r>
                        <a:rPr lang="en-US" altLang="zh-CN" sz="800" b="0" i="0" kern="1200" dirty="0">
                          <a:solidFill>
                            <a:srgbClr val="0D0D0D"/>
                          </a:solidFill>
                          <a:effectLst/>
                          <a:latin typeface="+mj-lt"/>
                          <a:ea typeface="+mn-ea"/>
                          <a:cs typeface="+mn-cs"/>
                        </a:rPr>
                        <a:t>Media buy and collaboration effectiveness </a:t>
                      </a:r>
                      <a:endParaRPr lang="zh-CN" altLang="en-US" sz="800" b="0" i="0" kern="1200" dirty="0">
                        <a:solidFill>
                          <a:srgbClr val="0D0D0D"/>
                        </a:solidFill>
                        <a:effectLst/>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88000">
                <a:tc>
                  <a:txBody>
                    <a:bodyPr/>
                    <a:lstStyle/>
                    <a:p>
                      <a:pPr marL="0" algn="ctr" defTabSz="914400" rtl="0" eaLnBrk="1" latinLnBrk="0" hangingPunct="1"/>
                      <a:r>
                        <a:rPr lang="en-US" altLang="zh-CN" sz="800" b="0" i="0" kern="1200" dirty="0">
                          <a:solidFill>
                            <a:srgbClr val="0D0D0D"/>
                          </a:solidFill>
                          <a:effectLst/>
                          <a:latin typeface="+mj-lt"/>
                          <a:ea typeface="+mn-ea"/>
                          <a:cs typeface="+mn-cs"/>
                        </a:rPr>
                        <a:t>Execution flexibility</a:t>
                      </a:r>
                      <a:endParaRPr lang="zh-CN" altLang="en-US" sz="800" b="0" i="0" kern="1200" dirty="0">
                        <a:solidFill>
                          <a:srgbClr val="0D0D0D"/>
                        </a:solidFill>
                        <a:effectLst/>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CN" altLang="en-US" sz="1050" b="0" i="0" kern="1200" dirty="0">
                        <a:solidFill>
                          <a:srgbClr val="0D0D0D"/>
                        </a:solidFill>
                        <a:effectLst/>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CN" altLang="en-US" sz="105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12" name="文本框 11"/>
          <p:cNvSpPr txBox="1"/>
          <p:nvPr/>
        </p:nvSpPr>
        <p:spPr>
          <a:xfrm>
            <a:off x="2785439" y="1719428"/>
            <a:ext cx="1648206" cy="430887"/>
          </a:xfrm>
          <a:prstGeom prst="rect">
            <a:avLst/>
          </a:prstGeom>
          <a:noFill/>
        </p:spPr>
        <p:txBody>
          <a:bodyPr wrap="square">
            <a:spAutoFit/>
          </a:bodyPr>
          <a:lstStyle/>
          <a:p>
            <a:pPr marL="0" marR="0" lvl="0" indent="0" algn="ctr" defTabSz="457200" rtl="0" eaLnBrk="1" fontAlgn="auto" latinLnBrk="0" hangingPunct="1">
              <a:spcBef>
                <a:spcPts val="0"/>
              </a:spcBef>
              <a:spcAft>
                <a:spcPts val="0"/>
              </a:spcAft>
              <a:buClrTx/>
              <a:buSzTx/>
              <a:buFontTx/>
              <a:buNone/>
              <a:defRPr/>
            </a:pPr>
            <a:r>
              <a:rPr lang="en-US" altLang="zh-CN" sz="1100" b="0" i="0" dirty="0">
                <a:solidFill>
                  <a:srgbClr val="0070C0"/>
                </a:solidFill>
                <a:effectLst/>
                <a:latin typeface="+mj-lt"/>
              </a:rPr>
              <a:t>Integrated marketing orientation </a:t>
            </a:r>
            <a:endParaRPr kumimoji="0" lang="zh-CN" altLang="en-US" sz="1400" b="1" i="0" u="none" strike="noStrike" kern="1200" cap="none" spc="0" normalizeH="0" noProof="0" dirty="0">
              <a:ln>
                <a:noFill/>
              </a:ln>
              <a:solidFill>
                <a:srgbClr val="0070C0"/>
              </a:solidFill>
              <a:effectLst/>
              <a:uLnTx/>
              <a:uFillTx/>
              <a:latin typeface="+mj-lt"/>
              <a:ea typeface="微软雅黑" panose="020B0503020204020204" charset="-122"/>
              <a:cs typeface="+mn-cs"/>
            </a:endParaRPr>
          </a:p>
        </p:txBody>
      </p:sp>
      <p:sp>
        <p:nvSpPr>
          <p:cNvPr id="16" name="文本框 15"/>
          <p:cNvSpPr txBox="1"/>
          <p:nvPr/>
        </p:nvSpPr>
        <p:spPr>
          <a:xfrm>
            <a:off x="4663851" y="1717031"/>
            <a:ext cx="1648206" cy="430887"/>
          </a:xfrm>
          <a:prstGeom prst="rect">
            <a:avLst/>
          </a:prstGeom>
          <a:noFill/>
        </p:spPr>
        <p:txBody>
          <a:bodyPr wrap="square">
            <a:spAutoFit/>
          </a:bodyPr>
          <a:lstStyle>
            <a:defPPr>
              <a:defRPr lang="en-US"/>
            </a:defPPr>
            <a:lvl1pPr marR="0" lvl="0" indent="0" algn="ctr" fontAlgn="auto">
              <a:spcBef>
                <a:spcPts val="0"/>
              </a:spcBef>
              <a:spcAft>
                <a:spcPts val="0"/>
              </a:spcAft>
              <a:buClrTx/>
              <a:buSzTx/>
              <a:buFontTx/>
              <a:buNone/>
              <a:defRPr sz="1200" b="0" i="0">
                <a:solidFill>
                  <a:srgbClr val="0070C0"/>
                </a:solidFill>
                <a:effectLst/>
                <a:latin typeface="+mj-lt"/>
              </a:defRPr>
            </a:lvl1pPr>
          </a:lstStyle>
          <a:p>
            <a:r>
              <a:rPr lang="en-US" altLang="zh-CN" sz="1100" dirty="0"/>
              <a:t>Marketing-buying resource orientation </a:t>
            </a:r>
            <a:endParaRPr lang="zh-CN" altLang="en-US" sz="1100" dirty="0"/>
          </a:p>
        </p:txBody>
      </p:sp>
      <p:sp>
        <p:nvSpPr>
          <p:cNvPr id="20" name="文本框 19"/>
          <p:cNvSpPr txBox="1"/>
          <p:nvPr/>
        </p:nvSpPr>
        <p:spPr>
          <a:xfrm>
            <a:off x="6551615" y="1723066"/>
            <a:ext cx="1648206" cy="430887"/>
          </a:xfrm>
          <a:prstGeom prst="rect">
            <a:avLst/>
          </a:prstGeom>
          <a:noFill/>
        </p:spPr>
        <p:txBody>
          <a:bodyPr wrap="square">
            <a:spAutoFit/>
          </a:bodyPr>
          <a:lstStyle/>
          <a:p>
            <a:pPr lvl="0" algn="ctr">
              <a:defRPr/>
            </a:pPr>
            <a:r>
              <a:rPr lang="en-US" altLang="zh-CN" sz="1100" dirty="0">
                <a:solidFill>
                  <a:srgbClr val="0070C0"/>
                </a:solidFill>
                <a:latin typeface="+mj-lt"/>
              </a:rPr>
              <a:t>Third-party buying orientation </a:t>
            </a:r>
            <a:endParaRPr lang="zh-CN" altLang="en-US" sz="1100" dirty="0">
              <a:solidFill>
                <a:srgbClr val="0070C0"/>
              </a:solidFill>
              <a:latin typeface="+mj-lt"/>
            </a:endParaRPr>
          </a:p>
        </p:txBody>
      </p:sp>
      <p:sp>
        <p:nvSpPr>
          <p:cNvPr id="22" name="文本框 21"/>
          <p:cNvSpPr txBox="1"/>
          <p:nvPr/>
        </p:nvSpPr>
        <p:spPr>
          <a:xfrm>
            <a:off x="2690090" y="2173606"/>
            <a:ext cx="17435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00" b="0" i="0" dirty="0">
                <a:solidFill>
                  <a:schemeClr val="bg1"/>
                </a:solidFill>
                <a:effectLst/>
                <a:latin typeface="+mj-lt"/>
              </a:rPr>
              <a:t>Resource providers directly undertake integrated marketing planning, content creation, and implementation for marketers</a:t>
            </a:r>
            <a:endParaRPr kumimoji="0" lang="en-SG" altLang="zh-CN" sz="1000" b="1" i="0" u="none" strike="noStrike" kern="1200" cap="none" spc="0" normalizeH="0" baseline="0" noProof="0" dirty="0">
              <a:ln>
                <a:noFill/>
              </a:ln>
              <a:solidFill>
                <a:schemeClr val="bg1"/>
              </a:solidFill>
              <a:effectLst/>
              <a:uLnTx/>
              <a:uFillTx/>
              <a:latin typeface="+mj-lt"/>
              <a:ea typeface="+mn-ea"/>
              <a:cs typeface="+mn-cs"/>
            </a:endParaRPr>
          </a:p>
        </p:txBody>
      </p:sp>
      <p:sp>
        <p:nvSpPr>
          <p:cNvPr id="24" name="文本框 23"/>
          <p:cNvSpPr txBox="1"/>
          <p:nvPr/>
        </p:nvSpPr>
        <p:spPr>
          <a:xfrm>
            <a:off x="4557359" y="2188598"/>
            <a:ext cx="1810544" cy="584775"/>
          </a:xfrm>
          <a:prstGeom prst="rect">
            <a:avLst/>
          </a:prstGeom>
          <a:noFill/>
        </p:spPr>
        <p:txBody>
          <a:bodyPr wrap="square">
            <a:spAutoFit/>
          </a:bodyPr>
          <a:lstStyle/>
          <a:p>
            <a:pPr algn="ctr" defTabSz="914400">
              <a:defRPr/>
            </a:pPr>
            <a:r>
              <a:rPr lang="en-US" altLang="zh-CN" sz="800" dirty="0">
                <a:solidFill>
                  <a:schemeClr val="bg1"/>
                </a:solidFill>
                <a:latin typeface="+mj-lt"/>
              </a:rPr>
              <a:t>High-quality resources are directly bought by marketers, with agencies responsible for execution and communication</a:t>
            </a:r>
            <a:endParaRPr lang="en-SG" altLang="zh-CN" sz="800" dirty="0">
              <a:solidFill>
                <a:schemeClr val="bg1"/>
              </a:solidFill>
              <a:latin typeface="+mj-lt"/>
            </a:endParaRPr>
          </a:p>
        </p:txBody>
      </p:sp>
      <p:sp>
        <p:nvSpPr>
          <p:cNvPr id="25" name="文本框 24"/>
          <p:cNvSpPr txBox="1"/>
          <p:nvPr/>
        </p:nvSpPr>
        <p:spPr>
          <a:xfrm>
            <a:off x="6470446" y="2183840"/>
            <a:ext cx="1810544" cy="584775"/>
          </a:xfrm>
          <a:prstGeom prst="rect">
            <a:avLst/>
          </a:prstGeom>
          <a:noFill/>
        </p:spPr>
        <p:txBody>
          <a:bodyPr wrap="square">
            <a:spAutoFit/>
          </a:bodyPr>
          <a:lstStyle/>
          <a:p>
            <a:pPr marR="0" lvl="0" indent="0" algn="ctr" defTabSz="914400" fontAlgn="auto">
              <a:lnSpc>
                <a:spcPct val="100000"/>
              </a:lnSpc>
              <a:spcBef>
                <a:spcPts val="0"/>
              </a:spcBef>
              <a:spcAft>
                <a:spcPts val="0"/>
              </a:spcAft>
              <a:buClrTx/>
              <a:buSzTx/>
              <a:buFontTx/>
              <a:buNone/>
              <a:defRPr/>
            </a:pPr>
            <a:r>
              <a:rPr lang="en-US" altLang="zh-CN" sz="800" dirty="0">
                <a:solidFill>
                  <a:schemeClr val="bg1"/>
                </a:solidFill>
                <a:latin typeface="+mj-lt"/>
              </a:rPr>
              <a:t>Agencies are responsible for recommending, communicating, buying, managing resource providers, and executing tasks.</a:t>
            </a:r>
            <a:endParaRPr lang="en-SG" altLang="zh-CN" sz="800" dirty="0">
              <a:solidFill>
                <a:schemeClr val="bg1"/>
              </a:solidFill>
              <a:latin typeface="+mj-lt"/>
            </a:endParaRPr>
          </a:p>
        </p:txBody>
      </p:sp>
      <p:sp>
        <p:nvSpPr>
          <p:cNvPr id="30" name="矩形: 圆角 29"/>
          <p:cNvSpPr/>
          <p:nvPr/>
        </p:nvSpPr>
        <p:spPr>
          <a:xfrm>
            <a:off x="5813500" y="4462644"/>
            <a:ext cx="2508255" cy="319314"/>
          </a:xfrm>
          <a:prstGeom prst="roundRect">
            <a:avLst>
              <a:gd name="adj" fmla="val 43940"/>
            </a:avLst>
          </a:prstGeom>
          <a:solidFill>
            <a:schemeClr val="bg1"/>
          </a:solidFill>
          <a:ln>
            <a:noFill/>
          </a:ln>
          <a:effectLst>
            <a:outerShdw blurRad="228600" dist="38100" dir="2700000" algn="tl"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283419" y="4554875"/>
            <a:ext cx="477143" cy="215444"/>
          </a:xfrm>
          <a:prstGeom prst="rect">
            <a:avLst/>
          </a:prstGeom>
          <a:noFill/>
        </p:spPr>
        <p:txBody>
          <a:bodyPr wrap="square" rtlCol="0">
            <a:spAutoFit/>
          </a:bodyPr>
          <a:lstStyle/>
          <a:p>
            <a:r>
              <a:rPr lang="en-US" altLang="zh-CN" sz="800" dirty="0"/>
              <a:t>Strong</a:t>
            </a:r>
            <a:endParaRPr lang="zh-CN" altLang="en-US" sz="800" dirty="0"/>
          </a:p>
        </p:txBody>
      </p:sp>
      <p:sp>
        <p:nvSpPr>
          <p:cNvPr id="33" name="椭圆 32"/>
          <p:cNvSpPr/>
          <p:nvPr/>
        </p:nvSpPr>
        <p:spPr>
          <a:xfrm>
            <a:off x="6172448" y="459022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817905" y="4590228"/>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916660" y="4552705"/>
            <a:ext cx="633476" cy="215444"/>
          </a:xfrm>
          <a:prstGeom prst="rect">
            <a:avLst/>
          </a:prstGeom>
          <a:noFill/>
        </p:spPr>
        <p:txBody>
          <a:bodyPr wrap="square" rtlCol="0">
            <a:spAutoFit/>
          </a:bodyPr>
          <a:lstStyle/>
          <a:p>
            <a:r>
              <a:rPr lang="en-US" altLang="zh-CN" sz="800" dirty="0"/>
              <a:t>Moderate</a:t>
            </a:r>
            <a:endParaRPr lang="zh-CN" altLang="en-US" sz="800" dirty="0"/>
          </a:p>
        </p:txBody>
      </p:sp>
      <p:sp>
        <p:nvSpPr>
          <p:cNvPr id="40" name="椭圆 39"/>
          <p:cNvSpPr/>
          <p:nvPr/>
        </p:nvSpPr>
        <p:spPr>
          <a:xfrm>
            <a:off x="7513412" y="4586678"/>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604916" y="4547531"/>
            <a:ext cx="534854" cy="215444"/>
          </a:xfrm>
          <a:prstGeom prst="rect">
            <a:avLst/>
          </a:prstGeom>
          <a:noFill/>
        </p:spPr>
        <p:txBody>
          <a:bodyPr wrap="square" rtlCol="0">
            <a:spAutoFit/>
          </a:bodyPr>
          <a:lstStyle/>
          <a:p>
            <a:r>
              <a:rPr lang="en-US" altLang="zh-CN" sz="800" dirty="0"/>
              <a:t>Weak</a:t>
            </a:r>
            <a:endParaRPr lang="zh-CN" altLang="en-US" sz="800" dirty="0"/>
          </a:p>
        </p:txBody>
      </p:sp>
      <p:grpSp>
        <p:nvGrpSpPr>
          <p:cNvPr id="103" name="组合 102"/>
          <p:cNvGrpSpPr/>
          <p:nvPr/>
        </p:nvGrpSpPr>
        <p:grpSpPr>
          <a:xfrm>
            <a:off x="3296746" y="3283491"/>
            <a:ext cx="4323423" cy="149462"/>
            <a:chOff x="3193887" y="3424061"/>
            <a:chExt cx="4323423" cy="149462"/>
          </a:xfrm>
        </p:grpSpPr>
        <p:grpSp>
          <p:nvGrpSpPr>
            <p:cNvPr id="26" name="组合 25"/>
            <p:cNvGrpSpPr/>
            <p:nvPr/>
          </p:nvGrpSpPr>
          <p:grpSpPr>
            <a:xfrm>
              <a:off x="3193887" y="3424061"/>
              <a:ext cx="506784" cy="144000"/>
              <a:chOff x="2991013" y="3579108"/>
              <a:chExt cx="506784" cy="144000"/>
            </a:xfrm>
          </p:grpSpPr>
          <p:sp>
            <p:nvSpPr>
              <p:cNvPr id="11" name="椭圆 10"/>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5114863" y="3429523"/>
              <a:ext cx="506784" cy="144000"/>
              <a:chOff x="5115351" y="3592486"/>
              <a:chExt cx="506784" cy="144000"/>
            </a:xfrm>
          </p:grpSpPr>
          <p:sp>
            <p:nvSpPr>
              <p:cNvPr id="46" name="椭圆 45"/>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7033225" y="3424061"/>
              <a:ext cx="484085" cy="144000"/>
              <a:chOff x="3193887" y="4437231"/>
              <a:chExt cx="484085" cy="144000"/>
            </a:xfrm>
          </p:grpSpPr>
          <p:sp>
            <p:nvSpPr>
              <p:cNvPr id="67" name="椭圆 66"/>
              <p:cNvSpPr/>
              <p:nvPr/>
            </p:nvSpPr>
            <p:spPr>
              <a:xfrm>
                <a:off x="3193887" y="4437231"/>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362683"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533972"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3296746" y="3586965"/>
            <a:ext cx="4346122" cy="145927"/>
            <a:chOff x="3193887" y="3716222"/>
            <a:chExt cx="4346122" cy="145927"/>
          </a:xfrm>
        </p:grpSpPr>
        <p:grpSp>
          <p:nvGrpSpPr>
            <p:cNvPr id="50" name="组合 49"/>
            <p:cNvGrpSpPr/>
            <p:nvPr/>
          </p:nvGrpSpPr>
          <p:grpSpPr>
            <a:xfrm>
              <a:off x="5114863" y="3716222"/>
              <a:ext cx="506784" cy="144000"/>
              <a:chOff x="2991013" y="3579108"/>
              <a:chExt cx="506784" cy="144000"/>
            </a:xfrm>
          </p:grpSpPr>
          <p:sp>
            <p:nvSpPr>
              <p:cNvPr id="51" name="椭圆 50"/>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033225" y="3718149"/>
              <a:ext cx="506784" cy="144000"/>
              <a:chOff x="5115351" y="3592486"/>
              <a:chExt cx="506784" cy="144000"/>
            </a:xfrm>
          </p:grpSpPr>
          <p:sp>
            <p:nvSpPr>
              <p:cNvPr id="71" name="椭圆 70"/>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3193887" y="3718149"/>
              <a:ext cx="506784" cy="144000"/>
              <a:chOff x="5115351" y="3592486"/>
              <a:chExt cx="506784" cy="144000"/>
            </a:xfrm>
          </p:grpSpPr>
          <p:sp>
            <p:nvSpPr>
              <p:cNvPr id="75" name="椭圆 74"/>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p:cNvGrpSpPr/>
          <p:nvPr/>
        </p:nvGrpSpPr>
        <p:grpSpPr>
          <a:xfrm>
            <a:off x="3296746" y="3924490"/>
            <a:ext cx="4346122" cy="151061"/>
            <a:chOff x="3193887" y="3988184"/>
            <a:chExt cx="4346122" cy="151061"/>
          </a:xfrm>
        </p:grpSpPr>
        <p:grpSp>
          <p:nvGrpSpPr>
            <p:cNvPr id="31" name="组合 30"/>
            <p:cNvGrpSpPr/>
            <p:nvPr/>
          </p:nvGrpSpPr>
          <p:grpSpPr>
            <a:xfrm>
              <a:off x="3193887" y="3990538"/>
              <a:ext cx="506784" cy="144000"/>
              <a:chOff x="2991013" y="3579108"/>
              <a:chExt cx="506784" cy="144000"/>
            </a:xfrm>
          </p:grpSpPr>
          <p:sp>
            <p:nvSpPr>
              <p:cNvPr id="34" name="椭圆 33"/>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5114863" y="3995245"/>
              <a:ext cx="506784" cy="144000"/>
              <a:chOff x="5115351" y="3592486"/>
              <a:chExt cx="506784" cy="144000"/>
            </a:xfrm>
          </p:grpSpPr>
          <p:sp>
            <p:nvSpPr>
              <p:cNvPr id="79" name="椭圆 78"/>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7033225" y="3988184"/>
              <a:ext cx="506784" cy="144000"/>
              <a:chOff x="5115351" y="3592486"/>
              <a:chExt cx="506784" cy="144000"/>
            </a:xfrm>
          </p:grpSpPr>
          <p:sp>
            <p:nvSpPr>
              <p:cNvPr id="83" name="椭圆 82"/>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组合 105"/>
          <p:cNvGrpSpPr/>
          <p:nvPr/>
        </p:nvGrpSpPr>
        <p:grpSpPr>
          <a:xfrm>
            <a:off x="3296746" y="4229445"/>
            <a:ext cx="4346122" cy="152004"/>
            <a:chOff x="3193887" y="4274268"/>
            <a:chExt cx="4346122" cy="152004"/>
          </a:xfrm>
        </p:grpSpPr>
        <p:grpSp>
          <p:nvGrpSpPr>
            <p:cNvPr id="42" name="组合 41"/>
            <p:cNvGrpSpPr/>
            <p:nvPr/>
          </p:nvGrpSpPr>
          <p:grpSpPr>
            <a:xfrm>
              <a:off x="5114863" y="4274268"/>
              <a:ext cx="506784" cy="144000"/>
              <a:chOff x="2991013" y="3579108"/>
              <a:chExt cx="506784" cy="144000"/>
            </a:xfrm>
          </p:grpSpPr>
          <p:sp>
            <p:nvSpPr>
              <p:cNvPr id="43" name="椭圆 42"/>
              <p:cNvSpPr/>
              <p:nvPr/>
            </p:nvSpPr>
            <p:spPr>
              <a:xfrm>
                <a:off x="2991013"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17191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353797" y="3579108"/>
                <a:ext cx="144000" cy="144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3193887" y="4274268"/>
              <a:ext cx="501433" cy="144000"/>
              <a:chOff x="3193887" y="4437231"/>
              <a:chExt cx="501433" cy="144000"/>
            </a:xfrm>
          </p:grpSpPr>
          <p:sp>
            <p:nvSpPr>
              <p:cNvPr id="54" name="椭圆 53"/>
              <p:cNvSpPr/>
              <p:nvPr/>
            </p:nvSpPr>
            <p:spPr>
              <a:xfrm>
                <a:off x="3193887" y="4437231"/>
                <a:ext cx="144000" cy="144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362683"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51320" y="4437231"/>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7033225" y="4282272"/>
              <a:ext cx="506784" cy="144000"/>
              <a:chOff x="5115351" y="3592486"/>
              <a:chExt cx="506784" cy="144000"/>
            </a:xfrm>
          </p:grpSpPr>
          <p:sp>
            <p:nvSpPr>
              <p:cNvPr id="87" name="椭圆 86"/>
              <p:cNvSpPr/>
              <p:nvPr/>
            </p:nvSpPr>
            <p:spPr>
              <a:xfrm>
                <a:off x="5115351"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5296255" y="3592486"/>
                <a:ext cx="144000" cy="14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5478135" y="3592486"/>
                <a:ext cx="144000" cy="144000"/>
              </a:xfrm>
              <a:prstGeom prst="ellipse">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组合 58"/>
          <p:cNvGrpSpPr/>
          <p:nvPr/>
        </p:nvGrpSpPr>
        <p:grpSpPr>
          <a:xfrm>
            <a:off x="7208520" y="1272345"/>
            <a:ext cx="482600" cy="419100"/>
            <a:chOff x="6949798" y="1191235"/>
            <a:chExt cx="737446" cy="632902"/>
          </a:xfrm>
        </p:grpSpPr>
        <p:cxnSp>
          <p:nvCxnSpPr>
            <p:cNvPr id="6" name="Straight Connector 87"/>
            <p:cNvCxnSpPr>
              <a:stCxn id="15" idx="7"/>
            </p:cNvCxnSpPr>
            <p:nvPr/>
          </p:nvCxnSpPr>
          <p:spPr>
            <a:xfrm flipH="1">
              <a:off x="7326031" y="1218452"/>
              <a:ext cx="321911" cy="316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87"/>
            <p:cNvCxnSpPr>
              <a:stCxn id="18" idx="6"/>
            </p:cNvCxnSpPr>
            <p:nvPr/>
          </p:nvCxnSpPr>
          <p:spPr>
            <a:xfrm flipH="1">
              <a:off x="7324489" y="1512793"/>
              <a:ext cx="350276" cy="9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87"/>
            <p:cNvCxnSpPr>
              <a:stCxn id="17" idx="5"/>
            </p:cNvCxnSpPr>
            <p:nvPr/>
          </p:nvCxnSpPr>
          <p:spPr>
            <a:xfrm flipH="1" flipV="1">
              <a:off x="7337901" y="1528297"/>
              <a:ext cx="322520" cy="268623"/>
            </a:xfrm>
            <a:prstGeom prst="line">
              <a:avLst/>
            </a:prstGeom>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949798" y="1325722"/>
              <a:ext cx="379334" cy="384904"/>
            </a:xfrm>
            <a:prstGeom prst="ellipse">
              <a:avLst/>
            </a:prstGeom>
            <a:gradFill flip="none" rotWithShape="1">
              <a:gsLst>
                <a:gs pos="78000">
                  <a:schemeClr val="accent1"/>
                </a:gs>
                <a:gs pos="0">
                  <a:schemeClr val="accent1">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7491609" y="1191235"/>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504088" y="1638291"/>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91609" y="1419870"/>
              <a:ext cx="183156" cy="185846"/>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255739" y="1419534"/>
              <a:ext cx="177228" cy="179830"/>
            </a:xfrm>
            <a:prstGeom prst="ellipse">
              <a:avLst/>
            </a:prstGeom>
            <a:gradFill flip="none" rotWithShape="1">
              <a:gsLst>
                <a:gs pos="100000">
                  <a:schemeClr val="bg1">
                    <a:lumMod val="8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8" name="组合 107"/>
          <p:cNvGrpSpPr/>
          <p:nvPr/>
        </p:nvGrpSpPr>
        <p:grpSpPr>
          <a:xfrm>
            <a:off x="2801291" y="2748662"/>
            <a:ext cx="5411075" cy="471384"/>
            <a:chOff x="2705440" y="2858979"/>
            <a:chExt cx="5411075" cy="471384"/>
          </a:xfrm>
        </p:grpSpPr>
        <p:sp>
          <p:nvSpPr>
            <p:cNvPr id="27" name="文本框 26"/>
            <p:cNvSpPr txBox="1"/>
            <p:nvPr/>
          </p:nvSpPr>
          <p:spPr>
            <a:xfrm>
              <a:off x="2705440" y="2934087"/>
              <a:ext cx="1602486" cy="338554"/>
            </a:xfrm>
            <a:prstGeom prst="rect">
              <a:avLst/>
            </a:prstGeom>
            <a:noFill/>
          </p:spPr>
          <p:txBody>
            <a:bodyPr wrap="square">
              <a:spAutoFit/>
            </a:bodyPr>
            <a:lstStyle/>
            <a:p>
              <a:pPr algn="ctr"/>
              <a:r>
                <a:rPr lang="en-US" altLang="zh-CN" sz="800" b="1" dirty="0"/>
                <a:t>Media platforms, IPs, Non-standardized resources</a:t>
              </a:r>
              <a:endParaRPr lang="zh-CN" altLang="en-US" sz="800" b="1" dirty="0"/>
            </a:p>
          </p:txBody>
        </p:sp>
        <p:sp>
          <p:nvSpPr>
            <p:cNvPr id="28" name="文本框 27"/>
            <p:cNvSpPr txBox="1"/>
            <p:nvPr/>
          </p:nvSpPr>
          <p:spPr>
            <a:xfrm>
              <a:off x="4611776" y="2858979"/>
              <a:ext cx="1602486" cy="461665"/>
            </a:xfrm>
            <a:prstGeom prst="rect">
              <a:avLst/>
            </a:prstGeom>
            <a:noFill/>
          </p:spPr>
          <p:txBody>
            <a:bodyPr wrap="square">
              <a:spAutoFit/>
            </a:bodyPr>
            <a:lstStyle/>
            <a:p>
              <a:pPr algn="ctr"/>
              <a:r>
                <a:rPr lang="en-US" altLang="zh-CN" sz="800" b="1" dirty="0"/>
                <a:t>Media platforms, Celebrities &amp; KOLs, Cross-over brands, Non-standardized resources</a:t>
              </a:r>
              <a:endParaRPr lang="zh-CN" altLang="en-US" sz="800" b="1" dirty="0"/>
            </a:p>
          </p:txBody>
        </p:sp>
        <p:sp>
          <p:nvSpPr>
            <p:cNvPr id="107" name="文本框 106"/>
            <p:cNvSpPr txBox="1"/>
            <p:nvPr/>
          </p:nvSpPr>
          <p:spPr>
            <a:xfrm>
              <a:off x="6514029" y="2868698"/>
              <a:ext cx="1602486" cy="461665"/>
            </a:xfrm>
            <a:prstGeom prst="rect">
              <a:avLst/>
            </a:prstGeom>
            <a:noFill/>
          </p:spPr>
          <p:txBody>
            <a:bodyPr wrap="square">
              <a:spAutoFit/>
            </a:bodyPr>
            <a:lstStyle/>
            <a:p>
              <a:pPr algn="ctr"/>
              <a:r>
                <a:rPr lang="en-US" altLang="zh-CN" sz="800" b="1" dirty="0"/>
                <a:t>Media platforms, Celebrities &amp; KOLs, Cross-over brands, Non-standardized resources</a:t>
              </a:r>
              <a:endParaRPr lang="zh-CN" altLang="en-US" sz="800" b="1" dirty="0"/>
            </a:p>
          </p:txBody>
        </p:sp>
      </p:grpSp>
      <p:sp>
        <p:nvSpPr>
          <p:cNvPr id="5" name="Oval 114"/>
          <p:cNvSpPr/>
          <p:nvPr>
            <p:custDataLst>
              <p:tags r:id="rId1"/>
            </p:custDataLst>
          </p:nvPr>
        </p:nvSpPr>
        <p:spPr>
          <a:xfrm>
            <a:off x="6475642" y="957529"/>
            <a:ext cx="183600" cy="183600"/>
          </a:xfrm>
          <a:prstGeom prst="ellipse">
            <a:avLst/>
          </a:prstGeom>
          <a:gradFill flip="none" rotWithShape="1">
            <a:gsLst>
              <a:gs pos="100000">
                <a:schemeClr val="bg1">
                  <a:lumMod val="8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Oval 115"/>
          <p:cNvSpPr/>
          <p:nvPr>
            <p:custDataLst>
              <p:tags r:id="rId2"/>
            </p:custDataLst>
          </p:nvPr>
        </p:nvSpPr>
        <p:spPr>
          <a:xfrm>
            <a:off x="5717767" y="957529"/>
            <a:ext cx="182880" cy="182880"/>
          </a:xfrm>
          <a:prstGeom prst="ellipse">
            <a:avLst/>
          </a:prstGeom>
          <a:gradFill flip="none" rotWithShape="1">
            <a:gsLst>
              <a:gs pos="78000">
                <a:schemeClr val="accent1"/>
              </a:gs>
              <a:gs pos="0">
                <a:schemeClr val="accent1">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TextBox 116"/>
          <p:cNvSpPr txBox="1"/>
          <p:nvPr>
            <p:custDataLst>
              <p:tags r:id="rId3"/>
            </p:custDataLst>
          </p:nvPr>
        </p:nvSpPr>
        <p:spPr>
          <a:xfrm>
            <a:off x="5867271" y="920642"/>
            <a:ext cx="627095" cy="230832"/>
          </a:xfrm>
          <a:prstGeom prst="rect">
            <a:avLst/>
          </a:prstGeom>
          <a:noFill/>
        </p:spPr>
        <p:txBody>
          <a:bodyPr wrap="none" rtlCol="0">
            <a:spAutoFit/>
          </a:bodyPr>
          <a:lstStyle/>
          <a:p>
            <a:r>
              <a:rPr lang="en-US" altLang="zh-CN" sz="900" dirty="0"/>
              <a:t>Marketer</a:t>
            </a:r>
            <a:endParaRPr lang="zh-CN" altLang="en-SG" sz="900" dirty="0"/>
          </a:p>
        </p:txBody>
      </p:sp>
      <p:sp>
        <p:nvSpPr>
          <p:cNvPr id="60" name="TextBox 117"/>
          <p:cNvSpPr txBox="1"/>
          <p:nvPr>
            <p:custDataLst>
              <p:tags r:id="rId4"/>
            </p:custDataLst>
          </p:nvPr>
        </p:nvSpPr>
        <p:spPr>
          <a:xfrm>
            <a:off x="6605558" y="920642"/>
            <a:ext cx="527709" cy="230832"/>
          </a:xfrm>
          <a:prstGeom prst="rect">
            <a:avLst/>
          </a:prstGeom>
          <a:noFill/>
        </p:spPr>
        <p:txBody>
          <a:bodyPr wrap="none" rtlCol="0">
            <a:spAutoFit/>
          </a:bodyPr>
          <a:lstStyle/>
          <a:p>
            <a:r>
              <a:rPr lang="en-US" sz="900" dirty="0"/>
              <a:t>Agency</a:t>
            </a:r>
            <a:endParaRPr lang="en-SG" sz="900" dirty="0"/>
          </a:p>
        </p:txBody>
      </p:sp>
      <p:sp>
        <p:nvSpPr>
          <p:cNvPr id="61" name="Oval 118"/>
          <p:cNvSpPr/>
          <p:nvPr>
            <p:custDataLst>
              <p:tags r:id="rId5"/>
            </p:custDataLst>
          </p:nvPr>
        </p:nvSpPr>
        <p:spPr>
          <a:xfrm>
            <a:off x="7142080" y="957529"/>
            <a:ext cx="182880" cy="182880"/>
          </a:xfrm>
          <a:prstGeom prst="ellipse">
            <a:avLst/>
          </a:prstGeom>
          <a:gradFill flip="none" rotWithShape="1">
            <a:gsLst>
              <a:gs pos="100000">
                <a:schemeClr val="accent6">
                  <a:lumMod val="40000"/>
                  <a:lumOff val="60000"/>
                </a:schemeClr>
              </a:gs>
              <a:gs pos="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2" name="TextBox 119"/>
          <p:cNvSpPr txBox="1"/>
          <p:nvPr>
            <p:custDataLst>
              <p:tags r:id="rId6"/>
            </p:custDataLst>
          </p:nvPr>
        </p:nvSpPr>
        <p:spPr>
          <a:xfrm>
            <a:off x="7280084" y="920642"/>
            <a:ext cx="1066318" cy="230832"/>
          </a:xfrm>
          <a:prstGeom prst="rect">
            <a:avLst/>
          </a:prstGeom>
          <a:noFill/>
        </p:spPr>
        <p:txBody>
          <a:bodyPr wrap="none" rtlCol="0">
            <a:spAutoFit/>
          </a:bodyPr>
          <a:lstStyle/>
          <a:p>
            <a:r>
              <a:rPr lang="en-US" altLang="zh-CN" sz="900" dirty="0"/>
              <a:t>External Resource</a:t>
            </a:r>
            <a:endParaRPr lang="zh-CN" altLang="en-US" sz="900" dirty="0"/>
          </a:p>
        </p:txBody>
      </p:sp>
      <p:pic>
        <p:nvPicPr>
          <p:cNvPr id="65" name="图片 64"/>
          <p:cNvPicPr>
            <a:picLocks noChangeAspect="1"/>
          </p:cNvPicPr>
          <p:nvPr>
            <p:custDataLst>
              <p:tags r:id="rId7"/>
            </p:custDataLst>
          </p:nvPr>
        </p:nvPicPr>
        <p:blipFill>
          <a:blip r:embed="rId8"/>
          <a:stretch>
            <a:fillRect/>
          </a:stretch>
        </p:blipFill>
        <p:spPr>
          <a:xfrm>
            <a:off x="5217795" y="1345370"/>
            <a:ext cx="511810" cy="302260"/>
          </a:xfrm>
          <a:prstGeom prst="rect">
            <a:avLst/>
          </a:prstGeom>
        </p:spPr>
      </p:pic>
      <p:pic>
        <p:nvPicPr>
          <p:cNvPr id="91" name="图片 90"/>
          <p:cNvPicPr>
            <a:picLocks noChangeAspect="1"/>
          </p:cNvPicPr>
          <p:nvPr>
            <p:custDataLst>
              <p:tags r:id="rId9"/>
            </p:custDataLst>
          </p:nvPr>
        </p:nvPicPr>
        <p:blipFill>
          <a:blip r:embed="rId10"/>
          <a:stretch>
            <a:fillRect/>
          </a:stretch>
        </p:blipFill>
        <p:spPr>
          <a:xfrm>
            <a:off x="3389630" y="1326955"/>
            <a:ext cx="414020" cy="348615"/>
          </a:xfrm>
          <a:prstGeom prst="rect">
            <a:avLst/>
          </a:prstGeom>
        </p:spPr>
      </p:pic>
      <p:sp>
        <p:nvSpPr>
          <p:cNvPr id="13" name="标题 10"/>
          <p:cNvSpPr>
            <a:spLocks noGrp="1"/>
          </p:cNvSpPr>
          <p:nvPr>
            <p:ph type="title"/>
            <p:custDataLst>
              <p:tags r:id="rId11"/>
            </p:custDataLst>
          </p:nvPr>
        </p:nvSpPr>
        <p:spPr>
          <a:xfrm>
            <a:off x="308015" y="321369"/>
            <a:ext cx="779820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2: </a:t>
            </a:r>
            <a:r>
              <a:rPr lang="en-US" altLang="zh-CN" dirty="0">
                <a:solidFill>
                  <a:srgbClr val="0070C0"/>
                </a:solidFill>
                <a:latin typeface="Franklin Gothic Medium Cond" panose="020B0606030402020204" pitchFamily="34" charset="0"/>
              </a:rPr>
              <a:t>Effective External Synergy</a:t>
            </a:r>
            <a:br>
              <a:rPr lang="en-US" altLang="zh-CN" dirty="0">
                <a:solidFill>
                  <a:srgbClr val="0070C0"/>
                </a:solidFill>
                <a:latin typeface="Franklin Gothic Medium Cond" panose="020B0606030402020204" pitchFamily="34" charset="0"/>
              </a:rPr>
            </a:br>
            <a:r>
              <a:rPr lang="en-US" altLang="zh-CN" sz="1400" b="0" i="0" dirty="0">
                <a:solidFill>
                  <a:srgbClr val="0070C0"/>
                </a:solidFill>
                <a:effectLst/>
                <a:latin typeface="Franklin Gothic Medium Cond" panose="020B0606030402020204" pitchFamily="34" charset="0"/>
              </a:rPr>
              <a:t>According to the marketing focus and resource characteristics, customize the cooperation model of resource parties, and maximize the efficiency of marketing cooperation.</a:t>
            </a:r>
            <a:endParaRPr lang="en-US" altLang="zh-CN" sz="1400" b="0" i="0" dirty="0">
              <a:solidFill>
                <a:srgbClr val="0070C0"/>
              </a:solidFill>
              <a:effectLst/>
              <a:latin typeface="Franklin Gothic Medium Cond" panose="020B06060304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a:xfrm>
            <a:off x="308016" y="275649"/>
            <a:ext cx="6530106" cy="629678"/>
          </a:xfrm>
        </p:spPr>
        <p:txBody>
          <a:bodyPr/>
          <a:lstStyle/>
          <a:p>
            <a:r>
              <a:rPr lang="zh-CN" altLang="en-US" dirty="0"/>
              <a:t>要素二：外部有效协同</a:t>
            </a:r>
            <a:br>
              <a:rPr lang="en-US" altLang="zh-CN" dirty="0"/>
            </a:br>
            <a:r>
              <a:rPr lang="zh-CN" altLang="en-US" sz="1400" kern="100" dirty="0">
                <a:solidFill>
                  <a:schemeClr val="tx1"/>
                </a:solidFill>
                <a:latin typeface="Franklin Gothic Medium" panose="020B0603020102020204" charset="0"/>
                <a:ea typeface="微软雅黑" panose="020B0503020204020204" charset="-122"/>
                <a:cs typeface="Times New Roman" panose="02020603050405020304" pitchFamily="18" charset="0"/>
              </a:rPr>
              <a:t>两大准则三大方面，规避痛点，营销合作效果最大化</a:t>
            </a:r>
            <a:endParaRPr lang="zh-CN" altLang="en-US" sz="1400" kern="100" dirty="0">
              <a:solidFill>
                <a:schemeClr val="tx1"/>
              </a:solidFill>
              <a:latin typeface="Franklin Gothic Medium" panose="020B0603020102020204" charset="0"/>
              <a:ea typeface="微软雅黑" panose="020B0503020204020204" charset="-122"/>
              <a:cs typeface="Times New Roman" panose="02020603050405020304" pitchFamily="18" charset="0"/>
            </a:endParaRPr>
          </a:p>
        </p:txBody>
      </p:sp>
      <p:sp>
        <p:nvSpPr>
          <p:cNvPr id="6" name="Rounded Rectangle 32"/>
          <p:cNvSpPr/>
          <p:nvPr/>
        </p:nvSpPr>
        <p:spPr>
          <a:xfrm>
            <a:off x="311150" y="949960"/>
            <a:ext cx="8521700" cy="3679825"/>
          </a:xfrm>
          <a:prstGeom prst="roundRect">
            <a:avLst>
              <a:gd name="adj" fmla="val 6145"/>
            </a:avLst>
          </a:prstGeom>
          <a:solidFill>
            <a:schemeClr val="bg1"/>
          </a:solidFill>
          <a:ln w="6350">
            <a:solidFill>
              <a:schemeClr val="accent1"/>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36" name="文本框 35"/>
          <p:cNvSpPr txBox="1"/>
          <p:nvPr/>
        </p:nvSpPr>
        <p:spPr>
          <a:xfrm>
            <a:off x="510325" y="1370051"/>
            <a:ext cx="1552200" cy="6807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spAutoFit/>
          </a:bodyPr>
          <a:lstStyle/>
          <a:p>
            <a:pPr lvl="0" algn="ctr" hangingPunct="0">
              <a:lnSpc>
                <a:spcPct val="110000"/>
              </a:lnSpc>
              <a:spcBef>
                <a:spcPts val="0"/>
              </a:spcBef>
              <a:spcAft>
                <a:spcPts val="0"/>
              </a:spcAft>
              <a:buClrTx/>
              <a:buSzTx/>
              <a:buFontTx/>
              <a:defRPr/>
            </a:pPr>
            <a:r>
              <a:rPr lang="en-US" altLang="zh-CN" sz="2400" b="1"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rPr>
              <a:t>1</a:t>
            </a:r>
            <a:endParaRPr lang="en-US" altLang="zh-CN" sz="2400" b="1"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endParaRPr>
          </a:p>
          <a:p>
            <a:pPr lvl="0" algn="ctr" hangingPunct="0">
              <a:spcBef>
                <a:spcPts val="0"/>
              </a:spcBef>
              <a:spcAft>
                <a:spcPts val="0"/>
              </a:spcAft>
              <a:buClrTx/>
              <a:buSzTx/>
              <a:buFontTx/>
              <a:defRPr/>
            </a:pPr>
            <a:r>
              <a:rPr lang="zh-CN" altLang="en-US" sz="1200" noProof="0" dirty="0">
                <a:ln>
                  <a:noFill/>
                </a:ln>
                <a:solidFill>
                  <a:srgbClr val="0070CD"/>
                </a:solidFill>
                <a:effectLst/>
                <a:uLnTx/>
                <a:uFillTx/>
                <a:latin typeface="Franklin Gothic Demi Cond" panose="020B0706030402020204" pitchFamily="34" charset="0"/>
                <a:ea typeface="微软雅黑" panose="020B0503020204020204" charset="-122"/>
                <a:sym typeface="Franklin Gothic Book" panose="020B0503020102020204"/>
              </a:rPr>
              <a:t>以品牌策略导向</a:t>
            </a:r>
            <a:endParaRPr lang="zh-CN" altLang="en-US" sz="1200" noProof="0" dirty="0">
              <a:ln>
                <a:noFill/>
              </a:ln>
              <a:solidFill>
                <a:srgbClr val="0070CD"/>
              </a:solidFill>
              <a:effectLst/>
              <a:uLnTx/>
              <a:uFillTx/>
              <a:latin typeface="Franklin Gothic Demi Cond" panose="020B0706030402020204" pitchFamily="34" charset="0"/>
              <a:ea typeface="微软雅黑" panose="020B0503020204020204" charset="-122"/>
              <a:sym typeface="Franklin Gothic Book" panose="020B0503020102020204"/>
            </a:endParaRPr>
          </a:p>
        </p:txBody>
      </p:sp>
      <p:sp>
        <p:nvSpPr>
          <p:cNvPr id="37" name="文本框 36"/>
          <p:cNvSpPr txBox="1"/>
          <p:nvPr/>
        </p:nvSpPr>
        <p:spPr>
          <a:xfrm>
            <a:off x="495829" y="2896370"/>
            <a:ext cx="1552200" cy="6985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1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rPr>
              <a:t>2</a:t>
            </a:r>
            <a:endParaRPr kumimoji="0" lang="en-US" altLang="zh-CN" sz="2400" b="1" i="0" u="none" strike="noStrike" kern="1200" cap="none" spc="0" normalizeH="0" baseline="0"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endParaRPr>
          </a:p>
          <a:p>
            <a:pPr marL="0" marR="0" lvl="0" indent="0" algn="ctr" defTabSz="457200" rtl="0" eaLnBrk="1" fontAlgn="auto" latinLnBrk="0" hangingPunct="0">
              <a:lnSpc>
                <a:spcPct val="11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0070CD"/>
                </a:solidFill>
                <a:effectLst/>
                <a:uLnTx/>
                <a:uFillTx/>
                <a:latin typeface="Franklin Gothic Demi Cond" panose="020B0706030402020204" pitchFamily="34" charset="0"/>
                <a:ea typeface="微软雅黑" panose="020B0503020204020204" charset="-122"/>
                <a:sym typeface="Franklin Gothic Book" panose="020B0503020102020204"/>
              </a:rPr>
              <a:t>资源使用定制化</a:t>
            </a:r>
            <a:endParaRPr kumimoji="0" lang="zh-CN" altLang="en-US" sz="1200" i="0" u="none" strike="noStrike" kern="1200" cap="none" spc="0" normalizeH="0" baseline="0" noProof="0" dirty="0">
              <a:ln>
                <a:noFill/>
              </a:ln>
              <a:solidFill>
                <a:srgbClr val="0070CD"/>
              </a:solidFill>
              <a:effectLst/>
              <a:uLnTx/>
              <a:uFillTx/>
              <a:latin typeface="Franklin Gothic Demi Cond" panose="020B0706030402020204" pitchFamily="34" charset="0"/>
              <a:ea typeface="微软雅黑" panose="020B0503020204020204" charset="-122"/>
              <a:sym typeface="Franklin Gothic Book" panose="020B0503020102020204"/>
            </a:endParaRPr>
          </a:p>
        </p:txBody>
      </p:sp>
      <p:sp>
        <p:nvSpPr>
          <p:cNvPr id="38" name="文本框 37"/>
          <p:cNvSpPr txBox="1"/>
          <p:nvPr/>
        </p:nvSpPr>
        <p:spPr>
          <a:xfrm>
            <a:off x="477079" y="1133023"/>
            <a:ext cx="16220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70CD"/>
                </a:solidFill>
                <a:effectLst/>
                <a:uLnTx/>
                <a:uFillTx/>
                <a:latin typeface="Franklin Gothic Demi Cond" panose="020B0706030402020204" pitchFamily="34" charset="0"/>
                <a:ea typeface="微软雅黑" panose="020B0503020204020204" charset="-122"/>
                <a:cs typeface="+mn-cs"/>
                <a:sym typeface="Franklin Gothic Book" panose="020B0503020102020204"/>
              </a:rPr>
              <a:t>资源合作的两大准则</a:t>
            </a:r>
            <a:endParaRPr kumimoji="0" lang="zh-CN" altLang="en-US" sz="1200" b="0" i="0" u="none" strike="noStrike" kern="1200" cap="none" spc="0" normalizeH="0" baseline="0" noProof="0" dirty="0">
              <a:ln>
                <a:noFill/>
              </a:ln>
              <a:solidFill>
                <a:srgbClr val="0070CD"/>
              </a:solidFill>
              <a:effectLst/>
              <a:uLnTx/>
              <a:uFillTx/>
              <a:latin typeface="Franklin Gothic Demi Cond" panose="020B0706030402020204" pitchFamily="34" charset="0"/>
              <a:ea typeface="微软雅黑" panose="020B0503020204020204" charset="-122"/>
              <a:cs typeface="+mn-cs"/>
              <a:sym typeface="Franklin Gothic Book" panose="020B0503020102020204"/>
            </a:endParaRPr>
          </a:p>
        </p:txBody>
      </p:sp>
      <p:sp>
        <p:nvSpPr>
          <p:cNvPr id="39" name="Rounded Rectangle 7"/>
          <p:cNvSpPr/>
          <p:nvPr/>
        </p:nvSpPr>
        <p:spPr>
          <a:xfrm>
            <a:off x="2358910" y="1318580"/>
            <a:ext cx="1899077" cy="3078492"/>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7" name="Rounded Rectangle 7"/>
          <p:cNvSpPr/>
          <p:nvPr/>
        </p:nvSpPr>
        <p:spPr>
          <a:xfrm>
            <a:off x="4481763" y="1318581"/>
            <a:ext cx="1899077" cy="3078492"/>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8" name="Rounded Rectangle 7"/>
          <p:cNvSpPr/>
          <p:nvPr/>
        </p:nvSpPr>
        <p:spPr>
          <a:xfrm>
            <a:off x="6636086" y="1318580"/>
            <a:ext cx="1899077" cy="3078493"/>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9" name="文本框 58"/>
          <p:cNvSpPr txBox="1"/>
          <p:nvPr/>
        </p:nvSpPr>
        <p:spPr>
          <a:xfrm>
            <a:off x="2639594" y="1463754"/>
            <a:ext cx="1370647" cy="553998"/>
          </a:xfrm>
          <a:prstGeom prst="rect">
            <a:avLst/>
          </a:prstGeom>
          <a:noFill/>
        </p:spPr>
        <p:txBody>
          <a:bodyPr wrap="square" rtlCol="0">
            <a:spAutoFit/>
          </a:bodyPr>
          <a:lstStyle/>
          <a:p>
            <a:pPr algn="ctr"/>
            <a:r>
              <a:rPr lang="zh-CN" altLang="en-US" sz="1600" b="1" spc="110" dirty="0">
                <a:solidFill>
                  <a:srgbClr val="00B0F0"/>
                </a:solidFill>
                <a:latin typeface="Franklin Gothic Demi" panose="020B0703020102020204" pitchFamily="34" charset="0"/>
              </a:rPr>
              <a:t>规划与选择</a:t>
            </a:r>
            <a:endParaRPr lang="en-US" altLang="zh-CN" sz="1600" b="1" spc="110" dirty="0">
              <a:solidFill>
                <a:srgbClr val="00B0F0"/>
              </a:solidFill>
              <a:latin typeface="Franklin Gothic Demi" panose="020B0703020102020204" pitchFamily="34" charset="0"/>
            </a:endParaRPr>
          </a:p>
          <a:p>
            <a:pPr algn="ctr"/>
            <a:r>
              <a:rPr lang="en-US" altLang="zh-CN" sz="1400" spc="110" dirty="0">
                <a:solidFill>
                  <a:srgbClr val="00B0F0"/>
                </a:solidFill>
                <a:latin typeface="Franklin Gothic Demi" panose="020B0703020102020204" pitchFamily="34" charset="0"/>
              </a:rPr>
              <a:t>PLANNING</a:t>
            </a:r>
            <a:endParaRPr lang="zh-CN" altLang="en-US" sz="1400" spc="110" dirty="0">
              <a:solidFill>
                <a:srgbClr val="00B0F0"/>
              </a:solidFill>
              <a:latin typeface="Franklin Gothic Demi" panose="020B0703020102020204" pitchFamily="34" charset="0"/>
            </a:endParaRPr>
          </a:p>
        </p:txBody>
      </p:sp>
      <p:sp>
        <p:nvSpPr>
          <p:cNvPr id="60" name="文本框 59"/>
          <p:cNvSpPr txBox="1"/>
          <p:nvPr/>
        </p:nvSpPr>
        <p:spPr>
          <a:xfrm>
            <a:off x="4769948" y="1463754"/>
            <a:ext cx="1370647" cy="553998"/>
          </a:xfrm>
          <a:prstGeom prst="rect">
            <a:avLst/>
          </a:prstGeom>
          <a:noFill/>
        </p:spPr>
        <p:txBody>
          <a:bodyPr wrap="square" rtlCol="0">
            <a:spAutoFit/>
          </a:bodyPr>
          <a:lstStyle/>
          <a:p>
            <a:pPr algn="ctr"/>
            <a:r>
              <a:rPr lang="zh-CN" altLang="en-US" sz="1600" b="1" spc="110" dirty="0">
                <a:solidFill>
                  <a:srgbClr val="00B0F0"/>
                </a:solidFill>
                <a:latin typeface="Franklin Gothic Demi" panose="020B0703020102020204" pitchFamily="34" charset="0"/>
              </a:rPr>
              <a:t>合作使用</a:t>
            </a:r>
            <a:endParaRPr lang="en-US" altLang="zh-CN" sz="1600" b="1" spc="110" dirty="0">
              <a:solidFill>
                <a:srgbClr val="00B0F0"/>
              </a:solidFill>
              <a:latin typeface="Franklin Gothic Demi" panose="020B0703020102020204" pitchFamily="34" charset="0"/>
            </a:endParaRPr>
          </a:p>
          <a:p>
            <a:pPr algn="ctr"/>
            <a:r>
              <a:rPr lang="en-US" altLang="zh-CN" sz="1400" spc="110" dirty="0">
                <a:solidFill>
                  <a:srgbClr val="00B0F0"/>
                </a:solidFill>
                <a:latin typeface="Franklin Gothic Demi" panose="020B0703020102020204" pitchFamily="34" charset="0"/>
              </a:rPr>
              <a:t>EXECUTION</a:t>
            </a:r>
            <a:endParaRPr lang="zh-CN" altLang="en-US" sz="1400" spc="110" dirty="0">
              <a:solidFill>
                <a:srgbClr val="00B0F0"/>
              </a:solidFill>
              <a:latin typeface="Franklin Gothic Demi" panose="020B0703020102020204" pitchFamily="34" charset="0"/>
            </a:endParaRPr>
          </a:p>
        </p:txBody>
      </p:sp>
      <p:sp>
        <p:nvSpPr>
          <p:cNvPr id="61" name="文本框 60"/>
          <p:cNvSpPr txBox="1"/>
          <p:nvPr/>
        </p:nvSpPr>
        <p:spPr>
          <a:xfrm>
            <a:off x="6932320" y="1463754"/>
            <a:ext cx="1370647" cy="553998"/>
          </a:xfrm>
          <a:prstGeom prst="rect">
            <a:avLst/>
          </a:prstGeom>
          <a:noFill/>
        </p:spPr>
        <p:txBody>
          <a:bodyPr wrap="square" rtlCol="0">
            <a:spAutoFit/>
          </a:bodyPr>
          <a:lstStyle/>
          <a:p>
            <a:pPr algn="ctr"/>
            <a:r>
              <a:rPr lang="zh-CN" altLang="en-US" sz="1600" b="1" spc="110" dirty="0">
                <a:solidFill>
                  <a:srgbClr val="00B0F0"/>
                </a:solidFill>
                <a:latin typeface="Franklin Gothic Demi" panose="020B0703020102020204" pitchFamily="34" charset="0"/>
              </a:rPr>
              <a:t>效果评估</a:t>
            </a:r>
            <a:endParaRPr lang="en-US" altLang="zh-CN" sz="1600" b="1" spc="110" dirty="0">
              <a:solidFill>
                <a:srgbClr val="00B0F0"/>
              </a:solidFill>
              <a:latin typeface="Franklin Gothic Demi" panose="020B0703020102020204" pitchFamily="34" charset="0"/>
            </a:endParaRPr>
          </a:p>
          <a:p>
            <a:pPr algn="ctr"/>
            <a:r>
              <a:rPr lang="en-US" altLang="zh-CN" sz="1400" spc="110" dirty="0">
                <a:solidFill>
                  <a:srgbClr val="00B0F0"/>
                </a:solidFill>
                <a:latin typeface="Franklin Gothic Demi" panose="020B0703020102020204" pitchFamily="34" charset="0"/>
              </a:rPr>
              <a:t>EVALUATION</a:t>
            </a:r>
            <a:endParaRPr lang="zh-CN" altLang="en-US" sz="1400" spc="110" dirty="0">
              <a:solidFill>
                <a:srgbClr val="00B0F0"/>
              </a:solidFill>
              <a:latin typeface="Franklin Gothic Demi" panose="020B0703020102020204" pitchFamily="34" charset="0"/>
            </a:endParaRPr>
          </a:p>
        </p:txBody>
      </p:sp>
      <p:sp>
        <p:nvSpPr>
          <p:cNvPr id="62" name="文本框 61"/>
          <p:cNvSpPr txBox="1"/>
          <p:nvPr/>
        </p:nvSpPr>
        <p:spPr>
          <a:xfrm>
            <a:off x="2930098" y="2147830"/>
            <a:ext cx="1476799" cy="400110"/>
          </a:xfrm>
          <a:prstGeom prst="rect">
            <a:avLst/>
          </a:prstGeom>
          <a:noFill/>
        </p:spPr>
        <p:txBody>
          <a:bodyPr wrap="square" rtlCol="0">
            <a:spAutoFit/>
          </a:bodyPr>
          <a:lstStyle/>
          <a:p>
            <a:r>
              <a:rPr lang="zh-CN" altLang="en-US" sz="1000" dirty="0">
                <a:solidFill>
                  <a:srgbClr val="00ADEF"/>
                </a:solidFill>
              </a:rPr>
              <a:t>前置收集资源信息</a:t>
            </a:r>
            <a:endParaRPr lang="en-US" altLang="zh-CN" sz="1000" dirty="0">
              <a:solidFill>
                <a:srgbClr val="00ADEF"/>
              </a:solidFill>
            </a:endParaRPr>
          </a:p>
          <a:p>
            <a:r>
              <a:rPr lang="zh-CN" altLang="en-US" sz="1000" dirty="0">
                <a:solidFill>
                  <a:srgbClr val="00ADEF"/>
                </a:solidFill>
              </a:rPr>
              <a:t>时刻关注市场动态</a:t>
            </a:r>
            <a:endParaRPr lang="en-US" altLang="zh-CN" sz="1000" dirty="0">
              <a:solidFill>
                <a:srgbClr val="00ADEF"/>
              </a:solidFill>
            </a:endParaRPr>
          </a:p>
        </p:txBody>
      </p:sp>
      <p:sp>
        <p:nvSpPr>
          <p:cNvPr id="63" name="文本框 62"/>
          <p:cNvSpPr txBox="1"/>
          <p:nvPr/>
        </p:nvSpPr>
        <p:spPr>
          <a:xfrm>
            <a:off x="2937378" y="2925897"/>
            <a:ext cx="1337079" cy="400110"/>
          </a:xfrm>
          <a:prstGeom prst="rect">
            <a:avLst/>
          </a:prstGeom>
          <a:noFill/>
        </p:spPr>
        <p:txBody>
          <a:bodyPr wrap="square" rtlCol="0">
            <a:spAutoFit/>
          </a:bodyPr>
          <a:lstStyle/>
          <a:p>
            <a:r>
              <a:rPr lang="zh-CN" altLang="en-US" sz="1000" dirty="0">
                <a:solidFill>
                  <a:srgbClr val="00ADEF"/>
                </a:solidFill>
              </a:rPr>
              <a:t>策略结合长线规划</a:t>
            </a:r>
            <a:endParaRPr lang="en-US" altLang="zh-CN" sz="1000" dirty="0">
              <a:solidFill>
                <a:srgbClr val="00ADEF"/>
              </a:solidFill>
            </a:endParaRPr>
          </a:p>
          <a:p>
            <a:r>
              <a:rPr lang="zh-CN" altLang="en-US" sz="1000" dirty="0">
                <a:solidFill>
                  <a:srgbClr val="00ADEF"/>
                </a:solidFill>
              </a:rPr>
              <a:t>纳入全年营销规划</a:t>
            </a:r>
            <a:endParaRPr lang="en-US" altLang="zh-CN" sz="1000" dirty="0">
              <a:solidFill>
                <a:srgbClr val="00ADEF"/>
              </a:solidFill>
            </a:endParaRPr>
          </a:p>
        </p:txBody>
      </p:sp>
      <p:sp>
        <p:nvSpPr>
          <p:cNvPr id="65" name="文本框 64"/>
          <p:cNvSpPr txBox="1"/>
          <p:nvPr/>
        </p:nvSpPr>
        <p:spPr>
          <a:xfrm>
            <a:off x="510325" y="2044159"/>
            <a:ext cx="1552200" cy="646331"/>
          </a:xfrm>
          <a:prstGeom prst="rect">
            <a:avLst/>
          </a:prstGeom>
          <a:noFill/>
        </p:spPr>
        <p:txBody>
          <a:bodyPr wrap="square">
            <a:spAutoFit/>
          </a:bodyPr>
          <a:lstStyle/>
          <a:p>
            <a:pPr algn="ctr"/>
            <a:r>
              <a:rPr lang="zh-CN" altLang="en-US" sz="900" dirty="0"/>
              <a:t>以品牌策略指导资源选择和使用，将资源融合进品牌市场规划组合之中，突出品牌印记形成品牌资产</a:t>
            </a:r>
            <a:endParaRPr lang="zh-CN" altLang="en-US" sz="900" dirty="0"/>
          </a:p>
        </p:txBody>
      </p:sp>
      <p:sp>
        <p:nvSpPr>
          <p:cNvPr id="66" name="文本框 65"/>
          <p:cNvSpPr txBox="1"/>
          <p:nvPr/>
        </p:nvSpPr>
        <p:spPr>
          <a:xfrm>
            <a:off x="510325" y="3607204"/>
            <a:ext cx="1552200" cy="646331"/>
          </a:xfrm>
          <a:prstGeom prst="rect">
            <a:avLst/>
          </a:prstGeom>
          <a:noFill/>
        </p:spPr>
        <p:txBody>
          <a:bodyPr wrap="square">
            <a:spAutoFit/>
          </a:bodyPr>
          <a:lstStyle/>
          <a:p>
            <a:pPr algn="ctr"/>
            <a:r>
              <a:rPr lang="zh-CN" altLang="en-US" sz="900" dirty="0"/>
              <a:t>根据品牌需求和营销活动进行定制化权益使用，以及做到使用的区隔性，避免资源应用同质化</a:t>
            </a:r>
            <a:endParaRPr lang="zh-CN" altLang="en-US" sz="900" dirty="0"/>
          </a:p>
        </p:txBody>
      </p:sp>
      <p:sp>
        <p:nvSpPr>
          <p:cNvPr id="67" name="文本框 66"/>
          <p:cNvSpPr txBox="1"/>
          <p:nvPr/>
        </p:nvSpPr>
        <p:spPr>
          <a:xfrm>
            <a:off x="5123299" y="2147830"/>
            <a:ext cx="1224549" cy="400110"/>
          </a:xfrm>
          <a:prstGeom prst="rect">
            <a:avLst/>
          </a:prstGeom>
          <a:noFill/>
        </p:spPr>
        <p:txBody>
          <a:bodyPr wrap="square" rtlCol="0">
            <a:spAutoFit/>
          </a:bodyPr>
          <a:lstStyle/>
          <a:p>
            <a:r>
              <a:rPr lang="zh-CN" altLang="en-US" sz="1000" dirty="0">
                <a:solidFill>
                  <a:srgbClr val="00ADEF"/>
                </a:solidFill>
              </a:rPr>
              <a:t>根据策略和人群</a:t>
            </a:r>
            <a:endParaRPr lang="en-US" altLang="zh-CN" sz="1000" dirty="0">
              <a:solidFill>
                <a:srgbClr val="00ADEF"/>
              </a:solidFill>
            </a:endParaRPr>
          </a:p>
          <a:p>
            <a:r>
              <a:rPr lang="zh-CN" altLang="en-US" sz="1000" dirty="0">
                <a:solidFill>
                  <a:srgbClr val="00ADEF"/>
                </a:solidFill>
              </a:rPr>
              <a:t>定制化权益使用</a:t>
            </a:r>
            <a:endParaRPr lang="en-US" altLang="zh-CN" sz="1000" dirty="0">
              <a:solidFill>
                <a:srgbClr val="00ADEF"/>
              </a:solidFill>
            </a:endParaRPr>
          </a:p>
        </p:txBody>
      </p:sp>
      <p:sp>
        <p:nvSpPr>
          <p:cNvPr id="68" name="文本框 67"/>
          <p:cNvSpPr txBox="1"/>
          <p:nvPr/>
        </p:nvSpPr>
        <p:spPr>
          <a:xfrm>
            <a:off x="2985743" y="3723809"/>
            <a:ext cx="1676400" cy="400110"/>
          </a:xfrm>
          <a:prstGeom prst="rect">
            <a:avLst/>
          </a:prstGeom>
          <a:noFill/>
        </p:spPr>
        <p:txBody>
          <a:bodyPr wrap="square" rtlCol="0">
            <a:spAutoFit/>
          </a:bodyPr>
          <a:lstStyle/>
          <a:p>
            <a:r>
              <a:rPr lang="zh-CN" altLang="en-US" sz="1000" dirty="0">
                <a:solidFill>
                  <a:srgbClr val="00ADEF"/>
                </a:solidFill>
              </a:rPr>
              <a:t>优质资源提前洽谈</a:t>
            </a:r>
            <a:endParaRPr lang="en-US" altLang="zh-CN" sz="1000" dirty="0">
              <a:solidFill>
                <a:srgbClr val="00ADEF"/>
              </a:solidFill>
            </a:endParaRPr>
          </a:p>
          <a:p>
            <a:r>
              <a:rPr lang="zh-CN" altLang="en-US" sz="1000" dirty="0">
                <a:solidFill>
                  <a:srgbClr val="00ADEF"/>
                </a:solidFill>
              </a:rPr>
              <a:t>抢占先发先机</a:t>
            </a:r>
            <a:endParaRPr lang="en-US" altLang="zh-CN" sz="1000" dirty="0">
              <a:solidFill>
                <a:srgbClr val="00ADEF"/>
              </a:solidFill>
            </a:endParaRPr>
          </a:p>
        </p:txBody>
      </p:sp>
      <p:sp>
        <p:nvSpPr>
          <p:cNvPr id="70" name="文本框 69"/>
          <p:cNvSpPr txBox="1"/>
          <p:nvPr/>
        </p:nvSpPr>
        <p:spPr>
          <a:xfrm>
            <a:off x="5130168" y="2925897"/>
            <a:ext cx="1325538" cy="400110"/>
          </a:xfrm>
          <a:prstGeom prst="rect">
            <a:avLst/>
          </a:prstGeom>
          <a:noFill/>
        </p:spPr>
        <p:txBody>
          <a:bodyPr wrap="square" rtlCol="0">
            <a:spAutoFit/>
          </a:bodyPr>
          <a:lstStyle/>
          <a:p>
            <a:r>
              <a:rPr lang="zh-CN" altLang="en-US" sz="1000" dirty="0">
                <a:solidFill>
                  <a:srgbClr val="00ADEF"/>
                </a:solidFill>
              </a:rPr>
              <a:t>避免使用同质化</a:t>
            </a:r>
            <a:endParaRPr lang="en-US" altLang="zh-CN" sz="1000" dirty="0">
              <a:solidFill>
                <a:srgbClr val="00ADEF"/>
              </a:solidFill>
            </a:endParaRPr>
          </a:p>
          <a:p>
            <a:r>
              <a:rPr lang="zh-CN" altLang="en-US" sz="1000" dirty="0">
                <a:solidFill>
                  <a:srgbClr val="00ADEF"/>
                </a:solidFill>
              </a:rPr>
              <a:t>区隔化创意和应用</a:t>
            </a:r>
            <a:endParaRPr lang="en-US" altLang="zh-CN" sz="1000" dirty="0">
              <a:solidFill>
                <a:srgbClr val="00ADEF"/>
              </a:solidFill>
            </a:endParaRPr>
          </a:p>
        </p:txBody>
      </p:sp>
      <p:sp>
        <p:nvSpPr>
          <p:cNvPr id="72" name="文本框 71"/>
          <p:cNvSpPr txBox="1"/>
          <p:nvPr/>
        </p:nvSpPr>
        <p:spPr>
          <a:xfrm>
            <a:off x="7145476" y="2147830"/>
            <a:ext cx="1676400" cy="400110"/>
          </a:xfrm>
          <a:prstGeom prst="rect">
            <a:avLst/>
          </a:prstGeom>
          <a:noFill/>
        </p:spPr>
        <p:txBody>
          <a:bodyPr wrap="square" rtlCol="0">
            <a:spAutoFit/>
          </a:bodyPr>
          <a:lstStyle/>
          <a:p>
            <a:r>
              <a:rPr lang="zh-CN" altLang="en-US" sz="1000" dirty="0">
                <a:solidFill>
                  <a:srgbClr val="00ADEF"/>
                </a:solidFill>
              </a:rPr>
              <a:t>根据市场营销目的</a:t>
            </a:r>
            <a:endParaRPr lang="en-US" altLang="zh-CN" sz="1000" dirty="0">
              <a:solidFill>
                <a:srgbClr val="00ADEF"/>
              </a:solidFill>
            </a:endParaRPr>
          </a:p>
          <a:p>
            <a:r>
              <a:rPr lang="zh-CN" altLang="en-US" sz="1000" dirty="0">
                <a:solidFill>
                  <a:srgbClr val="00ADEF"/>
                </a:solidFill>
              </a:rPr>
              <a:t>设定针对性评估维度</a:t>
            </a:r>
            <a:endParaRPr lang="en-US" altLang="zh-CN" sz="1000" dirty="0">
              <a:solidFill>
                <a:srgbClr val="00ADEF"/>
              </a:solidFill>
            </a:endParaRPr>
          </a:p>
        </p:txBody>
      </p:sp>
      <p:sp>
        <p:nvSpPr>
          <p:cNvPr id="74" name="文本框 73"/>
          <p:cNvSpPr txBox="1"/>
          <p:nvPr/>
        </p:nvSpPr>
        <p:spPr>
          <a:xfrm>
            <a:off x="7145476" y="2925897"/>
            <a:ext cx="1676400" cy="400110"/>
          </a:xfrm>
          <a:prstGeom prst="rect">
            <a:avLst/>
          </a:prstGeom>
          <a:noFill/>
        </p:spPr>
        <p:txBody>
          <a:bodyPr wrap="square" rtlCol="0">
            <a:spAutoFit/>
          </a:bodyPr>
          <a:lstStyle/>
          <a:p>
            <a:r>
              <a:rPr lang="zh-CN" altLang="en-US" sz="1000" dirty="0">
                <a:solidFill>
                  <a:srgbClr val="00ADEF"/>
                </a:solidFill>
              </a:rPr>
              <a:t>同类合作效果数据累积</a:t>
            </a:r>
            <a:endParaRPr lang="en-US" altLang="zh-CN" sz="1000" dirty="0">
              <a:solidFill>
                <a:srgbClr val="00ADEF"/>
              </a:solidFill>
            </a:endParaRPr>
          </a:p>
          <a:p>
            <a:r>
              <a:rPr lang="zh-CN" altLang="en-US" sz="1000" dirty="0">
                <a:solidFill>
                  <a:srgbClr val="00ADEF"/>
                </a:solidFill>
              </a:rPr>
              <a:t>持续跟踪对比</a:t>
            </a:r>
            <a:endParaRPr lang="en-US" altLang="zh-CN" sz="1000" dirty="0">
              <a:solidFill>
                <a:srgbClr val="00ADEF"/>
              </a:solidFill>
            </a:endParaRPr>
          </a:p>
        </p:txBody>
      </p:sp>
      <p:pic>
        <p:nvPicPr>
          <p:cNvPr id="4" name="Graphic 60"/>
          <p:cNvPicPr>
            <a:picLocks noChangeAspect="1"/>
          </p:cNvPicPr>
          <p:nvPr/>
        </p:nvPicPr>
        <p:blipFill>
          <a:blip r:embed="rId1" cstate="email">
            <a:extLst>
              <a:ext uri="{96DAC541-7B7A-43D3-8B79-37D633B846F1}">
                <asvg:svgBlip xmlns:asvg="http://schemas.microsoft.com/office/drawing/2016/SVG/main" r:embed="rId2"/>
              </a:ext>
            </a:extLst>
          </a:blip>
          <a:stretch>
            <a:fillRect/>
          </a:stretch>
        </p:blipFill>
        <p:spPr>
          <a:xfrm>
            <a:off x="2428673" y="3565538"/>
            <a:ext cx="630401" cy="630401"/>
          </a:xfrm>
          <a:prstGeom prst="rect">
            <a:avLst/>
          </a:prstGeom>
        </p:spPr>
      </p:pic>
      <p:pic>
        <p:nvPicPr>
          <p:cNvPr id="7" name="Graphic 62"/>
          <p:cNvPicPr>
            <a:picLocks noChangeAspect="1"/>
          </p:cNvPicPr>
          <p:nvPr/>
        </p:nvPicPr>
        <p:blipFill>
          <a:blip r:embed="rId3" cstate="email">
            <a:extLst>
              <a:ext uri="{96DAC541-7B7A-43D3-8B79-37D633B846F1}">
                <asvg:svgBlip xmlns:asvg="http://schemas.microsoft.com/office/drawing/2016/SVG/main" r:embed="rId4"/>
              </a:ext>
            </a:extLst>
          </a:blip>
          <a:stretch>
            <a:fillRect/>
          </a:stretch>
        </p:blipFill>
        <p:spPr>
          <a:xfrm>
            <a:off x="2420828" y="2833654"/>
            <a:ext cx="502054" cy="502054"/>
          </a:xfrm>
          <a:prstGeom prst="rect">
            <a:avLst/>
          </a:prstGeom>
        </p:spPr>
      </p:pic>
      <p:pic>
        <p:nvPicPr>
          <p:cNvPr id="8" name="Graphic 5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0828" y="2171068"/>
            <a:ext cx="509270" cy="509270"/>
          </a:xfrm>
          <a:prstGeom prst="rect">
            <a:avLst/>
          </a:prstGeom>
        </p:spPr>
      </p:pic>
      <p:pic>
        <p:nvPicPr>
          <p:cNvPr id="9" name="Graphic 7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3465" y="2083090"/>
            <a:ext cx="529590" cy="529590"/>
          </a:xfrm>
          <a:prstGeom prst="rect">
            <a:avLst/>
          </a:prstGeom>
        </p:spPr>
      </p:pic>
      <p:pic>
        <p:nvPicPr>
          <p:cNvPr id="10" name="Graphic 9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4402" y="2857826"/>
            <a:ext cx="504000" cy="504000"/>
          </a:xfrm>
          <a:prstGeom prst="rect">
            <a:avLst/>
          </a:prstGeom>
        </p:spPr>
      </p:pic>
      <p:pic>
        <p:nvPicPr>
          <p:cNvPr id="11" name="Graphic 11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55423" y="2067919"/>
            <a:ext cx="468000" cy="468000"/>
          </a:xfrm>
          <a:prstGeom prst="rect">
            <a:avLst/>
          </a:prstGeom>
        </p:spPr>
      </p:pic>
      <p:pic>
        <p:nvPicPr>
          <p:cNvPr id="12" name="Graphic 118"/>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80320" y="2904248"/>
            <a:ext cx="504000" cy="5040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6" name="Rounded Rectangle 32"/>
          <p:cNvSpPr/>
          <p:nvPr/>
        </p:nvSpPr>
        <p:spPr>
          <a:xfrm>
            <a:off x="311150" y="949960"/>
            <a:ext cx="8521700" cy="3679825"/>
          </a:xfrm>
          <a:prstGeom prst="roundRect">
            <a:avLst>
              <a:gd name="adj" fmla="val 6145"/>
            </a:avLst>
          </a:prstGeom>
          <a:solidFill>
            <a:schemeClr val="bg1"/>
          </a:solidFill>
          <a:ln w="6350">
            <a:solidFill>
              <a:schemeClr val="accent1"/>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36" name="文本框 35"/>
          <p:cNvSpPr txBox="1"/>
          <p:nvPr/>
        </p:nvSpPr>
        <p:spPr>
          <a:xfrm>
            <a:off x="510325" y="1370051"/>
            <a:ext cx="1552200" cy="6524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spAutoFit/>
          </a:bodyPr>
          <a:lstStyle/>
          <a:p>
            <a:pPr lvl="0" algn="ctr" hangingPunct="0">
              <a:lnSpc>
                <a:spcPct val="110000"/>
              </a:lnSpc>
              <a:spcBef>
                <a:spcPts val="0"/>
              </a:spcBef>
              <a:spcAft>
                <a:spcPts val="0"/>
              </a:spcAft>
              <a:buClrTx/>
              <a:buSzTx/>
              <a:buFontTx/>
              <a:defRPr/>
            </a:pPr>
            <a:r>
              <a:rPr lang="en-US" altLang="zh-CN" sz="2400" b="1"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rPr>
              <a:t>1</a:t>
            </a:r>
            <a:endParaRPr lang="en-US" altLang="zh-CN" sz="2400" b="1"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endParaRPr>
          </a:p>
          <a:p>
            <a:pPr lvl="0" algn="ctr" hangingPunct="0">
              <a:spcBef>
                <a:spcPts val="0"/>
              </a:spcBef>
              <a:spcAft>
                <a:spcPts val="0"/>
              </a:spcAft>
              <a:buClrTx/>
              <a:buSzTx/>
              <a:buFontTx/>
              <a:defRPr/>
            </a:pPr>
            <a:r>
              <a:rPr lang="en-US" altLang="zh-CN" sz="1000" b="0" i="0" dirty="0">
                <a:solidFill>
                  <a:srgbClr val="0070C0"/>
                </a:solidFill>
                <a:effectLst/>
                <a:latin typeface="+mj-lt"/>
              </a:rPr>
              <a:t>Brand Strategy Leading </a:t>
            </a:r>
            <a:endParaRPr lang="zh-CN" altLang="en-US" sz="1600" noProof="0" dirty="0">
              <a:ln>
                <a:noFill/>
              </a:ln>
              <a:solidFill>
                <a:srgbClr val="0070C0"/>
              </a:solidFill>
              <a:effectLst/>
              <a:uLnTx/>
              <a:uFillTx/>
              <a:latin typeface="+mj-lt"/>
              <a:ea typeface="微软雅黑" panose="020B0503020204020204" charset="-122"/>
              <a:sym typeface="Franklin Gothic Book" panose="020B0503020102020204"/>
            </a:endParaRPr>
          </a:p>
        </p:txBody>
      </p:sp>
      <p:sp>
        <p:nvSpPr>
          <p:cNvPr id="37" name="文本框 36"/>
          <p:cNvSpPr txBox="1"/>
          <p:nvPr/>
        </p:nvSpPr>
        <p:spPr>
          <a:xfrm>
            <a:off x="505425" y="2702391"/>
            <a:ext cx="1552200" cy="8371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1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rPr>
              <a:t>2</a:t>
            </a:r>
            <a:endParaRPr kumimoji="0" lang="en-US" altLang="zh-CN" sz="2400" b="1" i="0" u="none" strike="noStrike" kern="1200" cap="none" spc="0" normalizeH="0" baseline="0" noProof="0" dirty="0">
              <a:ln>
                <a:noFill/>
              </a:ln>
              <a:solidFill>
                <a:srgbClr val="0070CD"/>
              </a:solidFill>
              <a:effectLst/>
              <a:uLnTx/>
              <a:uFillTx/>
              <a:latin typeface="Franklin Gothic Book" panose="020B0503020102020204"/>
              <a:ea typeface="Franklin Gothic Book" panose="020B0503020102020204"/>
              <a:cs typeface="Franklin Gothic Book" panose="020B0503020102020204"/>
              <a:sym typeface="Franklin Gothic Book" panose="020B0503020102020204"/>
            </a:endParaRPr>
          </a:p>
          <a:p>
            <a:pPr marR="0" indent="0" algn="ctr" fontAlgn="auto" hangingPunct="0">
              <a:lnSpc>
                <a:spcPct val="110000"/>
              </a:lnSpc>
              <a:buFontTx/>
              <a:buNone/>
              <a:defRPr/>
            </a:pPr>
            <a:r>
              <a:rPr lang="en-US" altLang="zh-CN" sz="1000" dirty="0">
                <a:solidFill>
                  <a:srgbClr val="0070C0"/>
                </a:solidFill>
                <a:latin typeface="+mj-lt"/>
              </a:rPr>
              <a:t>Customized Resource Utilization </a:t>
            </a:r>
            <a:endParaRPr lang="zh-CN" altLang="en-US" sz="1000" dirty="0">
              <a:solidFill>
                <a:srgbClr val="0070C0"/>
              </a:solidFill>
              <a:latin typeface="+mj-lt"/>
              <a:sym typeface="Franklin Gothic Book" panose="020B0503020102020204"/>
            </a:endParaRPr>
          </a:p>
        </p:txBody>
      </p:sp>
      <p:sp>
        <p:nvSpPr>
          <p:cNvPr id="38" name="文本框 37"/>
          <p:cNvSpPr txBox="1"/>
          <p:nvPr/>
        </p:nvSpPr>
        <p:spPr>
          <a:xfrm>
            <a:off x="477079" y="1133023"/>
            <a:ext cx="162206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D"/>
                </a:solidFill>
                <a:effectLst/>
                <a:uLnTx/>
                <a:uFillTx/>
                <a:latin typeface="+mj-lt"/>
                <a:ea typeface="微软雅黑" panose="020B0503020204020204" charset="-122"/>
                <a:cs typeface="+mn-cs"/>
                <a:sym typeface="Franklin Gothic Book" panose="020B0503020102020204"/>
              </a:rPr>
              <a:t>Principles</a:t>
            </a:r>
            <a:endParaRPr kumimoji="0" lang="zh-CN" altLang="en-US" sz="1400" b="0" i="0" u="none" strike="noStrike" kern="1200" cap="none" spc="0" normalizeH="0" baseline="0" noProof="0" dirty="0">
              <a:ln>
                <a:noFill/>
              </a:ln>
              <a:solidFill>
                <a:srgbClr val="0070CD"/>
              </a:solidFill>
              <a:effectLst/>
              <a:uLnTx/>
              <a:uFillTx/>
              <a:latin typeface="+mj-lt"/>
              <a:ea typeface="微软雅黑" panose="020B0503020204020204" charset="-122"/>
              <a:cs typeface="+mn-cs"/>
              <a:sym typeface="Franklin Gothic Book" panose="020B0503020102020204"/>
            </a:endParaRPr>
          </a:p>
        </p:txBody>
      </p:sp>
      <p:sp>
        <p:nvSpPr>
          <p:cNvPr id="39" name="Rounded Rectangle 7"/>
          <p:cNvSpPr/>
          <p:nvPr/>
        </p:nvSpPr>
        <p:spPr>
          <a:xfrm>
            <a:off x="2358910" y="1318580"/>
            <a:ext cx="1899077" cy="3078492"/>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7" name="Rounded Rectangle 7"/>
          <p:cNvSpPr/>
          <p:nvPr/>
        </p:nvSpPr>
        <p:spPr>
          <a:xfrm>
            <a:off x="4481763" y="1318581"/>
            <a:ext cx="1899077" cy="3078492"/>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8" name="Rounded Rectangle 7"/>
          <p:cNvSpPr/>
          <p:nvPr/>
        </p:nvSpPr>
        <p:spPr>
          <a:xfrm>
            <a:off x="6636086" y="1318580"/>
            <a:ext cx="1899077" cy="3078493"/>
          </a:xfrm>
          <a:prstGeom prst="roundRect">
            <a:avLst>
              <a:gd name="adj" fmla="val 8863"/>
            </a:avLst>
          </a:prstGeom>
          <a:solidFill>
            <a:schemeClr val="bg1"/>
          </a:solidFill>
          <a:ln>
            <a:solidFill>
              <a:srgbClr val="00B0F0"/>
            </a:solidFill>
          </a:ln>
          <a:effectLst>
            <a:outerShdw blurRad="1524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rgbClr val="00ADEF"/>
              </a:solidFill>
              <a:effectLst/>
              <a:uLnTx/>
              <a:uFillTx/>
              <a:latin typeface="Franklin Gothic Medium" panose="020B0603020102020204" charset="0"/>
              <a:ea typeface="微软雅黑" panose="020B0503020204020204" charset="-122"/>
              <a:cs typeface="+mn-cs"/>
            </a:endParaRPr>
          </a:p>
        </p:txBody>
      </p:sp>
      <p:sp>
        <p:nvSpPr>
          <p:cNvPr id="59" name="文本框 58"/>
          <p:cNvSpPr txBox="1"/>
          <p:nvPr/>
        </p:nvSpPr>
        <p:spPr>
          <a:xfrm>
            <a:off x="2639594" y="1463754"/>
            <a:ext cx="1370647" cy="307777"/>
          </a:xfrm>
          <a:prstGeom prst="rect">
            <a:avLst/>
          </a:prstGeom>
          <a:noFill/>
        </p:spPr>
        <p:txBody>
          <a:bodyPr wrap="square" rtlCol="0">
            <a:spAutoFit/>
          </a:bodyPr>
          <a:lstStyle/>
          <a:p>
            <a:pPr algn="ctr"/>
            <a:r>
              <a:rPr lang="en-US" altLang="zh-CN" sz="1400" spc="110" dirty="0">
                <a:solidFill>
                  <a:srgbClr val="00B0F0"/>
                </a:solidFill>
                <a:latin typeface="Franklin Gothic Demi" panose="020B0703020102020204" pitchFamily="34" charset="0"/>
              </a:rPr>
              <a:t>PLANNING</a:t>
            </a:r>
            <a:endParaRPr lang="zh-CN" altLang="en-US" sz="1400" spc="110" dirty="0">
              <a:solidFill>
                <a:srgbClr val="00B0F0"/>
              </a:solidFill>
              <a:latin typeface="Franklin Gothic Demi" panose="020B0703020102020204" pitchFamily="34" charset="0"/>
            </a:endParaRPr>
          </a:p>
        </p:txBody>
      </p:sp>
      <p:sp>
        <p:nvSpPr>
          <p:cNvPr id="60" name="文本框 59"/>
          <p:cNvSpPr txBox="1"/>
          <p:nvPr/>
        </p:nvSpPr>
        <p:spPr>
          <a:xfrm>
            <a:off x="4769948" y="1463754"/>
            <a:ext cx="1370647" cy="307777"/>
          </a:xfrm>
          <a:prstGeom prst="rect">
            <a:avLst/>
          </a:prstGeom>
          <a:noFill/>
        </p:spPr>
        <p:txBody>
          <a:bodyPr wrap="square" rtlCol="0">
            <a:spAutoFit/>
          </a:bodyPr>
          <a:lstStyle/>
          <a:p>
            <a:pPr algn="ctr"/>
            <a:r>
              <a:rPr lang="en-US" altLang="zh-CN" sz="1400" spc="110" dirty="0">
                <a:solidFill>
                  <a:srgbClr val="00B0F0"/>
                </a:solidFill>
                <a:latin typeface="Franklin Gothic Demi" panose="020B0703020102020204" pitchFamily="34" charset="0"/>
              </a:rPr>
              <a:t>EXECUTION</a:t>
            </a:r>
            <a:endParaRPr lang="zh-CN" altLang="en-US" sz="1400" spc="110" dirty="0">
              <a:solidFill>
                <a:srgbClr val="00B0F0"/>
              </a:solidFill>
              <a:latin typeface="Franklin Gothic Demi" panose="020B0703020102020204" pitchFamily="34" charset="0"/>
            </a:endParaRPr>
          </a:p>
        </p:txBody>
      </p:sp>
      <p:sp>
        <p:nvSpPr>
          <p:cNvPr id="61" name="文本框 60"/>
          <p:cNvSpPr txBox="1"/>
          <p:nvPr/>
        </p:nvSpPr>
        <p:spPr>
          <a:xfrm>
            <a:off x="6932320" y="1463754"/>
            <a:ext cx="1370647" cy="307777"/>
          </a:xfrm>
          <a:prstGeom prst="rect">
            <a:avLst/>
          </a:prstGeom>
          <a:noFill/>
        </p:spPr>
        <p:txBody>
          <a:bodyPr wrap="square" rtlCol="0">
            <a:spAutoFit/>
          </a:bodyPr>
          <a:lstStyle/>
          <a:p>
            <a:pPr algn="ctr"/>
            <a:r>
              <a:rPr lang="en-US" altLang="zh-CN" sz="1400" spc="110" dirty="0">
                <a:solidFill>
                  <a:srgbClr val="00B0F0"/>
                </a:solidFill>
                <a:latin typeface="Franklin Gothic Demi" panose="020B0703020102020204" pitchFamily="34" charset="0"/>
              </a:rPr>
              <a:t>EVALUATION</a:t>
            </a:r>
            <a:endParaRPr lang="zh-CN" altLang="en-US" sz="1400" spc="110" dirty="0">
              <a:solidFill>
                <a:srgbClr val="00B0F0"/>
              </a:solidFill>
              <a:latin typeface="Franklin Gothic Demi" panose="020B0703020102020204" pitchFamily="34" charset="0"/>
            </a:endParaRPr>
          </a:p>
        </p:txBody>
      </p:sp>
      <p:sp>
        <p:nvSpPr>
          <p:cNvPr id="62" name="文本框 61"/>
          <p:cNvSpPr txBox="1"/>
          <p:nvPr/>
        </p:nvSpPr>
        <p:spPr>
          <a:xfrm>
            <a:off x="2944055" y="2065404"/>
            <a:ext cx="1296419" cy="646331"/>
          </a:xfrm>
          <a:prstGeom prst="rect">
            <a:avLst/>
          </a:prstGeom>
          <a:noFill/>
        </p:spPr>
        <p:txBody>
          <a:bodyPr wrap="square" rtlCol="0">
            <a:spAutoFit/>
          </a:bodyPr>
          <a:lstStyle/>
          <a:p>
            <a:r>
              <a:rPr lang="en-US" altLang="zh-CN" sz="900" b="0" i="0" dirty="0">
                <a:solidFill>
                  <a:srgbClr val="0D0D0D"/>
                </a:solidFill>
                <a:effectLst/>
              </a:rPr>
              <a:t>Stay updated on market trends and proactively collect resource information</a:t>
            </a:r>
            <a:endParaRPr lang="en-US" altLang="zh-CN" sz="1050" dirty="0">
              <a:solidFill>
                <a:srgbClr val="00ADEF"/>
              </a:solidFill>
            </a:endParaRPr>
          </a:p>
        </p:txBody>
      </p:sp>
      <p:sp>
        <p:nvSpPr>
          <p:cNvPr id="63" name="文本框 62"/>
          <p:cNvSpPr txBox="1"/>
          <p:nvPr/>
        </p:nvSpPr>
        <p:spPr>
          <a:xfrm>
            <a:off x="2944055" y="2843278"/>
            <a:ext cx="1337079" cy="369332"/>
          </a:xfrm>
          <a:prstGeom prst="rect">
            <a:avLst/>
          </a:prstGeom>
          <a:noFill/>
        </p:spPr>
        <p:txBody>
          <a:bodyPr wrap="square" rtlCol="0">
            <a:spAutoFit/>
          </a:bodyPr>
          <a:lstStyle/>
          <a:p>
            <a:r>
              <a:rPr lang="en-US" altLang="zh-CN" sz="900" dirty="0">
                <a:solidFill>
                  <a:srgbClr val="0D0D0D"/>
                </a:solidFill>
              </a:rPr>
              <a:t>Integrate it into the annual marketing plan</a:t>
            </a:r>
            <a:endParaRPr lang="en-US" altLang="zh-CN" sz="900" dirty="0">
              <a:solidFill>
                <a:srgbClr val="0D0D0D"/>
              </a:solidFill>
            </a:endParaRPr>
          </a:p>
        </p:txBody>
      </p:sp>
      <p:sp>
        <p:nvSpPr>
          <p:cNvPr id="65" name="文本框 64"/>
          <p:cNvSpPr txBox="1"/>
          <p:nvPr/>
        </p:nvSpPr>
        <p:spPr>
          <a:xfrm>
            <a:off x="510325" y="2011066"/>
            <a:ext cx="1552200" cy="784830"/>
          </a:xfrm>
          <a:prstGeom prst="rect">
            <a:avLst/>
          </a:prstGeom>
          <a:noFill/>
        </p:spPr>
        <p:txBody>
          <a:bodyPr wrap="square">
            <a:spAutoFit/>
          </a:bodyPr>
          <a:lstStyle/>
          <a:p>
            <a:pPr algn="ctr"/>
            <a:r>
              <a:rPr lang="en-US" altLang="zh-CN" sz="900" b="0" i="0" dirty="0">
                <a:solidFill>
                  <a:srgbClr val="0D0D0D"/>
                </a:solidFill>
                <a:effectLst/>
              </a:rPr>
              <a:t>Guided by brand strategy, integrate resources into brand marketing plans to highlight brand identity and build brand assets</a:t>
            </a:r>
            <a:endParaRPr lang="zh-CN" altLang="en-US" sz="1000" dirty="0"/>
          </a:p>
        </p:txBody>
      </p:sp>
      <p:sp>
        <p:nvSpPr>
          <p:cNvPr id="66" name="文本框 65"/>
          <p:cNvSpPr txBox="1"/>
          <p:nvPr/>
        </p:nvSpPr>
        <p:spPr>
          <a:xfrm>
            <a:off x="434560" y="3493532"/>
            <a:ext cx="1693930" cy="923330"/>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defRPr/>
            </a:pPr>
            <a:r>
              <a:rPr lang="en-US" altLang="zh-CN" sz="900" dirty="0">
                <a:solidFill>
                  <a:srgbClr val="0D0D0D"/>
                </a:solidFill>
              </a:rPr>
              <a:t>Tailor the use of resources according to brand needs and marketing activities, ensuring differentiation in usage and avoiding homogenization of resource application</a:t>
            </a:r>
            <a:endParaRPr lang="zh-CN" altLang="en-US" sz="900" dirty="0">
              <a:solidFill>
                <a:srgbClr val="0D0D0D"/>
              </a:solidFill>
              <a:sym typeface="Franklin Gothic Book" panose="020B0503020102020204"/>
            </a:endParaRPr>
          </a:p>
        </p:txBody>
      </p:sp>
      <p:sp>
        <p:nvSpPr>
          <p:cNvPr id="67" name="文本框 66"/>
          <p:cNvSpPr txBox="1"/>
          <p:nvPr/>
        </p:nvSpPr>
        <p:spPr>
          <a:xfrm>
            <a:off x="5123299" y="2065404"/>
            <a:ext cx="1224549" cy="507831"/>
          </a:xfrm>
          <a:prstGeom prst="rect">
            <a:avLst/>
          </a:prstGeom>
          <a:noFill/>
        </p:spPr>
        <p:txBody>
          <a:bodyPr wrap="square" rtlCol="0">
            <a:spAutoFit/>
          </a:bodyPr>
          <a:lstStyle/>
          <a:p>
            <a:r>
              <a:rPr lang="en-US" altLang="zh-CN" sz="900" dirty="0">
                <a:solidFill>
                  <a:srgbClr val="0D0D0D"/>
                </a:solidFill>
              </a:rPr>
              <a:t>Customize the use of rights based on strategy and TA</a:t>
            </a:r>
            <a:endParaRPr lang="en-US" altLang="zh-CN" sz="900" dirty="0">
              <a:solidFill>
                <a:srgbClr val="0D0D0D"/>
              </a:solidFill>
            </a:endParaRPr>
          </a:p>
        </p:txBody>
      </p:sp>
      <p:sp>
        <p:nvSpPr>
          <p:cNvPr id="68" name="文本框 67"/>
          <p:cNvSpPr txBox="1"/>
          <p:nvPr/>
        </p:nvSpPr>
        <p:spPr>
          <a:xfrm>
            <a:off x="2944055" y="3488928"/>
            <a:ext cx="1337079" cy="646331"/>
          </a:xfrm>
          <a:prstGeom prst="rect">
            <a:avLst/>
          </a:prstGeom>
          <a:noFill/>
        </p:spPr>
        <p:txBody>
          <a:bodyPr wrap="square" rtlCol="0">
            <a:spAutoFit/>
          </a:bodyPr>
          <a:lstStyle/>
          <a:p>
            <a:r>
              <a:rPr lang="en-US" altLang="zh-CN" sz="900" dirty="0">
                <a:solidFill>
                  <a:srgbClr val="0D0D0D"/>
                </a:solidFill>
              </a:rPr>
              <a:t>Negotiate with high-quality resources in advance to gain an early advantage</a:t>
            </a:r>
            <a:endParaRPr lang="en-US" altLang="zh-CN" sz="900" dirty="0">
              <a:solidFill>
                <a:srgbClr val="0D0D0D"/>
              </a:solidFill>
            </a:endParaRPr>
          </a:p>
        </p:txBody>
      </p:sp>
      <p:sp>
        <p:nvSpPr>
          <p:cNvPr id="70" name="文本框 69"/>
          <p:cNvSpPr txBox="1"/>
          <p:nvPr/>
        </p:nvSpPr>
        <p:spPr>
          <a:xfrm>
            <a:off x="5123299" y="2843278"/>
            <a:ext cx="1217680" cy="646331"/>
          </a:xfrm>
          <a:prstGeom prst="rect">
            <a:avLst/>
          </a:prstGeom>
          <a:noFill/>
        </p:spPr>
        <p:txBody>
          <a:bodyPr wrap="square" rtlCol="0">
            <a:spAutoFit/>
          </a:bodyPr>
          <a:lstStyle/>
          <a:p>
            <a:r>
              <a:rPr lang="en-US" altLang="zh-CN" sz="900" dirty="0">
                <a:solidFill>
                  <a:srgbClr val="0D0D0D"/>
                </a:solidFill>
              </a:rPr>
              <a:t>Ensuring differentiation in creative and resource utilization</a:t>
            </a:r>
            <a:endParaRPr lang="en-US" altLang="zh-CN" sz="900" dirty="0">
              <a:solidFill>
                <a:srgbClr val="0D0D0D"/>
              </a:solidFill>
            </a:endParaRPr>
          </a:p>
        </p:txBody>
      </p:sp>
      <p:sp>
        <p:nvSpPr>
          <p:cNvPr id="72" name="文本框 71"/>
          <p:cNvSpPr txBox="1"/>
          <p:nvPr/>
        </p:nvSpPr>
        <p:spPr>
          <a:xfrm>
            <a:off x="7173828" y="2065404"/>
            <a:ext cx="1676400" cy="507831"/>
          </a:xfrm>
          <a:prstGeom prst="rect">
            <a:avLst/>
          </a:prstGeom>
          <a:noFill/>
        </p:spPr>
        <p:txBody>
          <a:bodyPr wrap="square" rtlCol="0">
            <a:spAutoFit/>
          </a:bodyPr>
          <a:lstStyle/>
          <a:p>
            <a:r>
              <a:rPr lang="en-US" altLang="zh-CN" sz="900" dirty="0">
                <a:solidFill>
                  <a:srgbClr val="0D0D0D"/>
                </a:solidFill>
              </a:rPr>
              <a:t>Set targeted evaluation dimensions based on marketing objectives</a:t>
            </a:r>
            <a:endParaRPr lang="en-US" altLang="zh-CN" sz="900" dirty="0">
              <a:solidFill>
                <a:srgbClr val="0D0D0D"/>
              </a:solidFill>
            </a:endParaRPr>
          </a:p>
        </p:txBody>
      </p:sp>
      <p:sp>
        <p:nvSpPr>
          <p:cNvPr id="74" name="文本框 73"/>
          <p:cNvSpPr txBox="1"/>
          <p:nvPr/>
        </p:nvSpPr>
        <p:spPr>
          <a:xfrm>
            <a:off x="7173828" y="2843278"/>
            <a:ext cx="1433921" cy="646331"/>
          </a:xfrm>
          <a:prstGeom prst="rect">
            <a:avLst/>
          </a:prstGeom>
          <a:noFill/>
        </p:spPr>
        <p:txBody>
          <a:bodyPr wrap="square" rtlCol="0">
            <a:spAutoFit/>
          </a:bodyPr>
          <a:lstStyle/>
          <a:p>
            <a:r>
              <a:rPr lang="en-US" altLang="zh-CN" sz="900" dirty="0">
                <a:solidFill>
                  <a:srgbClr val="0D0D0D"/>
                </a:solidFill>
              </a:rPr>
              <a:t>Accumulate data on similar cooperation effects and continuously track and compare them</a:t>
            </a:r>
            <a:endParaRPr lang="en-US" altLang="zh-CN" sz="900" dirty="0">
              <a:solidFill>
                <a:srgbClr val="0D0D0D"/>
              </a:solidFill>
            </a:endParaRPr>
          </a:p>
        </p:txBody>
      </p:sp>
      <p:pic>
        <p:nvPicPr>
          <p:cNvPr id="4" name="Graphic 60"/>
          <p:cNvPicPr>
            <a:picLocks noChangeAspect="1"/>
          </p:cNvPicPr>
          <p:nvPr/>
        </p:nvPicPr>
        <p:blipFill>
          <a:blip r:embed="rId1" cstate="email">
            <a:extLst>
              <a:ext uri="{96DAC541-7B7A-43D3-8B79-37D633B846F1}">
                <asvg:svgBlip xmlns:asvg="http://schemas.microsoft.com/office/drawing/2016/SVG/main" r:embed="rId2"/>
              </a:ext>
            </a:extLst>
          </a:blip>
          <a:stretch>
            <a:fillRect/>
          </a:stretch>
        </p:blipFill>
        <p:spPr>
          <a:xfrm>
            <a:off x="2428673" y="3487569"/>
            <a:ext cx="630401" cy="630401"/>
          </a:xfrm>
          <a:prstGeom prst="rect">
            <a:avLst/>
          </a:prstGeom>
        </p:spPr>
      </p:pic>
      <p:pic>
        <p:nvPicPr>
          <p:cNvPr id="7" name="Graphic 62"/>
          <p:cNvPicPr>
            <a:picLocks noChangeAspect="1"/>
          </p:cNvPicPr>
          <p:nvPr/>
        </p:nvPicPr>
        <p:blipFill>
          <a:blip r:embed="rId3" cstate="email">
            <a:extLst>
              <a:ext uri="{96DAC541-7B7A-43D3-8B79-37D633B846F1}">
                <asvg:svgBlip xmlns:asvg="http://schemas.microsoft.com/office/drawing/2016/SVG/main" r:embed="rId4"/>
              </a:ext>
            </a:extLst>
          </a:blip>
          <a:stretch>
            <a:fillRect/>
          </a:stretch>
        </p:blipFill>
        <p:spPr>
          <a:xfrm>
            <a:off x="2420828" y="2755685"/>
            <a:ext cx="502054" cy="502054"/>
          </a:xfrm>
          <a:prstGeom prst="rect">
            <a:avLst/>
          </a:prstGeom>
        </p:spPr>
      </p:pic>
      <p:pic>
        <p:nvPicPr>
          <p:cNvPr id="8" name="Graphic 5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0828" y="2093099"/>
            <a:ext cx="509270" cy="509270"/>
          </a:xfrm>
          <a:prstGeom prst="rect">
            <a:avLst/>
          </a:prstGeom>
        </p:spPr>
      </p:pic>
      <p:pic>
        <p:nvPicPr>
          <p:cNvPr id="9" name="Graphic 7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3465" y="2005121"/>
            <a:ext cx="529590" cy="529590"/>
          </a:xfrm>
          <a:prstGeom prst="rect">
            <a:avLst/>
          </a:prstGeom>
        </p:spPr>
      </p:pic>
      <p:pic>
        <p:nvPicPr>
          <p:cNvPr id="10" name="Graphic 96"/>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4402" y="2779857"/>
            <a:ext cx="504000" cy="504000"/>
          </a:xfrm>
          <a:prstGeom prst="rect">
            <a:avLst/>
          </a:prstGeom>
        </p:spPr>
      </p:pic>
      <p:pic>
        <p:nvPicPr>
          <p:cNvPr id="11" name="Graphic 11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55423" y="1989950"/>
            <a:ext cx="468000" cy="468000"/>
          </a:xfrm>
          <a:prstGeom prst="rect">
            <a:avLst/>
          </a:prstGeom>
        </p:spPr>
      </p:pic>
      <p:pic>
        <p:nvPicPr>
          <p:cNvPr id="12" name="Graphic 118"/>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80320" y="2826279"/>
            <a:ext cx="504000" cy="504000"/>
          </a:xfrm>
          <a:prstGeom prst="rect">
            <a:avLst/>
          </a:prstGeom>
        </p:spPr>
      </p:pic>
      <p:sp>
        <p:nvSpPr>
          <p:cNvPr id="14" name="标题 10"/>
          <p:cNvSpPr>
            <a:spLocks noGrp="1"/>
          </p:cNvSpPr>
          <p:nvPr>
            <p:ph type="title"/>
            <p:custDataLst>
              <p:tags r:id="rId15"/>
            </p:custDataLst>
          </p:nvPr>
        </p:nvSpPr>
        <p:spPr>
          <a:xfrm>
            <a:off x="308015" y="321369"/>
            <a:ext cx="779820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2: </a:t>
            </a:r>
            <a:r>
              <a:rPr lang="en-US" altLang="zh-CN" dirty="0">
                <a:solidFill>
                  <a:srgbClr val="0070C0"/>
                </a:solidFill>
                <a:latin typeface="Franklin Gothic Medium Cond" panose="020B0606030402020204" pitchFamily="34" charset="0"/>
              </a:rPr>
              <a:t>Effective External Synergy</a:t>
            </a:r>
            <a:br>
              <a:rPr lang="en-US" altLang="zh-CN" dirty="0">
                <a:solidFill>
                  <a:srgbClr val="0070C0"/>
                </a:solidFill>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Maximize marketing collaboration effectiveness by avoiding potential pain points</a:t>
            </a: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a:xfrm>
            <a:off x="308015" y="275649"/>
            <a:ext cx="6425937" cy="629678"/>
          </a:xfrm>
        </p:spPr>
        <p:txBody>
          <a:bodyPr/>
          <a:lstStyle/>
          <a:p>
            <a:r>
              <a:rPr lang="zh-CN" altLang="en-US" dirty="0"/>
              <a:t>要素三：科学评估体系</a:t>
            </a:r>
            <a:br>
              <a:rPr lang="en-US" altLang="zh-CN" dirty="0"/>
            </a:br>
            <a:r>
              <a:rPr lang="zh-CN" altLang="en-US" sz="1400" dirty="0">
                <a:solidFill>
                  <a:schemeClr val="tx1"/>
                </a:solidFill>
              </a:rPr>
              <a:t>以营销目标为评估核心准则，两步走建立科学评估体系</a:t>
            </a:r>
            <a:endParaRPr lang="zh-CN" altLang="en-US" sz="1400" dirty="0">
              <a:solidFill>
                <a:schemeClr val="tx1"/>
              </a:solidFill>
              <a:highlight>
                <a:srgbClr val="FFFF00"/>
              </a:highlight>
            </a:endParaRPr>
          </a:p>
        </p:txBody>
      </p:sp>
      <p:cxnSp>
        <p:nvCxnSpPr>
          <p:cNvPr id="4" name="Straight Arrow Connector 9"/>
          <p:cNvCxnSpPr/>
          <p:nvPr/>
        </p:nvCxnSpPr>
        <p:spPr>
          <a:xfrm>
            <a:off x="815163" y="2133614"/>
            <a:ext cx="7836246" cy="0"/>
          </a:xfrm>
          <a:prstGeom prst="straightConnector1">
            <a:avLst/>
          </a:prstGeom>
          <a:ln w="635000">
            <a:gradFill>
              <a:gsLst>
                <a:gs pos="100000">
                  <a:schemeClr val="accent6"/>
                </a:gs>
                <a:gs pos="0">
                  <a:schemeClr val="accent1"/>
                </a:gs>
              </a:gsLst>
              <a:lin ang="0" scaled="0"/>
            </a:gradFill>
            <a:tailEnd type="triangle" w="sm" len="sm"/>
          </a:ln>
        </p:spPr>
        <p:style>
          <a:lnRef idx="1">
            <a:schemeClr val="accent1"/>
          </a:lnRef>
          <a:fillRef idx="0">
            <a:schemeClr val="accent1"/>
          </a:fillRef>
          <a:effectRef idx="0">
            <a:schemeClr val="accent1"/>
          </a:effectRef>
          <a:fontRef idx="minor">
            <a:schemeClr val="tx1"/>
          </a:fontRef>
        </p:style>
      </p:cxnSp>
      <p:sp>
        <p:nvSpPr>
          <p:cNvPr id="5" name="Rounded Rectangle 32"/>
          <p:cNvSpPr/>
          <p:nvPr/>
        </p:nvSpPr>
        <p:spPr>
          <a:xfrm>
            <a:off x="1018224" y="1455127"/>
            <a:ext cx="2072307" cy="2809688"/>
          </a:xfrm>
          <a:prstGeom prst="roundRect">
            <a:avLst>
              <a:gd name="adj" fmla="val 9708"/>
            </a:avLst>
          </a:prstGeom>
          <a:solidFill>
            <a:schemeClr val="bg1"/>
          </a:solidFill>
          <a:ln>
            <a:solidFill>
              <a:schemeClr val="accent1"/>
            </a:solid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p:txBody>
      </p:sp>
      <p:sp>
        <p:nvSpPr>
          <p:cNvPr id="9" name="TextBox 4"/>
          <p:cNvSpPr txBox="1"/>
          <p:nvPr/>
        </p:nvSpPr>
        <p:spPr>
          <a:xfrm>
            <a:off x="1115948" y="2010542"/>
            <a:ext cx="1864613" cy="492443"/>
          </a:xfrm>
          <a:prstGeom prst="rect">
            <a:avLst/>
          </a:prstGeom>
          <a:noFill/>
        </p:spPr>
        <p:txBody>
          <a:bodyPr wrap="none" rtlCol="0">
            <a:spAutoFit/>
          </a:bodyPr>
          <a:lstStyle/>
          <a:p>
            <a:pPr algn="ctr"/>
            <a:r>
              <a:rPr lang="zh-CN" altLang="en-US" sz="1600" b="1" dirty="0">
                <a:solidFill>
                  <a:srgbClr val="0070CD"/>
                </a:solidFill>
                <a:latin typeface="+mj-lt"/>
              </a:rPr>
              <a:t>定义营销目标</a:t>
            </a:r>
            <a:endParaRPr lang="en-US" altLang="zh-CN" sz="1600" b="1" dirty="0">
              <a:solidFill>
                <a:srgbClr val="0070CD"/>
              </a:solidFill>
              <a:latin typeface="+mj-lt"/>
            </a:endParaRPr>
          </a:p>
          <a:p>
            <a:pPr algn="ctr"/>
            <a:r>
              <a:rPr lang="en-US" sz="1000" b="1" dirty="0">
                <a:solidFill>
                  <a:srgbClr val="0070CD"/>
                </a:solidFill>
              </a:rPr>
              <a:t>D</a:t>
            </a:r>
            <a:r>
              <a:rPr lang="en-US" altLang="zh-CN" sz="1000" b="1" dirty="0">
                <a:solidFill>
                  <a:srgbClr val="0070CD"/>
                </a:solidFill>
              </a:rPr>
              <a:t>efine Objective And Ambition</a:t>
            </a:r>
            <a:endParaRPr lang="en-US" sz="1000" b="1" dirty="0">
              <a:solidFill>
                <a:srgbClr val="0070CD"/>
              </a:solidFill>
            </a:endParaRPr>
          </a:p>
        </p:txBody>
      </p:sp>
      <p:sp>
        <p:nvSpPr>
          <p:cNvPr id="6" name="Rounded Rectangle 39"/>
          <p:cNvSpPr/>
          <p:nvPr/>
        </p:nvSpPr>
        <p:spPr>
          <a:xfrm>
            <a:off x="3194377" y="2047349"/>
            <a:ext cx="2001400" cy="2217465"/>
          </a:xfrm>
          <a:prstGeom prst="roundRect">
            <a:avLst>
              <a:gd name="adj" fmla="val 9708"/>
            </a:avLst>
          </a:prstGeom>
          <a:solidFill>
            <a:schemeClr val="bg1"/>
          </a:solidFill>
          <a:ln>
            <a:no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1000" dirty="0">
              <a:solidFill>
                <a:schemeClr val="tx1"/>
              </a:solidFill>
            </a:endParaRPr>
          </a:p>
        </p:txBody>
      </p:sp>
      <p:sp>
        <p:nvSpPr>
          <p:cNvPr id="10" name="Rounded Rectangle 39"/>
          <p:cNvSpPr/>
          <p:nvPr/>
        </p:nvSpPr>
        <p:spPr>
          <a:xfrm>
            <a:off x="5299623" y="2070628"/>
            <a:ext cx="2001400" cy="2217465"/>
          </a:xfrm>
          <a:prstGeom prst="roundRect">
            <a:avLst>
              <a:gd name="adj" fmla="val 9708"/>
            </a:avLst>
          </a:prstGeom>
          <a:solidFill>
            <a:schemeClr val="bg1"/>
          </a:solidFill>
          <a:ln>
            <a:no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1000" dirty="0">
              <a:solidFill>
                <a:schemeClr val="tx1"/>
              </a:solidFill>
            </a:endParaRPr>
          </a:p>
        </p:txBody>
      </p:sp>
      <p:sp>
        <p:nvSpPr>
          <p:cNvPr id="12" name="文本框 11"/>
          <p:cNvSpPr txBox="1"/>
          <p:nvPr/>
        </p:nvSpPr>
        <p:spPr>
          <a:xfrm>
            <a:off x="1441231" y="1470447"/>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PRINCIPAL</a:t>
            </a:r>
            <a:endParaRPr lang="zh-CN" altLang="en-US" sz="1600" dirty="0">
              <a:solidFill>
                <a:srgbClr val="0070CD"/>
              </a:solidFill>
              <a:latin typeface="Franklin Gothic Demi Cond" panose="020B0706030402020204" pitchFamily="34" charset="0"/>
            </a:endParaRPr>
          </a:p>
        </p:txBody>
      </p:sp>
      <p:sp>
        <p:nvSpPr>
          <p:cNvPr id="13" name="文本框 12"/>
          <p:cNvSpPr txBox="1"/>
          <p:nvPr/>
        </p:nvSpPr>
        <p:spPr>
          <a:xfrm>
            <a:off x="3577136" y="2070628"/>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PHASE 1</a:t>
            </a:r>
            <a:endParaRPr lang="zh-CN" altLang="en-US" sz="1600" dirty="0">
              <a:solidFill>
                <a:srgbClr val="0070CD"/>
              </a:solidFill>
              <a:latin typeface="Franklin Gothic Demi Cond" panose="020B0706030402020204" pitchFamily="34" charset="0"/>
            </a:endParaRPr>
          </a:p>
        </p:txBody>
      </p:sp>
      <p:sp>
        <p:nvSpPr>
          <p:cNvPr id="14" name="文本框 13"/>
          <p:cNvSpPr txBox="1"/>
          <p:nvPr/>
        </p:nvSpPr>
        <p:spPr>
          <a:xfrm>
            <a:off x="5687178" y="2070628"/>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PHASE 2</a:t>
            </a:r>
            <a:endParaRPr lang="zh-CN" altLang="en-US" sz="1600" dirty="0">
              <a:solidFill>
                <a:srgbClr val="0070CD"/>
              </a:solidFill>
              <a:latin typeface="Franklin Gothic Demi Cond" panose="020B0706030402020204" pitchFamily="34" charset="0"/>
            </a:endParaRPr>
          </a:p>
        </p:txBody>
      </p:sp>
      <p:sp>
        <p:nvSpPr>
          <p:cNvPr id="15" name="TextBox 4"/>
          <p:cNvSpPr txBox="1"/>
          <p:nvPr/>
        </p:nvSpPr>
        <p:spPr>
          <a:xfrm>
            <a:off x="3338339" y="2595226"/>
            <a:ext cx="1737976" cy="492443"/>
          </a:xfrm>
          <a:prstGeom prst="rect">
            <a:avLst/>
          </a:prstGeom>
          <a:noFill/>
        </p:spPr>
        <p:txBody>
          <a:bodyPr wrap="none" rtlCol="0">
            <a:spAutoFit/>
          </a:bodyPr>
          <a:lstStyle/>
          <a:p>
            <a:pPr algn="ctr"/>
            <a:r>
              <a:rPr lang="zh-CN" altLang="en-US" sz="1600" b="1" dirty="0">
                <a:solidFill>
                  <a:srgbClr val="0070CD"/>
                </a:solidFill>
                <a:latin typeface="+mj-lt"/>
              </a:rPr>
              <a:t>定义评估维度</a:t>
            </a:r>
            <a:endParaRPr lang="en-US" altLang="zh-CN" sz="1600" b="1" dirty="0">
              <a:solidFill>
                <a:srgbClr val="0070CD"/>
              </a:solidFill>
              <a:latin typeface="+mj-lt"/>
            </a:endParaRPr>
          </a:p>
          <a:p>
            <a:pPr algn="ctr"/>
            <a:r>
              <a:rPr lang="en-US" sz="1000" b="1" dirty="0">
                <a:solidFill>
                  <a:srgbClr val="0070CD"/>
                </a:solidFill>
              </a:rPr>
              <a:t>I</a:t>
            </a:r>
            <a:r>
              <a:rPr lang="en-US" altLang="zh-CN" sz="1000" b="1" dirty="0">
                <a:solidFill>
                  <a:srgbClr val="0070CD"/>
                </a:solidFill>
              </a:rPr>
              <a:t>dentify Metrics That Matters</a:t>
            </a:r>
            <a:endParaRPr lang="en-US" sz="1000" b="1" dirty="0">
              <a:solidFill>
                <a:srgbClr val="0070CD"/>
              </a:solidFill>
            </a:endParaRPr>
          </a:p>
        </p:txBody>
      </p:sp>
      <p:sp>
        <p:nvSpPr>
          <p:cNvPr id="16" name="TextBox 4"/>
          <p:cNvSpPr txBox="1"/>
          <p:nvPr/>
        </p:nvSpPr>
        <p:spPr>
          <a:xfrm>
            <a:off x="5592438" y="2565880"/>
            <a:ext cx="1415772" cy="492443"/>
          </a:xfrm>
          <a:prstGeom prst="rect">
            <a:avLst/>
          </a:prstGeom>
          <a:noFill/>
        </p:spPr>
        <p:txBody>
          <a:bodyPr wrap="none" rtlCol="0">
            <a:spAutoFit/>
          </a:bodyPr>
          <a:lstStyle/>
          <a:p>
            <a:pPr algn="ctr"/>
            <a:r>
              <a:rPr lang="zh-CN" altLang="en-US" sz="1600" b="1" dirty="0">
                <a:solidFill>
                  <a:srgbClr val="0070CD"/>
                </a:solidFill>
                <a:latin typeface="+mj-lt"/>
              </a:rPr>
              <a:t>科学量化评估</a:t>
            </a:r>
            <a:endParaRPr lang="en-US" altLang="zh-CN" sz="1600" b="1" dirty="0">
              <a:solidFill>
                <a:srgbClr val="0070CD"/>
              </a:solidFill>
              <a:latin typeface="+mj-lt"/>
            </a:endParaRPr>
          </a:p>
          <a:p>
            <a:pPr algn="ctr"/>
            <a:r>
              <a:rPr lang="en-US" sz="1000" b="1" dirty="0">
                <a:solidFill>
                  <a:srgbClr val="0070CD"/>
                </a:solidFill>
              </a:rPr>
              <a:t>M</a:t>
            </a:r>
            <a:r>
              <a:rPr lang="en-US" altLang="zh-CN" sz="1000" b="1" dirty="0">
                <a:solidFill>
                  <a:srgbClr val="0070CD"/>
                </a:solidFill>
              </a:rPr>
              <a:t>ake It Accountable</a:t>
            </a:r>
            <a:endParaRPr lang="en-US" sz="1000" b="1" dirty="0">
              <a:solidFill>
                <a:srgbClr val="0070CD"/>
              </a:solidFill>
            </a:endParaRPr>
          </a:p>
        </p:txBody>
      </p:sp>
      <p:sp>
        <p:nvSpPr>
          <p:cNvPr id="17" name="文本框 16"/>
          <p:cNvSpPr txBox="1"/>
          <p:nvPr/>
        </p:nvSpPr>
        <p:spPr>
          <a:xfrm>
            <a:off x="1131450" y="2841447"/>
            <a:ext cx="1943465" cy="101473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mn-ea"/>
              </a:rPr>
              <a:t>以品牌市场营销策略、目标、现状为导向</a:t>
            </a:r>
            <a:endParaRPr lang="en-US" altLang="zh-CN" sz="1000" dirty="0">
              <a:latin typeface="+mn-ea"/>
            </a:endParaRPr>
          </a:p>
          <a:p>
            <a:pPr marL="171450" indent="-171450">
              <a:lnSpc>
                <a:spcPct val="150000"/>
              </a:lnSpc>
              <a:buFont typeface="Arial" panose="020B0604020202020204" pitchFamily="34" charset="0"/>
              <a:buChar char="•"/>
            </a:pPr>
            <a:r>
              <a:rPr lang="zh-CN" altLang="en-US" sz="1000" dirty="0">
                <a:latin typeface="+mn-ea"/>
              </a:rPr>
              <a:t>建立自身短</a:t>
            </a:r>
            <a:r>
              <a:rPr lang="en-US" altLang="zh-CN" sz="1000" dirty="0">
                <a:latin typeface="+mn-ea"/>
              </a:rPr>
              <a:t>-</a:t>
            </a:r>
            <a:r>
              <a:rPr lang="zh-CN" altLang="en-US" sz="1000" dirty="0">
                <a:latin typeface="+mn-ea"/>
              </a:rPr>
              <a:t>中</a:t>
            </a:r>
            <a:r>
              <a:rPr lang="en-US" altLang="zh-CN" sz="1000" dirty="0">
                <a:latin typeface="+mn-ea"/>
              </a:rPr>
              <a:t>-</a:t>
            </a:r>
            <a:r>
              <a:rPr lang="zh-CN" altLang="en-US" sz="1000" dirty="0">
                <a:latin typeface="+mn-ea"/>
              </a:rPr>
              <a:t>长期合理评估体系</a:t>
            </a:r>
            <a:endParaRPr lang="zh-CN" altLang="en-US" sz="1000" dirty="0">
              <a:latin typeface="+mn-ea"/>
            </a:endParaRPr>
          </a:p>
        </p:txBody>
      </p:sp>
      <p:cxnSp>
        <p:nvCxnSpPr>
          <p:cNvPr id="18" name="Straight Connector 27"/>
          <p:cNvCxnSpPr/>
          <p:nvPr/>
        </p:nvCxnSpPr>
        <p:spPr>
          <a:xfrm>
            <a:off x="1236406" y="2643271"/>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a:off x="3357274" y="3156081"/>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8946" y="3257314"/>
            <a:ext cx="1700105" cy="1014730"/>
          </a:xfrm>
          <a:prstGeom prst="rect">
            <a:avLst/>
          </a:prstGeom>
          <a:noFill/>
        </p:spPr>
        <p:txBody>
          <a:bodyPr wrap="square" rtlCol="0">
            <a:spAutoFit/>
          </a:bodyPr>
          <a:lstStyle/>
          <a:p>
            <a:pPr>
              <a:lnSpc>
                <a:spcPct val="150000"/>
              </a:lnSpc>
            </a:pPr>
            <a:r>
              <a:rPr lang="zh-CN" altLang="en-US" sz="1000" dirty="0">
                <a:latin typeface="+mn-ea"/>
              </a:rPr>
              <a:t>合理设定细分评估维度</a:t>
            </a:r>
            <a:endParaRPr lang="en-US" altLang="zh-CN" sz="1000" dirty="0">
              <a:latin typeface="+mn-ea"/>
            </a:endParaRPr>
          </a:p>
          <a:p>
            <a:pPr marL="171450" indent="-171450">
              <a:lnSpc>
                <a:spcPct val="150000"/>
              </a:lnSpc>
              <a:buFont typeface="Arial" panose="020B0604020202020204" pitchFamily="34" charset="0"/>
              <a:buChar char="•"/>
            </a:pPr>
            <a:r>
              <a:rPr lang="zh-CN" altLang="en-US" sz="1000" dirty="0">
                <a:latin typeface="+mn-ea"/>
              </a:rPr>
              <a:t>效果评估</a:t>
            </a:r>
            <a:endParaRPr lang="en-US" altLang="zh-CN" sz="1000" dirty="0">
              <a:latin typeface="+mn-ea"/>
            </a:endParaRPr>
          </a:p>
          <a:p>
            <a:pPr marL="171450" indent="-171450">
              <a:lnSpc>
                <a:spcPct val="150000"/>
              </a:lnSpc>
              <a:buFont typeface="Arial" panose="020B0604020202020204" pitchFamily="34" charset="0"/>
              <a:buChar char="•"/>
            </a:pPr>
            <a:r>
              <a:rPr lang="zh-CN" altLang="en-US" sz="1000" dirty="0">
                <a:latin typeface="+mn-ea"/>
              </a:rPr>
              <a:t>效能评估</a:t>
            </a:r>
            <a:endParaRPr lang="en-US" altLang="zh-CN" sz="1000" dirty="0">
              <a:latin typeface="+mn-ea"/>
            </a:endParaRPr>
          </a:p>
          <a:p>
            <a:pPr marL="171450" indent="-171450">
              <a:lnSpc>
                <a:spcPct val="150000"/>
              </a:lnSpc>
              <a:buFont typeface="Arial" panose="020B0604020202020204" pitchFamily="34" charset="0"/>
              <a:buChar char="•"/>
            </a:pPr>
            <a:r>
              <a:rPr lang="zh-CN" altLang="en-US" sz="1000" dirty="0">
                <a:latin typeface="+mn-ea"/>
              </a:rPr>
              <a:t>合规评估</a:t>
            </a:r>
            <a:endParaRPr lang="zh-CN" altLang="en-US" sz="1000" dirty="0">
              <a:latin typeface="+mn-ea"/>
            </a:endParaRPr>
          </a:p>
        </p:txBody>
      </p:sp>
      <p:cxnSp>
        <p:nvCxnSpPr>
          <p:cNvPr id="21" name="Straight Connector 27"/>
          <p:cNvCxnSpPr/>
          <p:nvPr/>
        </p:nvCxnSpPr>
        <p:spPr>
          <a:xfrm>
            <a:off x="5450269" y="3133027"/>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348704" y="3251135"/>
            <a:ext cx="1903233" cy="78359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mn-ea"/>
              </a:rPr>
              <a:t>合理设定评估权重以及基础量化标准</a:t>
            </a:r>
            <a:endParaRPr lang="en-US" altLang="zh-CN" sz="1000" dirty="0">
              <a:latin typeface="+mn-ea"/>
            </a:endParaRPr>
          </a:p>
          <a:p>
            <a:pPr marL="171450" indent="-171450">
              <a:lnSpc>
                <a:spcPct val="150000"/>
              </a:lnSpc>
              <a:buFont typeface="Arial" panose="020B0604020202020204" pitchFamily="34" charset="0"/>
              <a:buChar char="•"/>
            </a:pPr>
            <a:r>
              <a:rPr lang="zh-CN" altLang="en-US" sz="1000" dirty="0">
                <a:latin typeface="+mn-ea"/>
              </a:rPr>
              <a:t>引入数据追踪和解决方案</a:t>
            </a:r>
            <a:endParaRPr lang="zh-CN" altLang="en-US" sz="1000" dirty="0">
              <a:latin typeface="+mn-e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cxnSp>
        <p:nvCxnSpPr>
          <p:cNvPr id="4" name="Straight Arrow Connector 9"/>
          <p:cNvCxnSpPr/>
          <p:nvPr/>
        </p:nvCxnSpPr>
        <p:spPr>
          <a:xfrm>
            <a:off x="815163" y="2133614"/>
            <a:ext cx="7836246" cy="0"/>
          </a:xfrm>
          <a:prstGeom prst="straightConnector1">
            <a:avLst/>
          </a:prstGeom>
          <a:ln w="635000">
            <a:gradFill>
              <a:gsLst>
                <a:gs pos="100000">
                  <a:schemeClr val="accent6"/>
                </a:gs>
                <a:gs pos="0">
                  <a:schemeClr val="accent1"/>
                </a:gs>
              </a:gsLst>
              <a:lin ang="0" scaled="0"/>
            </a:gradFill>
            <a:tailEnd type="triangle" w="sm" len="sm"/>
          </a:ln>
        </p:spPr>
        <p:style>
          <a:lnRef idx="1">
            <a:schemeClr val="accent1"/>
          </a:lnRef>
          <a:fillRef idx="0">
            <a:schemeClr val="accent1"/>
          </a:fillRef>
          <a:effectRef idx="0">
            <a:schemeClr val="accent1"/>
          </a:effectRef>
          <a:fontRef idx="minor">
            <a:schemeClr val="tx1"/>
          </a:fontRef>
        </p:style>
      </p:cxnSp>
      <p:sp>
        <p:nvSpPr>
          <p:cNvPr id="5" name="Rounded Rectangle 32"/>
          <p:cNvSpPr/>
          <p:nvPr/>
        </p:nvSpPr>
        <p:spPr>
          <a:xfrm>
            <a:off x="1018224" y="1455127"/>
            <a:ext cx="2072307" cy="2809688"/>
          </a:xfrm>
          <a:prstGeom prst="roundRect">
            <a:avLst>
              <a:gd name="adj" fmla="val 9708"/>
            </a:avLst>
          </a:prstGeom>
          <a:solidFill>
            <a:schemeClr val="bg1"/>
          </a:solidFill>
          <a:ln>
            <a:solidFill>
              <a:schemeClr val="accent1"/>
            </a:solid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a:p>
            <a:pPr algn="ctr" defTabSz="685800">
              <a:defRPr/>
            </a:pPr>
            <a:endParaRPr lang="en-US" spc="120" dirty="0">
              <a:solidFill>
                <a:schemeClr val="accent1"/>
              </a:solidFill>
              <a:latin typeface="Franklin Gothic Medium Cond" panose="020B0606030402020204"/>
            </a:endParaRPr>
          </a:p>
        </p:txBody>
      </p:sp>
      <p:sp>
        <p:nvSpPr>
          <p:cNvPr id="9" name="TextBox 4"/>
          <p:cNvSpPr txBox="1"/>
          <p:nvPr/>
        </p:nvSpPr>
        <p:spPr>
          <a:xfrm>
            <a:off x="1301707" y="2010542"/>
            <a:ext cx="1569502" cy="521970"/>
          </a:xfrm>
          <a:prstGeom prst="rect">
            <a:avLst/>
          </a:prstGeom>
          <a:noFill/>
        </p:spPr>
        <p:txBody>
          <a:bodyPr wrap="square" rtlCol="0">
            <a:spAutoFit/>
          </a:bodyPr>
          <a:lstStyle/>
          <a:p>
            <a:pPr algn="ctr"/>
            <a:r>
              <a:rPr lang="en-US" sz="1400" dirty="0">
                <a:solidFill>
                  <a:srgbClr val="0070CD"/>
                </a:solidFill>
                <a:latin typeface="+mj-lt"/>
              </a:rPr>
              <a:t>D</a:t>
            </a:r>
            <a:r>
              <a:rPr lang="en-US" altLang="zh-CN" sz="1400" dirty="0">
                <a:solidFill>
                  <a:srgbClr val="0070CD"/>
                </a:solidFill>
                <a:latin typeface="+mj-lt"/>
              </a:rPr>
              <a:t>efine Objective and Ambition</a:t>
            </a:r>
            <a:endParaRPr lang="en-US" sz="1400" dirty="0">
              <a:solidFill>
                <a:srgbClr val="0070CD"/>
              </a:solidFill>
              <a:latin typeface="+mj-lt"/>
            </a:endParaRPr>
          </a:p>
        </p:txBody>
      </p:sp>
      <p:sp>
        <p:nvSpPr>
          <p:cNvPr id="6" name="Rounded Rectangle 39"/>
          <p:cNvSpPr/>
          <p:nvPr/>
        </p:nvSpPr>
        <p:spPr>
          <a:xfrm>
            <a:off x="3194377" y="2047349"/>
            <a:ext cx="2001400" cy="2217465"/>
          </a:xfrm>
          <a:prstGeom prst="roundRect">
            <a:avLst>
              <a:gd name="adj" fmla="val 9708"/>
            </a:avLst>
          </a:prstGeom>
          <a:solidFill>
            <a:schemeClr val="bg1"/>
          </a:solidFill>
          <a:ln>
            <a:no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1000" dirty="0">
              <a:solidFill>
                <a:schemeClr val="tx1"/>
              </a:solidFill>
            </a:endParaRPr>
          </a:p>
        </p:txBody>
      </p:sp>
      <p:sp>
        <p:nvSpPr>
          <p:cNvPr id="10" name="Rounded Rectangle 39"/>
          <p:cNvSpPr/>
          <p:nvPr/>
        </p:nvSpPr>
        <p:spPr>
          <a:xfrm>
            <a:off x="5299623" y="2070628"/>
            <a:ext cx="2001400" cy="2217465"/>
          </a:xfrm>
          <a:prstGeom prst="roundRect">
            <a:avLst>
              <a:gd name="adj" fmla="val 9708"/>
            </a:avLst>
          </a:prstGeom>
          <a:solidFill>
            <a:schemeClr val="bg1"/>
          </a:solidFill>
          <a:ln>
            <a:noFill/>
          </a:ln>
          <a:effectLst>
            <a:outerShdw blurRad="165398"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1000" dirty="0">
              <a:solidFill>
                <a:schemeClr val="tx1"/>
              </a:solidFill>
            </a:endParaRPr>
          </a:p>
        </p:txBody>
      </p:sp>
      <p:sp>
        <p:nvSpPr>
          <p:cNvPr id="12" name="文本框 11"/>
          <p:cNvSpPr txBox="1"/>
          <p:nvPr/>
        </p:nvSpPr>
        <p:spPr>
          <a:xfrm>
            <a:off x="1441231" y="1470447"/>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PRINCIPAL</a:t>
            </a:r>
            <a:endParaRPr lang="zh-CN" altLang="en-US" sz="1600" dirty="0">
              <a:solidFill>
                <a:srgbClr val="0070CD"/>
              </a:solidFill>
              <a:latin typeface="Franklin Gothic Demi Cond" panose="020B0706030402020204" pitchFamily="34" charset="0"/>
            </a:endParaRPr>
          </a:p>
        </p:txBody>
      </p:sp>
      <p:sp>
        <p:nvSpPr>
          <p:cNvPr id="13" name="文本框 12"/>
          <p:cNvSpPr txBox="1"/>
          <p:nvPr/>
        </p:nvSpPr>
        <p:spPr>
          <a:xfrm>
            <a:off x="3577136" y="2070628"/>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PHASE 1</a:t>
            </a:r>
            <a:endParaRPr lang="zh-CN" altLang="en-US" sz="1600" dirty="0">
              <a:solidFill>
                <a:srgbClr val="0070CD"/>
              </a:solidFill>
              <a:latin typeface="Franklin Gothic Demi Cond" panose="020B0706030402020204" pitchFamily="34" charset="0"/>
            </a:endParaRPr>
          </a:p>
        </p:txBody>
      </p:sp>
      <p:sp>
        <p:nvSpPr>
          <p:cNvPr id="14" name="文本框 13"/>
          <p:cNvSpPr txBox="1"/>
          <p:nvPr/>
        </p:nvSpPr>
        <p:spPr>
          <a:xfrm>
            <a:off x="5687178" y="2070628"/>
            <a:ext cx="1226289" cy="338554"/>
          </a:xfrm>
          <a:prstGeom prst="rect">
            <a:avLst/>
          </a:prstGeom>
          <a:solidFill>
            <a:schemeClr val="bg1"/>
          </a:solidFill>
        </p:spPr>
        <p:txBody>
          <a:bodyPr wrap="square" rtlCol="0">
            <a:spAutoFit/>
          </a:bodyPr>
          <a:lstStyle/>
          <a:p>
            <a:pPr algn="ctr"/>
            <a:r>
              <a:rPr lang="en-US" altLang="zh-CN" sz="1600" dirty="0">
                <a:solidFill>
                  <a:srgbClr val="0070CD"/>
                </a:solidFill>
                <a:latin typeface="Franklin Gothic Demi Cond" panose="020B0706030402020204" pitchFamily="34" charset="0"/>
              </a:rPr>
              <a:t>PHASE 2</a:t>
            </a:r>
            <a:endParaRPr lang="zh-CN" altLang="en-US" sz="1600" dirty="0">
              <a:solidFill>
                <a:srgbClr val="0070CD"/>
              </a:solidFill>
              <a:latin typeface="Franklin Gothic Demi Cond" panose="020B0706030402020204" pitchFamily="34" charset="0"/>
            </a:endParaRPr>
          </a:p>
        </p:txBody>
      </p:sp>
      <p:sp>
        <p:nvSpPr>
          <p:cNvPr id="15" name="TextBox 4"/>
          <p:cNvSpPr txBox="1"/>
          <p:nvPr/>
        </p:nvSpPr>
        <p:spPr>
          <a:xfrm>
            <a:off x="3293097" y="2488613"/>
            <a:ext cx="1700105" cy="523220"/>
          </a:xfrm>
          <a:prstGeom prst="rect">
            <a:avLst/>
          </a:prstGeom>
          <a:noFill/>
        </p:spPr>
        <p:txBody>
          <a:bodyPr wrap="square" rtlCol="0">
            <a:spAutoFit/>
          </a:bodyPr>
          <a:lstStyle/>
          <a:p>
            <a:pPr algn="ctr"/>
            <a:r>
              <a:rPr lang="en-US" sz="1400" dirty="0">
                <a:solidFill>
                  <a:srgbClr val="0070CD"/>
                </a:solidFill>
                <a:latin typeface="+mj-lt"/>
              </a:rPr>
              <a:t>I</a:t>
            </a:r>
            <a:r>
              <a:rPr lang="en-US" altLang="zh-CN" sz="1400" dirty="0">
                <a:solidFill>
                  <a:srgbClr val="0070CD"/>
                </a:solidFill>
                <a:latin typeface="+mj-lt"/>
              </a:rPr>
              <a:t>dentify Metrics That Matters</a:t>
            </a:r>
            <a:endParaRPr lang="en-US" sz="1400" dirty="0">
              <a:solidFill>
                <a:srgbClr val="0070CD"/>
              </a:solidFill>
              <a:latin typeface="+mj-lt"/>
            </a:endParaRPr>
          </a:p>
        </p:txBody>
      </p:sp>
      <p:sp>
        <p:nvSpPr>
          <p:cNvPr id="16" name="TextBox 4"/>
          <p:cNvSpPr txBox="1"/>
          <p:nvPr/>
        </p:nvSpPr>
        <p:spPr>
          <a:xfrm>
            <a:off x="5687178" y="2488613"/>
            <a:ext cx="1226289" cy="523220"/>
          </a:xfrm>
          <a:prstGeom prst="rect">
            <a:avLst/>
          </a:prstGeom>
          <a:noFill/>
        </p:spPr>
        <p:txBody>
          <a:bodyPr wrap="square" rtlCol="0">
            <a:spAutoFit/>
          </a:bodyPr>
          <a:lstStyle/>
          <a:p>
            <a:pPr algn="ctr"/>
            <a:r>
              <a:rPr lang="en-US" sz="1400" dirty="0">
                <a:solidFill>
                  <a:srgbClr val="0070CD"/>
                </a:solidFill>
                <a:latin typeface="+mj-lt"/>
              </a:rPr>
              <a:t>M</a:t>
            </a:r>
            <a:r>
              <a:rPr lang="en-US" altLang="zh-CN" sz="1400" dirty="0">
                <a:solidFill>
                  <a:srgbClr val="0070CD"/>
                </a:solidFill>
                <a:latin typeface="+mj-lt"/>
              </a:rPr>
              <a:t>ake It Accountable</a:t>
            </a:r>
            <a:endParaRPr lang="en-US" sz="1400" dirty="0">
              <a:solidFill>
                <a:srgbClr val="0070CD"/>
              </a:solidFill>
              <a:latin typeface="+mj-lt"/>
            </a:endParaRPr>
          </a:p>
        </p:txBody>
      </p:sp>
      <p:sp>
        <p:nvSpPr>
          <p:cNvPr id="17" name="文本框 16"/>
          <p:cNvSpPr txBox="1"/>
          <p:nvPr/>
        </p:nvSpPr>
        <p:spPr>
          <a:xfrm>
            <a:off x="1131450" y="2841447"/>
            <a:ext cx="1943465" cy="961802"/>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altLang="zh-CN" sz="900" b="0" i="0" dirty="0">
                <a:solidFill>
                  <a:srgbClr val="0D0D0D"/>
                </a:solidFill>
                <a:effectLst/>
              </a:rPr>
              <a:t>Guided by brand marketing strategy, objectives, and current status</a:t>
            </a:r>
            <a:endParaRPr lang="en-US" altLang="zh-CN" sz="900" b="0" i="0" dirty="0">
              <a:solidFill>
                <a:srgbClr val="0D0D0D"/>
              </a:solidFill>
              <a:effectLst/>
            </a:endParaRPr>
          </a:p>
          <a:p>
            <a:pPr marL="171450" indent="-171450">
              <a:spcAft>
                <a:spcPts val="300"/>
              </a:spcAft>
              <a:buFont typeface="Arial" panose="020B0604020202020204" pitchFamily="34" charset="0"/>
              <a:buChar char="•"/>
            </a:pPr>
            <a:r>
              <a:rPr lang="en-US" altLang="zh-CN" sz="900" b="0" i="0" dirty="0">
                <a:solidFill>
                  <a:srgbClr val="0D0D0D"/>
                </a:solidFill>
                <a:effectLst/>
              </a:rPr>
              <a:t>Establish a reasonable evaluation system for short, medium, and long-term goals</a:t>
            </a:r>
            <a:endParaRPr lang="zh-CN" altLang="en-US" sz="1050" dirty="0"/>
          </a:p>
        </p:txBody>
      </p:sp>
      <p:cxnSp>
        <p:nvCxnSpPr>
          <p:cNvPr id="18" name="Straight Connector 27"/>
          <p:cNvCxnSpPr/>
          <p:nvPr/>
        </p:nvCxnSpPr>
        <p:spPr>
          <a:xfrm>
            <a:off x="1236406" y="2643271"/>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a:off x="3357274" y="3156081"/>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02792" y="3251135"/>
            <a:ext cx="1700105" cy="900246"/>
          </a:xfrm>
          <a:prstGeom prst="rect">
            <a:avLst/>
          </a:prstGeom>
          <a:noFill/>
        </p:spPr>
        <p:txBody>
          <a:bodyPr wrap="square" rtlCol="0">
            <a:spAutoFit/>
          </a:bodyPr>
          <a:lstStyle/>
          <a:p>
            <a:pPr>
              <a:spcAft>
                <a:spcPts val="300"/>
              </a:spcAft>
            </a:pPr>
            <a:r>
              <a:rPr lang="en-US" altLang="zh-CN" sz="900" dirty="0">
                <a:solidFill>
                  <a:srgbClr val="0D0D0D"/>
                </a:solidFill>
              </a:rPr>
              <a:t>Set reasonable segmented evaluation dimensions </a:t>
            </a:r>
            <a:endParaRPr lang="en-US" altLang="zh-CN" sz="900" dirty="0">
              <a:solidFill>
                <a:srgbClr val="0D0D0D"/>
              </a:solidFill>
            </a:endParaRPr>
          </a:p>
          <a:p>
            <a:pPr marL="171450" indent="-171450">
              <a:spcAft>
                <a:spcPts val="300"/>
              </a:spcAft>
              <a:buFont typeface="Arial" panose="020B0604020202020204" pitchFamily="34" charset="0"/>
              <a:buChar char="•"/>
            </a:pPr>
            <a:r>
              <a:rPr lang="en-US" altLang="zh-CN" sz="900" dirty="0">
                <a:solidFill>
                  <a:srgbClr val="0D0D0D"/>
                </a:solidFill>
              </a:rPr>
              <a:t>Performance evaluation</a:t>
            </a:r>
            <a:endParaRPr lang="en-US" altLang="zh-CN" sz="900" dirty="0">
              <a:solidFill>
                <a:srgbClr val="0D0D0D"/>
              </a:solidFill>
            </a:endParaRPr>
          </a:p>
          <a:p>
            <a:pPr marL="171450" indent="-171450">
              <a:spcAft>
                <a:spcPts val="300"/>
              </a:spcAft>
              <a:buFont typeface="Arial" panose="020B0604020202020204" pitchFamily="34" charset="0"/>
              <a:buChar char="•"/>
            </a:pPr>
            <a:r>
              <a:rPr lang="en-US" altLang="zh-CN" sz="900" dirty="0">
                <a:solidFill>
                  <a:srgbClr val="0D0D0D"/>
                </a:solidFill>
              </a:rPr>
              <a:t>Efficiency evaluation</a:t>
            </a:r>
            <a:endParaRPr lang="en-US" altLang="zh-CN" sz="900" dirty="0">
              <a:solidFill>
                <a:srgbClr val="0D0D0D"/>
              </a:solidFill>
            </a:endParaRPr>
          </a:p>
          <a:p>
            <a:pPr marL="171450" indent="-171450">
              <a:spcAft>
                <a:spcPts val="300"/>
              </a:spcAft>
              <a:buFont typeface="Arial" panose="020B0604020202020204" pitchFamily="34" charset="0"/>
              <a:buChar char="•"/>
            </a:pPr>
            <a:r>
              <a:rPr lang="en-US" altLang="zh-CN" sz="900" dirty="0">
                <a:solidFill>
                  <a:srgbClr val="0D0D0D"/>
                </a:solidFill>
              </a:rPr>
              <a:t>Compliance evaluation</a:t>
            </a:r>
            <a:endParaRPr lang="en-US" altLang="zh-CN" sz="900" dirty="0">
              <a:solidFill>
                <a:srgbClr val="0D0D0D"/>
              </a:solidFill>
            </a:endParaRPr>
          </a:p>
        </p:txBody>
      </p:sp>
      <p:cxnSp>
        <p:nvCxnSpPr>
          <p:cNvPr id="21" name="Straight Connector 27"/>
          <p:cNvCxnSpPr/>
          <p:nvPr/>
        </p:nvCxnSpPr>
        <p:spPr>
          <a:xfrm>
            <a:off x="5450269" y="3133027"/>
            <a:ext cx="17001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348704" y="3251135"/>
            <a:ext cx="1903233" cy="684803"/>
          </a:xfrm>
          <a:prstGeom prst="rect">
            <a:avLst/>
          </a:prstGeom>
          <a:noFill/>
        </p:spPr>
        <p:txBody>
          <a:bodyPr wrap="square" rtlCol="0">
            <a:spAutoFit/>
          </a:bodyPr>
          <a:lstStyle/>
          <a:p>
            <a:pPr marL="171450" indent="-171450">
              <a:spcAft>
                <a:spcPts val="300"/>
              </a:spcAft>
              <a:buFont typeface="Arial" panose="020B0604020202020204" pitchFamily="34" charset="0"/>
              <a:buChar char="•"/>
            </a:pPr>
            <a:r>
              <a:rPr lang="en-US" altLang="zh-CN" sz="900" dirty="0">
                <a:solidFill>
                  <a:srgbClr val="0D0D0D"/>
                </a:solidFill>
              </a:rPr>
              <a:t>Reasonably set evaluation weights and basic quantitative standards, </a:t>
            </a:r>
            <a:endParaRPr lang="en-US" altLang="zh-CN" sz="900" dirty="0">
              <a:solidFill>
                <a:srgbClr val="0D0D0D"/>
              </a:solidFill>
            </a:endParaRPr>
          </a:p>
          <a:p>
            <a:pPr marL="171450" indent="-171450">
              <a:spcAft>
                <a:spcPts val="300"/>
              </a:spcAft>
              <a:buFont typeface="Arial" panose="020B0604020202020204" pitchFamily="34" charset="0"/>
              <a:buChar char="•"/>
            </a:pPr>
            <a:r>
              <a:rPr lang="en-US" altLang="zh-CN" sz="900" dirty="0">
                <a:solidFill>
                  <a:srgbClr val="0D0D0D"/>
                </a:solidFill>
              </a:rPr>
              <a:t>Data tracking and solutions</a:t>
            </a:r>
            <a:endParaRPr lang="zh-CN" altLang="en-US" sz="900" dirty="0">
              <a:solidFill>
                <a:srgbClr val="0D0D0D"/>
              </a:solidFill>
            </a:endParaRPr>
          </a:p>
        </p:txBody>
      </p:sp>
      <p:sp>
        <p:nvSpPr>
          <p:cNvPr id="11" name="标题 10"/>
          <p:cNvSpPr>
            <a:spLocks noGrp="1"/>
          </p:cNvSpPr>
          <p:nvPr>
            <p:ph type="title"/>
            <p:custDataLst>
              <p:tags r:id="rId1"/>
            </p:custDataLst>
          </p:nvPr>
        </p:nvSpPr>
        <p:spPr>
          <a:xfrm>
            <a:off x="308015" y="321369"/>
            <a:ext cx="821929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3: </a:t>
            </a:r>
            <a:r>
              <a:rPr lang="en-US" altLang="zh-CN" dirty="0">
                <a:solidFill>
                  <a:srgbClr val="0070C0"/>
                </a:solidFill>
                <a:latin typeface="Franklin Gothic Medium Cond" panose="020B0606030402020204" pitchFamily="34" charset="0"/>
              </a:rPr>
              <a:t>Rational Evaluation System</a:t>
            </a:r>
            <a:br>
              <a:rPr lang="en-US" altLang="zh-CN" dirty="0">
                <a:solidFill>
                  <a:srgbClr val="0070C0"/>
                </a:solidFill>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Marketing objectives as the core criteria, establish an accountable and reasonable evaluation system through two steps:</a:t>
            </a:r>
            <a:br>
              <a:rPr lang="en-US" altLang="zh-CN" sz="800" b="0" i="0" dirty="0">
                <a:solidFill>
                  <a:srgbClr val="0D0D0D"/>
                </a:solidFill>
                <a:effectLst/>
                <a:latin typeface="Söhne"/>
              </a:rPr>
            </a:b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8AE76550-9FE3-DE4E-A178-5F8B1CAB8183}" type="slidenum">
              <a:rPr kumimoji="0" lang="en-US" sz="1600" b="0" i="0" u="none" strike="noStrike" kern="1200" cap="none" spc="0" normalizeH="0" baseline="0" noProof="0" smtClean="0">
                <a:ln>
                  <a:noFill/>
                </a:ln>
                <a:solidFill>
                  <a:srgbClr val="0070C0"/>
                </a:solidFill>
                <a:effectLst/>
                <a:uLnTx/>
                <a:uFillTx/>
                <a:latin typeface="Franklin Gothic Medium" panose="020B0603020102020204"/>
                <a:ea typeface="微软雅黑" panose="020B0503020204020204" charset="-122"/>
                <a:cs typeface="+mn-cs"/>
              </a:rPr>
            </a:fld>
            <a:endParaRPr kumimoji="0" lang="en-US" sz="1600" b="0" i="0" u="none" strike="noStrike" kern="1200" cap="none" spc="0" normalizeH="0" baseline="0" noProof="0" dirty="0">
              <a:ln>
                <a:noFill/>
              </a:ln>
              <a:solidFill>
                <a:srgbClr val="0070C0"/>
              </a:solidFill>
              <a:effectLst/>
              <a:uLnTx/>
              <a:uFillTx/>
              <a:latin typeface="Franklin Gothic Medium" panose="020B0603020102020204"/>
              <a:ea typeface="微软雅黑" panose="020B0503020204020204" charset="-122"/>
              <a:cs typeface="+mn-cs"/>
            </a:endParaRPr>
          </a:p>
        </p:txBody>
      </p:sp>
      <p:sp>
        <p:nvSpPr>
          <p:cNvPr id="13" name="标题 12"/>
          <p:cNvSpPr>
            <a:spLocks noGrp="1"/>
          </p:cNvSpPr>
          <p:nvPr>
            <p:ph type="title"/>
            <p:custDataLst>
              <p:tags r:id="rId1"/>
            </p:custDataLst>
          </p:nvPr>
        </p:nvSpPr>
        <p:spPr>
          <a:xfrm>
            <a:off x="308016" y="321369"/>
            <a:ext cx="6116534" cy="629678"/>
          </a:xfrm>
        </p:spPr>
        <p:txBody>
          <a:bodyPr wrap="square" anchor="t">
            <a:noAutofit/>
          </a:bodyPr>
          <a:lstStyle/>
          <a:p>
            <a:r>
              <a:rPr lang="zh-CN" altLang="en-US" sz="1400" dirty="0">
                <a:latin typeface="Franklin Gothic Medium Cond" panose="020B0606030402020204" pitchFamily="34" charset="0"/>
                <a:ea typeface="微软雅黑" panose="020B0503020204020204" charset="-122"/>
              </a:rPr>
              <a:t>数据参考</a:t>
            </a:r>
            <a:endParaRPr lang="zh-CN" altLang="en-US" sz="1400" dirty="0">
              <a:latin typeface="Franklin Gothic Medium Cond" panose="020B0606030402020204" pitchFamily="34" charset="0"/>
              <a:ea typeface="微软雅黑" panose="020B0503020204020204" charset="-122"/>
            </a:endParaRPr>
          </a:p>
        </p:txBody>
      </p:sp>
      <p:pic>
        <p:nvPicPr>
          <p:cNvPr id="11" name="图片 10"/>
          <p:cNvPicPr>
            <a:picLocks noChangeAspect="1"/>
          </p:cNvPicPr>
          <p:nvPr/>
        </p:nvPicPr>
        <p:blipFill>
          <a:blip r:embed="rId2"/>
          <a:stretch>
            <a:fillRect/>
          </a:stretch>
        </p:blipFill>
        <p:spPr>
          <a:xfrm>
            <a:off x="6022340" y="911860"/>
            <a:ext cx="2649220" cy="1705610"/>
          </a:xfrm>
          <a:prstGeom prst="rect">
            <a:avLst/>
          </a:prstGeom>
        </p:spPr>
      </p:pic>
      <p:pic>
        <p:nvPicPr>
          <p:cNvPr id="14" name="图片 13"/>
          <p:cNvPicPr>
            <a:picLocks noChangeAspect="1"/>
          </p:cNvPicPr>
          <p:nvPr/>
        </p:nvPicPr>
        <p:blipFill>
          <a:blip r:embed="rId3"/>
          <a:stretch>
            <a:fillRect/>
          </a:stretch>
        </p:blipFill>
        <p:spPr>
          <a:xfrm>
            <a:off x="342265" y="991235"/>
            <a:ext cx="2901950" cy="1348105"/>
          </a:xfrm>
          <a:prstGeom prst="rect">
            <a:avLst/>
          </a:prstGeom>
        </p:spPr>
      </p:pic>
      <p:pic>
        <p:nvPicPr>
          <p:cNvPr id="17" name="图片 16"/>
          <p:cNvPicPr>
            <a:picLocks noChangeAspect="1"/>
          </p:cNvPicPr>
          <p:nvPr/>
        </p:nvPicPr>
        <p:blipFill>
          <a:blip r:embed="rId4"/>
          <a:stretch>
            <a:fillRect/>
          </a:stretch>
        </p:blipFill>
        <p:spPr>
          <a:xfrm>
            <a:off x="3342005" y="958215"/>
            <a:ext cx="2528570" cy="1381125"/>
          </a:xfrm>
          <a:prstGeom prst="rect">
            <a:avLst/>
          </a:prstGeom>
        </p:spPr>
      </p:pic>
      <p:sp>
        <p:nvSpPr>
          <p:cNvPr id="2" name="文本框 1"/>
          <p:cNvSpPr txBox="1"/>
          <p:nvPr>
            <p:custDataLst>
              <p:tags r:id="rId5"/>
            </p:custDataLst>
          </p:nvPr>
        </p:nvSpPr>
        <p:spPr>
          <a:xfrm>
            <a:off x="472440" y="4620260"/>
            <a:ext cx="8199120" cy="275590"/>
          </a:xfrm>
          <a:prstGeom prst="rect">
            <a:avLst/>
          </a:prstGeom>
          <a:noFill/>
        </p:spPr>
        <p:txBody>
          <a:bodyPr wrap="square" rtlCol="0">
            <a:spAutoFit/>
          </a:bodyPr>
          <a:lstStyle/>
          <a:p>
            <a:pPr indent="0" algn="r">
              <a:lnSpc>
                <a:spcPct val="100000"/>
              </a:lnSpc>
              <a:buNone/>
            </a:pPr>
            <a:r>
              <a:rPr lang="en-US" altLang="zh-CN" sz="600" i="1" dirty="0">
                <a:ea typeface="微软雅黑" panose="020B0503020204020204" charset="-122"/>
                <a:cs typeface="+mn-lt"/>
                <a:sym typeface="+mn-ea"/>
              </a:rPr>
              <a:t>   数据参考 ： </a:t>
            </a:r>
            <a:endParaRPr lang="en-US" altLang="zh-CN" sz="600" i="1" dirty="0">
              <a:ea typeface="微软雅黑" panose="020B0503020204020204" charset="-122"/>
              <a:cs typeface="+mn-lt"/>
              <a:sym typeface="+mn-ea"/>
            </a:endParaRPr>
          </a:p>
          <a:p>
            <a:pPr indent="0" algn="r">
              <a:lnSpc>
                <a:spcPct val="100000"/>
              </a:lnSpc>
              <a:buNone/>
            </a:pPr>
            <a:r>
              <a:rPr lang="en-US" altLang="zh-CN" sz="600" i="1" dirty="0">
                <a:ea typeface="微软雅黑" panose="020B0503020204020204" charset="-122"/>
                <a:cs typeface="+mn-lt"/>
                <a:sym typeface="+mn-ea"/>
              </a:rPr>
              <a:t>中国国家统计局 </a:t>
            </a:r>
            <a:endParaRPr lang="en-US" altLang="zh-CN" sz="600" i="1" dirty="0">
              <a:ea typeface="微软雅黑" panose="020B0503020204020204" charset="-122"/>
              <a:cs typeface="+mn-lt"/>
              <a:sym typeface="+mn-ea"/>
            </a:endParaRPr>
          </a:p>
        </p:txBody>
      </p:sp>
      <p:pic>
        <p:nvPicPr>
          <p:cNvPr id="30" name="图片 29"/>
          <p:cNvPicPr>
            <a:picLocks noChangeAspect="1"/>
          </p:cNvPicPr>
          <p:nvPr>
            <p:custDataLst>
              <p:tags r:id="rId6"/>
            </p:custDataLst>
          </p:nvPr>
        </p:nvPicPr>
        <p:blipFill>
          <a:blip r:embed="rId7"/>
          <a:stretch>
            <a:fillRect/>
          </a:stretch>
        </p:blipFill>
        <p:spPr>
          <a:xfrm>
            <a:off x="4188460" y="2715895"/>
            <a:ext cx="3267075" cy="2179955"/>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472440" y="2715895"/>
            <a:ext cx="3383280" cy="217932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3" name="标题 2"/>
          <p:cNvSpPr>
            <a:spLocks noGrp="1"/>
          </p:cNvSpPr>
          <p:nvPr>
            <p:ph type="title"/>
          </p:nvPr>
        </p:nvSpPr>
        <p:spPr>
          <a:xfrm>
            <a:off x="308016" y="275649"/>
            <a:ext cx="6712986" cy="629678"/>
          </a:xfrm>
        </p:spPr>
        <p:txBody>
          <a:bodyPr/>
          <a:lstStyle/>
          <a:p>
            <a:r>
              <a:rPr lang="zh-CN" altLang="en-US" dirty="0"/>
              <a:t>要素三：科学评估体系</a:t>
            </a:r>
            <a:br>
              <a:rPr lang="en-US" altLang="zh-CN" dirty="0"/>
            </a:br>
            <a:r>
              <a:rPr lang="zh-CN" altLang="en-US" sz="1400" dirty="0">
                <a:solidFill>
                  <a:schemeClr val="tx1"/>
                </a:solidFill>
              </a:rPr>
              <a:t>合理结合三大方向，建立科学评估模型和量化标准</a:t>
            </a:r>
            <a:endParaRPr lang="zh-CN" altLang="en-US" sz="1400" dirty="0">
              <a:solidFill>
                <a:schemeClr val="tx1"/>
              </a:solidFill>
            </a:endParaRPr>
          </a:p>
        </p:txBody>
      </p:sp>
      <p:sp>
        <p:nvSpPr>
          <p:cNvPr id="6" name="Rounded Rectangle 68"/>
          <p:cNvSpPr/>
          <p:nvPr/>
        </p:nvSpPr>
        <p:spPr>
          <a:xfrm>
            <a:off x="3425852" y="1105231"/>
            <a:ext cx="2292295" cy="3361688"/>
          </a:xfrm>
          <a:prstGeom prst="roundRect">
            <a:avLst>
              <a:gd name="adj" fmla="val 9693"/>
            </a:avLst>
          </a:prstGeom>
          <a:solidFill>
            <a:schemeClr val="bg1"/>
          </a:solidFill>
          <a:ln w="15875">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7" name="Rounded Rectangle 69"/>
          <p:cNvSpPr/>
          <p:nvPr/>
        </p:nvSpPr>
        <p:spPr>
          <a:xfrm>
            <a:off x="5992167" y="1105231"/>
            <a:ext cx="2292295" cy="3366993"/>
          </a:xfrm>
          <a:prstGeom prst="roundRect">
            <a:avLst>
              <a:gd name="adj" fmla="val 9693"/>
            </a:avLst>
          </a:prstGeom>
          <a:solidFill>
            <a:schemeClr val="bg1"/>
          </a:solidFill>
          <a:ln>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8" name="Rounded Rectangle 67"/>
          <p:cNvSpPr/>
          <p:nvPr/>
        </p:nvSpPr>
        <p:spPr>
          <a:xfrm>
            <a:off x="859537" y="1105231"/>
            <a:ext cx="2292295" cy="3363631"/>
          </a:xfrm>
          <a:prstGeom prst="roundRect">
            <a:avLst>
              <a:gd name="adj" fmla="val 9693"/>
            </a:avLst>
          </a:prstGeom>
          <a:solidFill>
            <a:schemeClr val="bg1"/>
          </a:solidFill>
          <a:ln>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9" name="Google Shape;897;p4"/>
          <p:cNvSpPr/>
          <p:nvPr/>
        </p:nvSpPr>
        <p:spPr>
          <a:xfrm>
            <a:off x="381549" y="2500688"/>
            <a:ext cx="8397712" cy="428735"/>
          </a:xfrm>
          <a:prstGeom prst="leftRightArrow">
            <a:avLst>
              <a:gd name="adj1" fmla="val 50000"/>
              <a:gd name="adj2" fmla="val 74298"/>
            </a:avLst>
          </a:prstGeom>
          <a:gradFill flip="none" rotWithShape="1">
            <a:gsLst>
              <a:gs pos="0">
                <a:schemeClr val="accent6"/>
              </a:gs>
              <a:gs pos="68000">
                <a:schemeClr val="accent1"/>
              </a:gs>
              <a:gs pos="100000">
                <a:schemeClr val="accent1">
                  <a:lumMod val="30000"/>
                  <a:lumOff val="70000"/>
                </a:schemeClr>
              </a:gs>
            </a:gsLst>
            <a:lin ang="10800000" scaled="0"/>
            <a:tileRect/>
          </a:gradFill>
          <a:ln>
            <a:noFill/>
          </a:ln>
        </p:spPr>
        <p:txBody>
          <a:bodyPr spcFirstLastPara="1" wrap="square" lIns="91425" tIns="45700" rIns="91425" bIns="45700" anchor="ctr" anchorCtr="0">
            <a:noAutofit/>
          </a:bodyPr>
          <a:lstStyle/>
          <a:p>
            <a:pPr>
              <a:spcBef>
                <a:spcPts val="0"/>
              </a:spcBef>
              <a:spcAft>
                <a:spcPts val="0"/>
              </a:spcAft>
            </a:pPr>
            <a:r>
              <a:rPr lang="zh-CN" altLang="en-US" sz="900" b="1" spc="130" dirty="0">
                <a:solidFill>
                  <a:schemeClr val="bg1"/>
                </a:solidFill>
                <a:latin typeface="+mj-lt"/>
              </a:rPr>
              <a:t>管理风险最低化</a:t>
            </a:r>
            <a:r>
              <a:rPr lang="en-US" sz="900" b="1" spc="130" dirty="0">
                <a:solidFill>
                  <a:schemeClr val="bg1"/>
                </a:solidFill>
                <a:latin typeface="+mj-lt"/>
              </a:rPr>
              <a:t>										                          </a:t>
            </a:r>
            <a:r>
              <a:rPr lang="zh-CN" altLang="en-US" sz="900" b="1" spc="130" dirty="0">
                <a:solidFill>
                  <a:schemeClr val="bg1"/>
                </a:solidFill>
                <a:latin typeface="+mj-lt"/>
              </a:rPr>
              <a:t>营销效果最大化</a:t>
            </a:r>
            <a:endParaRPr lang="zh-CN" altLang="en-US" sz="900" b="1" spc="130" dirty="0">
              <a:solidFill>
                <a:schemeClr val="bg1"/>
              </a:solidFill>
              <a:latin typeface="+mj-lt"/>
            </a:endParaRPr>
          </a:p>
        </p:txBody>
      </p:sp>
      <p:pic>
        <p:nvPicPr>
          <p:cNvPr id="12" name="Graphic 14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9252" y="1170318"/>
            <a:ext cx="768046" cy="768046"/>
          </a:xfrm>
          <a:prstGeom prst="rect">
            <a:avLst/>
          </a:prstGeom>
        </p:spPr>
      </p:pic>
      <p:pic>
        <p:nvPicPr>
          <p:cNvPr id="13" name="Graphic 2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628" y="1236274"/>
            <a:ext cx="722744" cy="722744"/>
          </a:xfrm>
          <a:prstGeom prst="rect">
            <a:avLst/>
          </a:prstGeom>
        </p:spPr>
      </p:pic>
      <p:pic>
        <p:nvPicPr>
          <p:cNvPr id="14" name="Graphic 25"/>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6702" y="1188664"/>
            <a:ext cx="817964" cy="817964"/>
          </a:xfrm>
          <a:prstGeom prst="rect">
            <a:avLst/>
          </a:prstGeom>
        </p:spPr>
      </p:pic>
      <p:sp>
        <p:nvSpPr>
          <p:cNvPr id="15" name="文本框 14"/>
          <p:cNvSpPr txBox="1"/>
          <p:nvPr/>
        </p:nvSpPr>
        <p:spPr>
          <a:xfrm>
            <a:off x="1210535" y="1903488"/>
            <a:ext cx="1619088" cy="307777"/>
          </a:xfrm>
          <a:prstGeom prst="rect">
            <a:avLst/>
          </a:prstGeom>
          <a:noFill/>
        </p:spPr>
        <p:txBody>
          <a:bodyPr wrap="square" rtlCol="0">
            <a:spAutoFit/>
          </a:bodyPr>
          <a:lstStyle/>
          <a:p>
            <a:pPr algn="ctr"/>
            <a:r>
              <a:rPr lang="zh-CN" altLang="en-US" sz="1400" b="1" spc="110" dirty="0">
                <a:solidFill>
                  <a:srgbClr val="0070CD"/>
                </a:solidFill>
              </a:rPr>
              <a:t>合规评估</a:t>
            </a:r>
            <a:endParaRPr lang="zh-CN" altLang="en-US" sz="1400" b="1" spc="110" dirty="0">
              <a:solidFill>
                <a:srgbClr val="0070CD"/>
              </a:solidFill>
            </a:endParaRPr>
          </a:p>
        </p:txBody>
      </p:sp>
      <p:sp>
        <p:nvSpPr>
          <p:cNvPr id="16" name="文本框 15"/>
          <p:cNvSpPr txBox="1"/>
          <p:nvPr/>
        </p:nvSpPr>
        <p:spPr>
          <a:xfrm>
            <a:off x="3762456" y="1881923"/>
            <a:ext cx="1619088" cy="307777"/>
          </a:xfrm>
          <a:prstGeom prst="rect">
            <a:avLst/>
          </a:prstGeom>
          <a:noFill/>
        </p:spPr>
        <p:txBody>
          <a:bodyPr wrap="square" rtlCol="0">
            <a:spAutoFit/>
          </a:bodyPr>
          <a:lstStyle/>
          <a:p>
            <a:pPr algn="ctr"/>
            <a:r>
              <a:rPr lang="zh-CN" altLang="en-US" sz="1400" b="1" spc="110" dirty="0">
                <a:solidFill>
                  <a:srgbClr val="0070CD"/>
                </a:solidFill>
              </a:rPr>
              <a:t>效能评估</a:t>
            </a:r>
            <a:endParaRPr lang="zh-CN" altLang="en-US" sz="1400" b="1" spc="110" dirty="0">
              <a:solidFill>
                <a:srgbClr val="0070CD"/>
              </a:solidFill>
            </a:endParaRPr>
          </a:p>
        </p:txBody>
      </p:sp>
      <p:sp>
        <p:nvSpPr>
          <p:cNvPr id="17" name="文本框 16"/>
          <p:cNvSpPr txBox="1"/>
          <p:nvPr/>
        </p:nvSpPr>
        <p:spPr>
          <a:xfrm>
            <a:off x="6353731" y="1881923"/>
            <a:ext cx="1619088" cy="307777"/>
          </a:xfrm>
          <a:prstGeom prst="rect">
            <a:avLst/>
          </a:prstGeom>
          <a:noFill/>
        </p:spPr>
        <p:txBody>
          <a:bodyPr wrap="square" rtlCol="0">
            <a:spAutoFit/>
          </a:bodyPr>
          <a:lstStyle/>
          <a:p>
            <a:pPr algn="ctr"/>
            <a:r>
              <a:rPr lang="zh-CN" altLang="en-US" sz="1400" b="1" spc="110" dirty="0">
                <a:solidFill>
                  <a:srgbClr val="0070CD"/>
                </a:solidFill>
              </a:rPr>
              <a:t>效果评估</a:t>
            </a:r>
            <a:endParaRPr lang="zh-CN" altLang="en-US" sz="1400" b="1" spc="110" dirty="0">
              <a:solidFill>
                <a:srgbClr val="0070CD"/>
              </a:solidFill>
            </a:endParaRPr>
          </a:p>
        </p:txBody>
      </p:sp>
      <p:sp>
        <p:nvSpPr>
          <p:cNvPr id="18" name="文本框 17"/>
          <p:cNvSpPr txBox="1"/>
          <p:nvPr/>
        </p:nvSpPr>
        <p:spPr>
          <a:xfrm>
            <a:off x="6205143" y="2217477"/>
            <a:ext cx="1916264" cy="261610"/>
          </a:xfrm>
          <a:prstGeom prst="rect">
            <a:avLst/>
          </a:prstGeom>
          <a:noFill/>
        </p:spPr>
        <p:txBody>
          <a:bodyPr wrap="square" rtlCol="0">
            <a:spAutoFit/>
          </a:bodyPr>
          <a:lstStyle/>
          <a:p>
            <a:pPr algn="ctr"/>
            <a:r>
              <a:rPr lang="zh-CN" altLang="en-US" sz="1100" dirty="0">
                <a:solidFill>
                  <a:srgbClr val="0070CD"/>
                </a:solidFill>
              </a:rPr>
              <a:t>营销效果是否达到预期</a:t>
            </a:r>
            <a:endParaRPr lang="zh-CN" altLang="en-US" sz="1100" dirty="0">
              <a:solidFill>
                <a:srgbClr val="0070CD"/>
              </a:solidFill>
            </a:endParaRPr>
          </a:p>
        </p:txBody>
      </p:sp>
      <p:sp>
        <p:nvSpPr>
          <p:cNvPr id="19" name="文本框 18"/>
          <p:cNvSpPr txBox="1"/>
          <p:nvPr/>
        </p:nvSpPr>
        <p:spPr>
          <a:xfrm>
            <a:off x="3581104" y="2211265"/>
            <a:ext cx="1916264" cy="261610"/>
          </a:xfrm>
          <a:prstGeom prst="rect">
            <a:avLst/>
          </a:prstGeom>
          <a:noFill/>
        </p:spPr>
        <p:txBody>
          <a:bodyPr wrap="square" rtlCol="0">
            <a:spAutoFit/>
          </a:bodyPr>
          <a:lstStyle/>
          <a:p>
            <a:pPr algn="ctr"/>
            <a:r>
              <a:rPr lang="zh-CN" altLang="en-US" sz="1100" dirty="0">
                <a:solidFill>
                  <a:srgbClr val="0070CD"/>
                </a:solidFill>
              </a:rPr>
              <a:t>资源投资率是否达到最优</a:t>
            </a:r>
            <a:endParaRPr lang="zh-CN" altLang="en-US" sz="1100" dirty="0">
              <a:solidFill>
                <a:srgbClr val="0070CD"/>
              </a:solidFill>
            </a:endParaRPr>
          </a:p>
        </p:txBody>
      </p:sp>
      <p:sp>
        <p:nvSpPr>
          <p:cNvPr id="20" name="文本框 19"/>
          <p:cNvSpPr txBox="1"/>
          <p:nvPr/>
        </p:nvSpPr>
        <p:spPr>
          <a:xfrm>
            <a:off x="1061947" y="2222120"/>
            <a:ext cx="1916264" cy="261610"/>
          </a:xfrm>
          <a:prstGeom prst="rect">
            <a:avLst/>
          </a:prstGeom>
          <a:noFill/>
        </p:spPr>
        <p:txBody>
          <a:bodyPr wrap="square" rtlCol="0">
            <a:spAutoFit/>
          </a:bodyPr>
          <a:lstStyle/>
          <a:p>
            <a:pPr algn="ctr"/>
            <a:r>
              <a:rPr lang="zh-CN" altLang="en-US" sz="1100" dirty="0">
                <a:solidFill>
                  <a:srgbClr val="0070CD"/>
                </a:solidFill>
              </a:rPr>
              <a:t>合作风险是否达到最低</a:t>
            </a:r>
            <a:endParaRPr lang="zh-CN" altLang="en-US" sz="1100" dirty="0">
              <a:solidFill>
                <a:srgbClr val="0070CD"/>
              </a:solidFill>
            </a:endParaRPr>
          </a:p>
        </p:txBody>
      </p:sp>
      <p:graphicFrame>
        <p:nvGraphicFramePr>
          <p:cNvPr id="23" name="图表 22"/>
          <p:cNvGraphicFramePr/>
          <p:nvPr/>
        </p:nvGraphicFramePr>
        <p:xfrm>
          <a:off x="6205143" y="3102045"/>
          <a:ext cx="1980652" cy="1320434"/>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1"/>
          <p:nvPr/>
        </p:nvSpPr>
        <p:spPr>
          <a:xfrm>
            <a:off x="6234262" y="3343758"/>
            <a:ext cx="496191" cy="307777"/>
          </a:xfrm>
          <a:prstGeom prst="rect">
            <a:avLst/>
          </a:prstGeom>
          <a:noFill/>
        </p:spPr>
        <p:txBody>
          <a:bodyPr wrap="square" rtlCol="0">
            <a:spAutoFit/>
          </a:bodyPr>
          <a:lstStyle/>
          <a:p>
            <a:pPr algn="r"/>
            <a:r>
              <a:rPr lang="zh-CN" altLang="en-US" sz="700" dirty="0"/>
              <a:t>品牌</a:t>
            </a:r>
            <a:endParaRPr lang="en-US" altLang="zh-CN" sz="700" dirty="0"/>
          </a:p>
          <a:p>
            <a:pPr algn="r"/>
            <a:r>
              <a:rPr lang="zh-CN" altLang="en-US" sz="700" dirty="0"/>
              <a:t>力</a:t>
            </a:r>
            <a:endParaRPr lang="zh-CN" altLang="en-US" sz="700" dirty="0"/>
          </a:p>
        </p:txBody>
      </p:sp>
      <p:sp>
        <p:nvSpPr>
          <p:cNvPr id="25" name="文本框 24"/>
          <p:cNvSpPr txBox="1"/>
          <p:nvPr/>
        </p:nvSpPr>
        <p:spPr>
          <a:xfrm>
            <a:off x="7671010" y="3324538"/>
            <a:ext cx="496191" cy="307777"/>
          </a:xfrm>
          <a:prstGeom prst="rect">
            <a:avLst/>
          </a:prstGeom>
          <a:noFill/>
        </p:spPr>
        <p:txBody>
          <a:bodyPr wrap="square" rtlCol="0">
            <a:spAutoFit/>
          </a:bodyPr>
          <a:lstStyle/>
          <a:p>
            <a:r>
              <a:rPr lang="zh-CN" altLang="en-US" sz="700" dirty="0"/>
              <a:t>品牌</a:t>
            </a:r>
            <a:endParaRPr lang="en-US" altLang="zh-CN" sz="700" dirty="0"/>
          </a:p>
          <a:p>
            <a:r>
              <a:rPr lang="zh-CN" altLang="en-US" sz="700" dirty="0"/>
              <a:t>声量</a:t>
            </a:r>
            <a:endParaRPr lang="zh-CN" altLang="en-US" sz="700" dirty="0"/>
          </a:p>
        </p:txBody>
      </p:sp>
      <p:sp>
        <p:nvSpPr>
          <p:cNvPr id="26" name="文本框 25"/>
          <p:cNvSpPr txBox="1"/>
          <p:nvPr/>
        </p:nvSpPr>
        <p:spPr>
          <a:xfrm>
            <a:off x="7689183" y="3873508"/>
            <a:ext cx="496191" cy="307777"/>
          </a:xfrm>
          <a:prstGeom prst="rect">
            <a:avLst/>
          </a:prstGeom>
          <a:noFill/>
        </p:spPr>
        <p:txBody>
          <a:bodyPr wrap="square" rtlCol="0">
            <a:spAutoFit/>
          </a:bodyPr>
          <a:lstStyle/>
          <a:p>
            <a:r>
              <a:rPr lang="zh-CN" altLang="en-US" sz="700" dirty="0"/>
              <a:t>社交</a:t>
            </a:r>
            <a:endParaRPr lang="en-US" altLang="zh-CN" sz="700" dirty="0"/>
          </a:p>
          <a:p>
            <a:r>
              <a:rPr lang="zh-CN" altLang="en-US" sz="700" dirty="0"/>
              <a:t>影响力</a:t>
            </a:r>
            <a:endParaRPr lang="zh-CN" altLang="en-US" sz="700" dirty="0"/>
          </a:p>
        </p:txBody>
      </p:sp>
      <p:sp>
        <p:nvSpPr>
          <p:cNvPr id="27" name="文本框 26"/>
          <p:cNvSpPr txBox="1"/>
          <p:nvPr/>
        </p:nvSpPr>
        <p:spPr>
          <a:xfrm>
            <a:off x="6372175" y="3913044"/>
            <a:ext cx="496191" cy="307777"/>
          </a:xfrm>
          <a:prstGeom prst="rect">
            <a:avLst/>
          </a:prstGeom>
          <a:noFill/>
        </p:spPr>
        <p:txBody>
          <a:bodyPr wrap="square" rtlCol="0">
            <a:spAutoFit/>
          </a:bodyPr>
          <a:lstStyle/>
          <a:p>
            <a:r>
              <a:rPr lang="zh-CN" altLang="en-US" sz="700" dirty="0"/>
              <a:t>销售</a:t>
            </a:r>
            <a:endParaRPr lang="en-US" altLang="zh-CN" sz="700" dirty="0"/>
          </a:p>
          <a:p>
            <a:r>
              <a:rPr lang="zh-CN" altLang="en-US" sz="700" dirty="0"/>
              <a:t>转化</a:t>
            </a:r>
            <a:endParaRPr lang="zh-CN" altLang="en-US" sz="700" dirty="0"/>
          </a:p>
        </p:txBody>
      </p:sp>
      <p:sp>
        <p:nvSpPr>
          <p:cNvPr id="28" name="文本框 27"/>
          <p:cNvSpPr txBox="1"/>
          <p:nvPr/>
        </p:nvSpPr>
        <p:spPr>
          <a:xfrm>
            <a:off x="6024974" y="2891301"/>
            <a:ext cx="2226680" cy="246221"/>
          </a:xfrm>
          <a:prstGeom prst="rect">
            <a:avLst/>
          </a:prstGeom>
          <a:noFill/>
        </p:spPr>
        <p:txBody>
          <a:bodyPr wrap="square" rtlCol="0">
            <a:spAutoFit/>
          </a:bodyPr>
          <a:lstStyle/>
          <a:p>
            <a:pPr algn="ctr"/>
            <a:r>
              <a:rPr lang="zh-CN" altLang="en-US" sz="1000" dirty="0"/>
              <a:t>不同营销目标，各指标权重不同</a:t>
            </a:r>
            <a:endParaRPr lang="zh-CN" altLang="en-US" sz="1000" dirty="0"/>
          </a:p>
        </p:txBody>
      </p:sp>
      <p:sp>
        <p:nvSpPr>
          <p:cNvPr id="29" name="文本框 28"/>
          <p:cNvSpPr txBox="1"/>
          <p:nvPr/>
        </p:nvSpPr>
        <p:spPr>
          <a:xfrm>
            <a:off x="6893495" y="3606107"/>
            <a:ext cx="716891" cy="338554"/>
          </a:xfrm>
          <a:prstGeom prst="rect">
            <a:avLst/>
          </a:prstGeom>
          <a:noFill/>
        </p:spPr>
        <p:txBody>
          <a:bodyPr wrap="square" rtlCol="0">
            <a:spAutoFit/>
          </a:bodyPr>
          <a:lstStyle/>
          <a:p>
            <a:r>
              <a:rPr lang="zh-CN" altLang="en-US" sz="800" b="1" dirty="0"/>
              <a:t>效果评估</a:t>
            </a:r>
            <a:endParaRPr lang="en-US" altLang="zh-CN" sz="800" b="1" dirty="0"/>
          </a:p>
          <a:p>
            <a:r>
              <a:rPr lang="zh-CN" altLang="en-US" sz="800" b="1" dirty="0"/>
              <a:t>四大维度</a:t>
            </a:r>
            <a:endParaRPr lang="zh-CN" altLang="en-US" sz="800" b="1" dirty="0"/>
          </a:p>
        </p:txBody>
      </p:sp>
      <p:grpSp>
        <p:nvGrpSpPr>
          <p:cNvPr id="35" name="组合 34"/>
          <p:cNvGrpSpPr/>
          <p:nvPr/>
        </p:nvGrpSpPr>
        <p:grpSpPr>
          <a:xfrm>
            <a:off x="7610386" y="3345888"/>
            <a:ext cx="290945" cy="136815"/>
            <a:chOff x="7610386" y="3294453"/>
            <a:chExt cx="290945" cy="136815"/>
          </a:xfrm>
        </p:grpSpPr>
        <p:cxnSp>
          <p:nvCxnSpPr>
            <p:cNvPr id="31" name="直接连接符 30"/>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flipV="1">
            <a:off x="7610386" y="4007750"/>
            <a:ext cx="290945" cy="136815"/>
            <a:chOff x="7610386" y="3294453"/>
            <a:chExt cx="290945" cy="136815"/>
          </a:xfrm>
        </p:grpSpPr>
        <p:cxnSp>
          <p:nvCxnSpPr>
            <p:cNvPr id="37" name="直接连接符 36"/>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6471347" y="3359131"/>
            <a:ext cx="290945" cy="136815"/>
            <a:chOff x="7610386" y="3294453"/>
            <a:chExt cx="290945" cy="136815"/>
          </a:xfrm>
        </p:grpSpPr>
        <p:cxnSp>
          <p:nvCxnSpPr>
            <p:cNvPr id="40" name="直接连接符 39"/>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flipV="1">
            <a:off x="6464775" y="4057475"/>
            <a:ext cx="290945" cy="136815"/>
            <a:chOff x="7610386" y="3294453"/>
            <a:chExt cx="290945" cy="136815"/>
          </a:xfrm>
        </p:grpSpPr>
        <p:cxnSp>
          <p:nvCxnSpPr>
            <p:cNvPr id="43" name="直接连接符 42"/>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3453183" y="2883106"/>
            <a:ext cx="2226680" cy="246221"/>
          </a:xfrm>
          <a:prstGeom prst="rect">
            <a:avLst/>
          </a:prstGeom>
          <a:noFill/>
        </p:spPr>
        <p:txBody>
          <a:bodyPr wrap="square" rtlCol="0">
            <a:spAutoFit/>
          </a:bodyPr>
          <a:lstStyle/>
          <a:p>
            <a:pPr algn="ctr"/>
            <a:r>
              <a:rPr lang="zh-CN" altLang="en-US" sz="1000" dirty="0"/>
              <a:t>成本和预期测算</a:t>
            </a:r>
            <a:r>
              <a:rPr lang="en-US" altLang="zh-CN" sz="1000" dirty="0"/>
              <a:t>+</a:t>
            </a:r>
            <a:r>
              <a:rPr lang="zh-CN" altLang="en-US" sz="1000" dirty="0"/>
              <a:t>比对同类数据标准</a:t>
            </a:r>
            <a:endParaRPr lang="zh-CN" altLang="en-US" sz="1000" dirty="0"/>
          </a:p>
        </p:txBody>
      </p:sp>
      <p:sp>
        <p:nvSpPr>
          <p:cNvPr id="46" name="文本框 45"/>
          <p:cNvSpPr txBox="1"/>
          <p:nvPr/>
        </p:nvSpPr>
        <p:spPr>
          <a:xfrm>
            <a:off x="892344" y="2919307"/>
            <a:ext cx="2226680" cy="246221"/>
          </a:xfrm>
          <a:prstGeom prst="rect">
            <a:avLst/>
          </a:prstGeom>
          <a:noFill/>
        </p:spPr>
        <p:txBody>
          <a:bodyPr wrap="square" rtlCol="0">
            <a:spAutoFit/>
          </a:bodyPr>
          <a:lstStyle/>
          <a:p>
            <a:pPr algn="ctr"/>
            <a:r>
              <a:rPr lang="zh-CN" altLang="en-US" sz="1000" dirty="0"/>
              <a:t>多维度合规性评估</a:t>
            </a:r>
            <a:endParaRPr lang="zh-CN" altLang="en-US" sz="1000" dirty="0"/>
          </a:p>
        </p:txBody>
      </p:sp>
      <p:sp>
        <p:nvSpPr>
          <p:cNvPr id="49" name="等腰三角形 48"/>
          <p:cNvSpPr/>
          <p:nvPr/>
        </p:nvSpPr>
        <p:spPr>
          <a:xfrm>
            <a:off x="4161651" y="3405277"/>
            <a:ext cx="723521" cy="623725"/>
          </a:xfrm>
          <a:prstGeom prst="triangle">
            <a:avLst/>
          </a:prstGeom>
          <a:noFill/>
          <a:ln w="63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332754" y="3222569"/>
            <a:ext cx="381317" cy="381317"/>
          </a:xfrm>
          <a:prstGeom prst="ellipse">
            <a:avLst/>
          </a:prstGeom>
          <a:solidFill>
            <a:srgbClr val="00ABED"/>
          </a:solidFill>
          <a:ln w="38100">
            <a:solidFill>
              <a:srgbClr val="009B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96275" y="3817091"/>
            <a:ext cx="381317" cy="381317"/>
          </a:xfrm>
          <a:prstGeom prst="ellipse">
            <a:avLst/>
          </a:prstGeom>
          <a:solidFill>
            <a:srgbClr val="0070CB"/>
          </a:solidFill>
          <a:ln w="38100">
            <a:solidFill>
              <a:srgbClr val="0064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674738" y="3812636"/>
            <a:ext cx="381317" cy="381317"/>
          </a:xfrm>
          <a:prstGeom prst="ellipse">
            <a:avLst/>
          </a:prstGeom>
          <a:solidFill>
            <a:srgbClr val="646468"/>
          </a:solidFill>
          <a:ln w="38100">
            <a:solidFill>
              <a:srgbClr val="5A5A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4350377" y="3265332"/>
            <a:ext cx="412415" cy="338554"/>
          </a:xfrm>
          <a:prstGeom prst="rect">
            <a:avLst/>
          </a:prstGeom>
          <a:noFill/>
        </p:spPr>
        <p:txBody>
          <a:bodyPr wrap="square" rtlCol="0">
            <a:spAutoFit/>
          </a:bodyPr>
          <a:lstStyle/>
          <a:p>
            <a:pPr algn="ctr"/>
            <a:r>
              <a:rPr lang="zh-CN" altLang="en-US" sz="800" b="1" dirty="0">
                <a:solidFill>
                  <a:schemeClr val="bg1"/>
                </a:solidFill>
              </a:rPr>
              <a:t>投资</a:t>
            </a:r>
            <a:endParaRPr lang="en-US" altLang="zh-CN" sz="800" b="1" dirty="0">
              <a:solidFill>
                <a:schemeClr val="bg1"/>
              </a:solidFill>
            </a:endParaRPr>
          </a:p>
          <a:p>
            <a:pPr algn="ctr"/>
            <a:r>
              <a:rPr lang="zh-CN" altLang="en-US" sz="800" b="1" dirty="0">
                <a:solidFill>
                  <a:schemeClr val="bg1"/>
                </a:solidFill>
              </a:rPr>
              <a:t>成本</a:t>
            </a:r>
            <a:endParaRPr lang="zh-CN" altLang="en-US" sz="800" b="1" dirty="0">
              <a:solidFill>
                <a:schemeClr val="bg1"/>
              </a:solidFill>
            </a:endParaRPr>
          </a:p>
        </p:txBody>
      </p:sp>
      <p:sp>
        <p:nvSpPr>
          <p:cNvPr id="52" name="文本框 51"/>
          <p:cNvSpPr txBox="1"/>
          <p:nvPr/>
        </p:nvSpPr>
        <p:spPr>
          <a:xfrm>
            <a:off x="3988213" y="3846356"/>
            <a:ext cx="412415" cy="338554"/>
          </a:xfrm>
          <a:prstGeom prst="rect">
            <a:avLst/>
          </a:prstGeom>
          <a:noFill/>
        </p:spPr>
        <p:txBody>
          <a:bodyPr wrap="square" rtlCol="0">
            <a:spAutoFit/>
          </a:bodyPr>
          <a:lstStyle/>
          <a:p>
            <a:pPr algn="ctr"/>
            <a:r>
              <a:rPr lang="zh-CN" altLang="en-US" sz="800" b="1" dirty="0">
                <a:solidFill>
                  <a:schemeClr val="bg1"/>
                </a:solidFill>
              </a:rPr>
              <a:t>预期</a:t>
            </a:r>
            <a:endParaRPr lang="en-US" altLang="zh-CN" sz="800" b="1" dirty="0">
              <a:solidFill>
                <a:schemeClr val="bg1"/>
              </a:solidFill>
            </a:endParaRPr>
          </a:p>
          <a:p>
            <a:pPr algn="ctr"/>
            <a:r>
              <a:rPr lang="zh-CN" altLang="en-US" sz="800" b="1" dirty="0">
                <a:solidFill>
                  <a:schemeClr val="bg1"/>
                </a:solidFill>
              </a:rPr>
              <a:t>回报</a:t>
            </a:r>
            <a:endParaRPr lang="zh-CN" altLang="en-US" sz="800" b="1" dirty="0">
              <a:solidFill>
                <a:schemeClr val="bg1"/>
              </a:solidFill>
            </a:endParaRPr>
          </a:p>
        </p:txBody>
      </p:sp>
      <p:sp>
        <p:nvSpPr>
          <p:cNvPr id="53" name="文本框 52"/>
          <p:cNvSpPr txBox="1"/>
          <p:nvPr/>
        </p:nvSpPr>
        <p:spPr>
          <a:xfrm>
            <a:off x="4674738" y="3850774"/>
            <a:ext cx="412415" cy="338554"/>
          </a:xfrm>
          <a:prstGeom prst="rect">
            <a:avLst/>
          </a:prstGeom>
          <a:noFill/>
        </p:spPr>
        <p:txBody>
          <a:bodyPr wrap="square" rtlCol="0">
            <a:spAutoFit/>
          </a:bodyPr>
          <a:lstStyle/>
          <a:p>
            <a:pPr algn="ctr"/>
            <a:r>
              <a:rPr lang="zh-CN" altLang="en-US" sz="800" b="1" dirty="0">
                <a:solidFill>
                  <a:schemeClr val="bg1"/>
                </a:solidFill>
              </a:rPr>
              <a:t>同类</a:t>
            </a:r>
            <a:endParaRPr lang="en-US" altLang="zh-CN" sz="800" b="1" dirty="0">
              <a:solidFill>
                <a:schemeClr val="bg1"/>
              </a:solidFill>
            </a:endParaRPr>
          </a:p>
          <a:p>
            <a:pPr algn="ctr"/>
            <a:r>
              <a:rPr lang="zh-CN" altLang="en-US" sz="800" b="1" dirty="0">
                <a:solidFill>
                  <a:schemeClr val="bg1"/>
                </a:solidFill>
              </a:rPr>
              <a:t>比对</a:t>
            </a:r>
            <a:endParaRPr lang="zh-CN" altLang="en-US" sz="800" b="1" dirty="0">
              <a:solidFill>
                <a:schemeClr val="bg1"/>
              </a:solidFill>
            </a:endParaRPr>
          </a:p>
        </p:txBody>
      </p:sp>
      <p:sp>
        <p:nvSpPr>
          <p:cNvPr id="54" name="文本框 53"/>
          <p:cNvSpPr txBox="1"/>
          <p:nvPr/>
        </p:nvSpPr>
        <p:spPr>
          <a:xfrm>
            <a:off x="4688105" y="3234699"/>
            <a:ext cx="859628" cy="276999"/>
          </a:xfrm>
          <a:prstGeom prst="rect">
            <a:avLst/>
          </a:prstGeom>
          <a:noFill/>
        </p:spPr>
        <p:txBody>
          <a:bodyPr wrap="square" rtlCol="0">
            <a:spAutoFit/>
          </a:bodyPr>
          <a:lstStyle/>
          <a:p>
            <a:r>
              <a:rPr lang="zh-CN" altLang="en-US" sz="600" dirty="0"/>
              <a:t>市场价格是否</a:t>
            </a:r>
            <a:endParaRPr lang="en-US" altLang="zh-CN" sz="600" dirty="0"/>
          </a:p>
          <a:p>
            <a:r>
              <a:rPr lang="zh-CN" altLang="en-US" sz="600" dirty="0"/>
              <a:t>具有优越性</a:t>
            </a:r>
            <a:endParaRPr lang="zh-CN" altLang="en-US" sz="600" dirty="0"/>
          </a:p>
        </p:txBody>
      </p:sp>
      <p:sp>
        <p:nvSpPr>
          <p:cNvPr id="55" name="文本框 54"/>
          <p:cNvSpPr txBox="1"/>
          <p:nvPr/>
        </p:nvSpPr>
        <p:spPr>
          <a:xfrm>
            <a:off x="3168999" y="3877304"/>
            <a:ext cx="859628" cy="276999"/>
          </a:xfrm>
          <a:prstGeom prst="rect">
            <a:avLst/>
          </a:prstGeom>
          <a:noFill/>
        </p:spPr>
        <p:txBody>
          <a:bodyPr wrap="square" rtlCol="0">
            <a:spAutoFit/>
          </a:bodyPr>
          <a:lstStyle/>
          <a:p>
            <a:pPr algn="r"/>
            <a:r>
              <a:rPr lang="zh-CN" altLang="en-US" sz="600" dirty="0"/>
              <a:t>预期回报是否</a:t>
            </a:r>
            <a:endParaRPr lang="en-US" altLang="zh-CN" sz="600" dirty="0"/>
          </a:p>
          <a:p>
            <a:pPr algn="r"/>
            <a:r>
              <a:rPr lang="zh-CN" altLang="en-US" sz="600" dirty="0"/>
              <a:t>满足目标</a:t>
            </a:r>
            <a:endParaRPr lang="zh-CN" altLang="en-US" sz="600" dirty="0"/>
          </a:p>
        </p:txBody>
      </p:sp>
      <p:sp>
        <p:nvSpPr>
          <p:cNvPr id="56" name="文本框 55"/>
          <p:cNvSpPr txBox="1"/>
          <p:nvPr/>
        </p:nvSpPr>
        <p:spPr>
          <a:xfrm>
            <a:off x="5017244" y="3874123"/>
            <a:ext cx="859628" cy="276999"/>
          </a:xfrm>
          <a:prstGeom prst="rect">
            <a:avLst/>
          </a:prstGeom>
          <a:noFill/>
        </p:spPr>
        <p:txBody>
          <a:bodyPr wrap="square" rtlCol="0">
            <a:spAutoFit/>
          </a:bodyPr>
          <a:lstStyle/>
          <a:p>
            <a:r>
              <a:rPr lang="zh-CN" altLang="en-US" sz="600" dirty="0"/>
              <a:t>比对同类数据</a:t>
            </a:r>
            <a:endParaRPr lang="en-US" altLang="zh-CN" sz="600" dirty="0"/>
          </a:p>
          <a:p>
            <a:r>
              <a:rPr lang="zh-CN" altLang="en-US" sz="600" dirty="0"/>
              <a:t>是否在基准线</a:t>
            </a:r>
            <a:endParaRPr lang="zh-CN" altLang="en-US" sz="600" dirty="0"/>
          </a:p>
        </p:txBody>
      </p:sp>
      <p:sp>
        <p:nvSpPr>
          <p:cNvPr id="58" name="椭圆 57"/>
          <p:cNvSpPr/>
          <p:nvPr/>
        </p:nvSpPr>
        <p:spPr>
          <a:xfrm>
            <a:off x="1163398" y="3408709"/>
            <a:ext cx="381317" cy="381317"/>
          </a:xfrm>
          <a:prstGeom prst="ellipse">
            <a:avLst/>
          </a:prstGeom>
          <a:solidFill>
            <a:srgbClr val="00ABED"/>
          </a:solidFill>
          <a:ln w="38100">
            <a:solidFill>
              <a:srgbClr val="009B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19539" y="3408708"/>
            <a:ext cx="381317" cy="381317"/>
          </a:xfrm>
          <a:prstGeom prst="ellipse">
            <a:avLst/>
          </a:prstGeom>
          <a:solidFill>
            <a:srgbClr val="0070CB"/>
          </a:solidFill>
          <a:ln w="38100">
            <a:solidFill>
              <a:srgbClr val="0064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452909" y="3410757"/>
            <a:ext cx="381317" cy="381317"/>
          </a:xfrm>
          <a:prstGeom prst="ellipse">
            <a:avLst/>
          </a:prstGeom>
          <a:solidFill>
            <a:srgbClr val="646468"/>
          </a:solidFill>
          <a:ln w="38100">
            <a:solidFill>
              <a:srgbClr val="5A5A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1147848" y="3444448"/>
            <a:ext cx="412415" cy="338554"/>
          </a:xfrm>
          <a:prstGeom prst="rect">
            <a:avLst/>
          </a:prstGeom>
          <a:noFill/>
        </p:spPr>
        <p:txBody>
          <a:bodyPr wrap="square" rtlCol="0">
            <a:spAutoFit/>
          </a:bodyPr>
          <a:lstStyle/>
          <a:p>
            <a:pPr algn="ctr"/>
            <a:r>
              <a:rPr lang="zh-CN" altLang="en-US" sz="800" b="1" dirty="0">
                <a:solidFill>
                  <a:schemeClr val="bg1"/>
                </a:solidFill>
              </a:rPr>
              <a:t>背景合规</a:t>
            </a:r>
            <a:endParaRPr lang="zh-CN" altLang="en-US" sz="800" b="1" dirty="0">
              <a:solidFill>
                <a:schemeClr val="bg1"/>
              </a:solidFill>
            </a:endParaRPr>
          </a:p>
        </p:txBody>
      </p:sp>
      <p:sp>
        <p:nvSpPr>
          <p:cNvPr id="63" name="文本框 62"/>
          <p:cNvSpPr txBox="1"/>
          <p:nvPr/>
        </p:nvSpPr>
        <p:spPr>
          <a:xfrm>
            <a:off x="1807379" y="3436830"/>
            <a:ext cx="412415" cy="338554"/>
          </a:xfrm>
          <a:prstGeom prst="rect">
            <a:avLst/>
          </a:prstGeom>
          <a:noFill/>
        </p:spPr>
        <p:txBody>
          <a:bodyPr wrap="square" rtlCol="0">
            <a:spAutoFit/>
          </a:bodyPr>
          <a:lstStyle/>
          <a:p>
            <a:pPr algn="ctr"/>
            <a:r>
              <a:rPr lang="zh-CN" altLang="en-US" sz="800" b="1" dirty="0">
                <a:solidFill>
                  <a:schemeClr val="bg1"/>
                </a:solidFill>
              </a:rPr>
              <a:t>财务</a:t>
            </a:r>
            <a:endParaRPr lang="en-US" altLang="zh-CN" sz="800" b="1" dirty="0">
              <a:solidFill>
                <a:schemeClr val="bg1"/>
              </a:solidFill>
            </a:endParaRPr>
          </a:p>
          <a:p>
            <a:pPr algn="ctr"/>
            <a:r>
              <a:rPr lang="zh-CN" altLang="en-US" sz="800" b="1" dirty="0">
                <a:solidFill>
                  <a:schemeClr val="bg1"/>
                </a:solidFill>
              </a:rPr>
              <a:t>合规</a:t>
            </a:r>
            <a:endParaRPr lang="zh-CN" altLang="en-US" sz="800" b="1" dirty="0">
              <a:solidFill>
                <a:schemeClr val="bg1"/>
              </a:solidFill>
            </a:endParaRPr>
          </a:p>
        </p:txBody>
      </p:sp>
      <p:sp>
        <p:nvSpPr>
          <p:cNvPr id="64" name="文本框 63"/>
          <p:cNvSpPr txBox="1"/>
          <p:nvPr/>
        </p:nvSpPr>
        <p:spPr>
          <a:xfrm>
            <a:off x="2446171" y="3452447"/>
            <a:ext cx="412415" cy="338554"/>
          </a:xfrm>
          <a:prstGeom prst="rect">
            <a:avLst/>
          </a:prstGeom>
          <a:noFill/>
        </p:spPr>
        <p:txBody>
          <a:bodyPr wrap="square" rtlCol="0">
            <a:spAutoFit/>
          </a:bodyPr>
          <a:lstStyle/>
          <a:p>
            <a:pPr algn="ctr"/>
            <a:r>
              <a:rPr lang="zh-CN" altLang="en-US" sz="800" b="1" dirty="0">
                <a:solidFill>
                  <a:schemeClr val="bg1"/>
                </a:solidFill>
              </a:rPr>
              <a:t>执行合规</a:t>
            </a:r>
            <a:endParaRPr lang="zh-CN" altLang="en-US" sz="800" b="1" dirty="0">
              <a:solidFill>
                <a:schemeClr val="bg1"/>
              </a:solidFill>
            </a:endParaRPr>
          </a:p>
        </p:txBody>
      </p:sp>
      <p:sp>
        <p:nvSpPr>
          <p:cNvPr id="65" name="文本框 64"/>
          <p:cNvSpPr txBox="1"/>
          <p:nvPr/>
        </p:nvSpPr>
        <p:spPr>
          <a:xfrm>
            <a:off x="1051675" y="3922561"/>
            <a:ext cx="604760" cy="184666"/>
          </a:xfrm>
          <a:prstGeom prst="rect">
            <a:avLst/>
          </a:prstGeom>
          <a:noFill/>
        </p:spPr>
        <p:txBody>
          <a:bodyPr wrap="square" rtlCol="0">
            <a:spAutoFit/>
          </a:bodyPr>
          <a:lstStyle/>
          <a:p>
            <a:pPr algn="ctr"/>
            <a:r>
              <a:rPr lang="zh-CN" altLang="en-US" sz="600" dirty="0"/>
              <a:t>合作方背景</a:t>
            </a:r>
            <a:endParaRPr lang="zh-CN" altLang="en-US" sz="600" dirty="0"/>
          </a:p>
        </p:txBody>
      </p:sp>
      <p:sp>
        <p:nvSpPr>
          <p:cNvPr id="66" name="文本框 65"/>
          <p:cNvSpPr txBox="1"/>
          <p:nvPr/>
        </p:nvSpPr>
        <p:spPr>
          <a:xfrm>
            <a:off x="1674095" y="3918106"/>
            <a:ext cx="719162" cy="184666"/>
          </a:xfrm>
          <a:prstGeom prst="rect">
            <a:avLst/>
          </a:prstGeom>
          <a:noFill/>
        </p:spPr>
        <p:txBody>
          <a:bodyPr wrap="square" rtlCol="0">
            <a:spAutoFit/>
          </a:bodyPr>
          <a:lstStyle/>
          <a:p>
            <a:pPr algn="ctr"/>
            <a:r>
              <a:rPr lang="zh-CN" altLang="en-US" sz="600" dirty="0"/>
              <a:t>财务背景和流程</a:t>
            </a:r>
            <a:endParaRPr lang="zh-CN" altLang="en-US" sz="600" dirty="0"/>
          </a:p>
        </p:txBody>
      </p:sp>
      <p:sp>
        <p:nvSpPr>
          <p:cNvPr id="67" name="文本框 66"/>
          <p:cNvSpPr txBox="1"/>
          <p:nvPr/>
        </p:nvSpPr>
        <p:spPr>
          <a:xfrm>
            <a:off x="2281318" y="3929463"/>
            <a:ext cx="791000" cy="184666"/>
          </a:xfrm>
          <a:prstGeom prst="rect">
            <a:avLst/>
          </a:prstGeom>
          <a:noFill/>
        </p:spPr>
        <p:txBody>
          <a:bodyPr wrap="square" rtlCol="0">
            <a:spAutoFit/>
          </a:bodyPr>
          <a:lstStyle/>
          <a:p>
            <a:pPr algn="ctr"/>
            <a:r>
              <a:rPr lang="zh-CN" altLang="en-US" sz="600" dirty="0"/>
              <a:t>执行操作和材料</a:t>
            </a:r>
            <a:endParaRPr lang="zh-CN" altLang="en-US" sz="6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6" name="Rounded Rectangle 68"/>
          <p:cNvSpPr/>
          <p:nvPr/>
        </p:nvSpPr>
        <p:spPr>
          <a:xfrm>
            <a:off x="3425852" y="1105231"/>
            <a:ext cx="2292295" cy="3361688"/>
          </a:xfrm>
          <a:prstGeom prst="roundRect">
            <a:avLst>
              <a:gd name="adj" fmla="val 9693"/>
            </a:avLst>
          </a:prstGeom>
          <a:solidFill>
            <a:schemeClr val="bg1"/>
          </a:solidFill>
          <a:ln w="15875">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7" name="Rounded Rectangle 69"/>
          <p:cNvSpPr/>
          <p:nvPr/>
        </p:nvSpPr>
        <p:spPr>
          <a:xfrm>
            <a:off x="5992167" y="1105231"/>
            <a:ext cx="2292295" cy="3366993"/>
          </a:xfrm>
          <a:prstGeom prst="roundRect">
            <a:avLst>
              <a:gd name="adj" fmla="val 9693"/>
            </a:avLst>
          </a:prstGeom>
          <a:solidFill>
            <a:schemeClr val="bg1"/>
          </a:solidFill>
          <a:ln>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8" name="Rounded Rectangle 67"/>
          <p:cNvSpPr/>
          <p:nvPr/>
        </p:nvSpPr>
        <p:spPr>
          <a:xfrm>
            <a:off x="859537" y="1105231"/>
            <a:ext cx="2292295" cy="3363631"/>
          </a:xfrm>
          <a:prstGeom prst="roundRect">
            <a:avLst>
              <a:gd name="adj" fmla="val 9693"/>
            </a:avLst>
          </a:prstGeom>
          <a:solidFill>
            <a:schemeClr val="bg1"/>
          </a:solidFill>
          <a:ln>
            <a:noFill/>
          </a:ln>
          <a:effectLst>
            <a:outerShdw blurRad="318551"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6985" marR="0" lvl="0" algn="l" rtl="0">
              <a:spcBef>
                <a:spcPts val="0"/>
              </a:spcBef>
              <a:spcAft>
                <a:spcPts val="0"/>
              </a:spcAft>
              <a:buClr>
                <a:schemeClr val="tx1"/>
              </a:buClr>
              <a:buSzPct val="100000"/>
            </a:pPr>
            <a:endParaRPr lang="en-US" sz="1600" spc="120" dirty="0">
              <a:solidFill>
                <a:schemeClr val="accent6"/>
              </a:solidFill>
              <a:latin typeface="Franklin Gothic Medium Cond" panose="020B0606030402020204" pitchFamily="34" charset="0"/>
              <a:ea typeface="Libre Franklin Thin"/>
              <a:cs typeface="Libre Franklin Thin"/>
              <a:sym typeface="Libre Franklin Thin"/>
            </a:endParaRPr>
          </a:p>
        </p:txBody>
      </p:sp>
      <p:sp>
        <p:nvSpPr>
          <p:cNvPr id="9" name="Google Shape;897;p4"/>
          <p:cNvSpPr/>
          <p:nvPr/>
        </p:nvSpPr>
        <p:spPr>
          <a:xfrm>
            <a:off x="381549" y="2500688"/>
            <a:ext cx="8397712" cy="428735"/>
          </a:xfrm>
          <a:prstGeom prst="leftRightArrow">
            <a:avLst>
              <a:gd name="adj1" fmla="val 50000"/>
              <a:gd name="adj2" fmla="val 74298"/>
            </a:avLst>
          </a:prstGeom>
          <a:gradFill flip="none" rotWithShape="1">
            <a:gsLst>
              <a:gs pos="0">
                <a:schemeClr val="accent6"/>
              </a:gs>
              <a:gs pos="68000">
                <a:schemeClr val="accent1"/>
              </a:gs>
              <a:gs pos="100000">
                <a:schemeClr val="accent1">
                  <a:lumMod val="30000"/>
                  <a:lumOff val="70000"/>
                </a:schemeClr>
              </a:gs>
            </a:gsLst>
            <a:lin ang="10800000" scaled="0"/>
            <a:tileRect/>
          </a:gradFill>
          <a:ln>
            <a:noFill/>
          </a:ln>
        </p:spPr>
        <p:txBody>
          <a:bodyPr spcFirstLastPara="1" wrap="square" lIns="91425" tIns="45700" rIns="91425" bIns="45700" anchor="ctr" anchorCtr="0">
            <a:noAutofit/>
          </a:bodyPr>
          <a:lstStyle/>
          <a:p>
            <a:pPr>
              <a:spcBef>
                <a:spcPts val="0"/>
              </a:spcBef>
              <a:spcAft>
                <a:spcPts val="0"/>
              </a:spcAft>
            </a:pPr>
            <a:r>
              <a:rPr lang="en-US" altLang="zh-CN" sz="900" b="0" i="0" dirty="0">
                <a:solidFill>
                  <a:schemeClr val="bg1"/>
                </a:solidFill>
                <a:effectLst/>
                <a:latin typeface="+mj-lt"/>
              </a:rPr>
              <a:t>Minimize management risks </a:t>
            </a:r>
            <a:r>
              <a:rPr lang="en-US" sz="900" b="1" spc="130" dirty="0">
                <a:solidFill>
                  <a:schemeClr val="bg1"/>
                </a:solidFill>
                <a:latin typeface="+mj-lt"/>
              </a:rPr>
              <a:t>										          </a:t>
            </a:r>
            <a:r>
              <a:rPr lang="en-US" altLang="zh-CN" sz="900" dirty="0">
                <a:solidFill>
                  <a:schemeClr val="bg1"/>
                </a:solidFill>
                <a:latin typeface="+mj-lt"/>
              </a:rPr>
              <a:t>Maximize marketing effects </a:t>
            </a:r>
            <a:endParaRPr lang="zh-CN" altLang="en-US" sz="900" dirty="0">
              <a:solidFill>
                <a:schemeClr val="bg1"/>
              </a:solidFill>
              <a:latin typeface="+mj-lt"/>
            </a:endParaRPr>
          </a:p>
        </p:txBody>
      </p:sp>
      <p:pic>
        <p:nvPicPr>
          <p:cNvPr id="12" name="Graphic 14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9252" y="1170318"/>
            <a:ext cx="768046" cy="768046"/>
          </a:xfrm>
          <a:prstGeom prst="rect">
            <a:avLst/>
          </a:prstGeom>
        </p:spPr>
      </p:pic>
      <p:pic>
        <p:nvPicPr>
          <p:cNvPr id="13" name="Graphic 2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628" y="1236274"/>
            <a:ext cx="722744" cy="722744"/>
          </a:xfrm>
          <a:prstGeom prst="rect">
            <a:avLst/>
          </a:prstGeom>
        </p:spPr>
      </p:pic>
      <p:pic>
        <p:nvPicPr>
          <p:cNvPr id="14" name="Graphic 25"/>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6702" y="1188664"/>
            <a:ext cx="817964" cy="817964"/>
          </a:xfrm>
          <a:prstGeom prst="rect">
            <a:avLst/>
          </a:prstGeom>
        </p:spPr>
      </p:pic>
      <p:sp>
        <p:nvSpPr>
          <p:cNvPr id="15" name="文本框 14"/>
          <p:cNvSpPr txBox="1"/>
          <p:nvPr/>
        </p:nvSpPr>
        <p:spPr>
          <a:xfrm>
            <a:off x="1102784" y="1910446"/>
            <a:ext cx="1861783" cy="276999"/>
          </a:xfrm>
          <a:prstGeom prst="rect">
            <a:avLst/>
          </a:prstGeom>
          <a:noFill/>
        </p:spPr>
        <p:txBody>
          <a:bodyPr wrap="square" rtlCol="0">
            <a:spAutoFit/>
          </a:bodyPr>
          <a:lstStyle/>
          <a:p>
            <a:pPr algn="ctr"/>
            <a:r>
              <a:rPr lang="en-US" altLang="zh-CN" sz="1200" b="0" i="0" dirty="0">
                <a:solidFill>
                  <a:srgbClr val="0070C0"/>
                </a:solidFill>
                <a:effectLst/>
                <a:latin typeface="+mj-lt"/>
              </a:rPr>
              <a:t>Compliance evaluation</a:t>
            </a:r>
            <a:endParaRPr lang="en-US" altLang="zh-CN" sz="1200" b="0" i="0" dirty="0">
              <a:solidFill>
                <a:srgbClr val="0070C0"/>
              </a:solidFill>
              <a:effectLst/>
              <a:latin typeface="+mj-lt"/>
            </a:endParaRPr>
          </a:p>
        </p:txBody>
      </p:sp>
      <p:sp>
        <p:nvSpPr>
          <p:cNvPr id="16" name="文本框 15"/>
          <p:cNvSpPr txBox="1"/>
          <p:nvPr/>
        </p:nvSpPr>
        <p:spPr>
          <a:xfrm>
            <a:off x="3762456" y="1881923"/>
            <a:ext cx="1619088" cy="215444"/>
          </a:xfrm>
          <a:prstGeom prst="rect">
            <a:avLst/>
          </a:prstGeom>
          <a:noFill/>
        </p:spPr>
        <p:txBody>
          <a:bodyPr wrap="square" rtlCol="0">
            <a:spAutoFit/>
          </a:bodyPr>
          <a:lstStyle>
            <a:defPPr>
              <a:defRPr lang="en-US"/>
            </a:defPPr>
            <a:lvl1pPr algn="ctr">
              <a:defRPr sz="1200" b="0" i="0">
                <a:solidFill>
                  <a:srgbClr val="0070C0"/>
                </a:solidFill>
                <a:effectLst/>
                <a:latin typeface="+mj-lt"/>
              </a:defRPr>
            </a:lvl1pPr>
          </a:lstStyle>
          <a:p>
            <a:r>
              <a:rPr lang="en-US" altLang="zh-CN"/>
              <a:t>Efficiency evaluation</a:t>
            </a:r>
            <a:endParaRPr lang="en-US" altLang="zh-CN" dirty="0"/>
          </a:p>
        </p:txBody>
      </p:sp>
      <p:sp>
        <p:nvSpPr>
          <p:cNvPr id="17" name="文本框 16"/>
          <p:cNvSpPr txBox="1"/>
          <p:nvPr/>
        </p:nvSpPr>
        <p:spPr>
          <a:xfrm>
            <a:off x="6292219" y="1874075"/>
            <a:ext cx="1806500" cy="276999"/>
          </a:xfrm>
          <a:prstGeom prst="rect">
            <a:avLst/>
          </a:prstGeom>
          <a:noFill/>
        </p:spPr>
        <p:txBody>
          <a:bodyPr wrap="square" rtlCol="0">
            <a:spAutoFit/>
          </a:bodyPr>
          <a:lstStyle>
            <a:defPPr>
              <a:defRPr lang="en-US"/>
            </a:defPPr>
            <a:lvl1pPr algn="ctr">
              <a:defRPr sz="1200" b="0" i="0">
                <a:solidFill>
                  <a:srgbClr val="0070C0"/>
                </a:solidFill>
                <a:effectLst/>
                <a:latin typeface="+mj-lt"/>
              </a:defRPr>
            </a:lvl1pPr>
          </a:lstStyle>
          <a:p>
            <a:r>
              <a:rPr lang="en-US" altLang="zh-CN" dirty="0"/>
              <a:t>Performance evaluation</a:t>
            </a:r>
            <a:endParaRPr lang="en-US" altLang="zh-CN" dirty="0"/>
          </a:p>
        </p:txBody>
      </p:sp>
      <p:sp>
        <p:nvSpPr>
          <p:cNvPr id="18" name="文本框 17"/>
          <p:cNvSpPr txBox="1"/>
          <p:nvPr/>
        </p:nvSpPr>
        <p:spPr>
          <a:xfrm>
            <a:off x="6205143" y="2211265"/>
            <a:ext cx="1916264" cy="246221"/>
          </a:xfrm>
          <a:prstGeom prst="rect">
            <a:avLst/>
          </a:prstGeom>
          <a:noFill/>
        </p:spPr>
        <p:txBody>
          <a:bodyPr wrap="square" rtlCol="0">
            <a:spAutoFit/>
          </a:bodyPr>
          <a:lstStyle/>
          <a:p>
            <a:pPr algn="ctr"/>
            <a:r>
              <a:rPr lang="en-US" altLang="zh-CN" sz="1000" dirty="0">
                <a:solidFill>
                  <a:srgbClr val="0070C0"/>
                </a:solidFill>
              </a:rPr>
              <a:t>Achieve expected performance</a:t>
            </a:r>
            <a:endParaRPr lang="zh-CN" altLang="en-US" sz="1000" dirty="0">
              <a:solidFill>
                <a:srgbClr val="0070C0"/>
              </a:solidFill>
            </a:endParaRPr>
          </a:p>
        </p:txBody>
      </p:sp>
      <p:sp>
        <p:nvSpPr>
          <p:cNvPr id="19" name="文本框 18"/>
          <p:cNvSpPr txBox="1"/>
          <p:nvPr/>
        </p:nvSpPr>
        <p:spPr>
          <a:xfrm>
            <a:off x="3467225" y="2211265"/>
            <a:ext cx="2226680" cy="246221"/>
          </a:xfrm>
          <a:prstGeom prst="rect">
            <a:avLst/>
          </a:prstGeom>
          <a:noFill/>
        </p:spPr>
        <p:txBody>
          <a:bodyPr wrap="square" rtlCol="0">
            <a:spAutoFit/>
          </a:bodyPr>
          <a:lstStyle/>
          <a:p>
            <a:pPr algn="ctr"/>
            <a:r>
              <a:rPr lang="en-US" altLang="zh-CN" sz="1000" dirty="0">
                <a:solidFill>
                  <a:srgbClr val="0070C0"/>
                </a:solidFill>
              </a:rPr>
              <a:t>Minimize Resource Investment Rate</a:t>
            </a:r>
            <a:endParaRPr lang="en-US" altLang="zh-CN" sz="1000" dirty="0">
              <a:solidFill>
                <a:srgbClr val="0070C0"/>
              </a:solidFill>
            </a:endParaRPr>
          </a:p>
        </p:txBody>
      </p:sp>
      <p:sp>
        <p:nvSpPr>
          <p:cNvPr id="20" name="文本框 19"/>
          <p:cNvSpPr txBox="1"/>
          <p:nvPr/>
        </p:nvSpPr>
        <p:spPr>
          <a:xfrm>
            <a:off x="1061947" y="2211265"/>
            <a:ext cx="1916264" cy="253916"/>
          </a:xfrm>
          <a:prstGeom prst="rect">
            <a:avLst/>
          </a:prstGeom>
          <a:noFill/>
        </p:spPr>
        <p:txBody>
          <a:bodyPr wrap="square" rtlCol="0">
            <a:spAutoFit/>
          </a:bodyPr>
          <a:lstStyle/>
          <a:p>
            <a:pPr algn="ctr"/>
            <a:r>
              <a:rPr lang="en-US" altLang="zh-CN" sz="1000" b="0" i="0" dirty="0">
                <a:solidFill>
                  <a:srgbClr val="0070C0"/>
                </a:solidFill>
                <a:effectLst/>
              </a:rPr>
              <a:t>Minimize cooperation risks</a:t>
            </a:r>
            <a:endParaRPr lang="en-US" altLang="zh-CN" sz="1000" b="0" i="0" dirty="0">
              <a:solidFill>
                <a:srgbClr val="0070C0"/>
              </a:solidFill>
              <a:effectLst/>
            </a:endParaRPr>
          </a:p>
        </p:txBody>
      </p:sp>
      <p:graphicFrame>
        <p:nvGraphicFramePr>
          <p:cNvPr id="23" name="图表 22"/>
          <p:cNvGraphicFramePr/>
          <p:nvPr/>
        </p:nvGraphicFramePr>
        <p:xfrm>
          <a:off x="6205143" y="3102045"/>
          <a:ext cx="1980652" cy="1320434"/>
        </p:xfrm>
        <a:graphic>
          <a:graphicData uri="http://schemas.openxmlformats.org/drawingml/2006/chart">
            <c:chart xmlns:c="http://schemas.openxmlformats.org/drawingml/2006/chart" xmlns:r="http://schemas.openxmlformats.org/officeDocument/2006/relationships" r:id="rId1"/>
          </a:graphicData>
        </a:graphic>
      </p:graphicFrame>
      <p:sp>
        <p:nvSpPr>
          <p:cNvPr id="24" name="文本框 23"/>
          <p:cNvSpPr txBox="1"/>
          <p:nvPr/>
        </p:nvSpPr>
        <p:spPr>
          <a:xfrm>
            <a:off x="6234262" y="3343758"/>
            <a:ext cx="496191" cy="276999"/>
          </a:xfrm>
          <a:prstGeom prst="rect">
            <a:avLst/>
          </a:prstGeom>
          <a:noFill/>
        </p:spPr>
        <p:txBody>
          <a:bodyPr wrap="square" rtlCol="0">
            <a:spAutoFit/>
          </a:bodyPr>
          <a:lstStyle/>
          <a:p>
            <a:pPr algn="r"/>
            <a:r>
              <a:rPr lang="en-US" altLang="zh-CN" sz="600" dirty="0"/>
              <a:t>Brand power</a:t>
            </a:r>
            <a:endParaRPr lang="zh-CN" altLang="en-US" sz="600" dirty="0"/>
          </a:p>
        </p:txBody>
      </p:sp>
      <p:sp>
        <p:nvSpPr>
          <p:cNvPr id="25" name="文本框 24"/>
          <p:cNvSpPr txBox="1"/>
          <p:nvPr/>
        </p:nvSpPr>
        <p:spPr>
          <a:xfrm>
            <a:off x="7671010" y="3324538"/>
            <a:ext cx="496191" cy="276999"/>
          </a:xfrm>
          <a:prstGeom prst="rect">
            <a:avLst/>
          </a:prstGeom>
          <a:noFill/>
        </p:spPr>
        <p:txBody>
          <a:bodyPr wrap="square" rtlCol="0">
            <a:spAutoFit/>
          </a:bodyPr>
          <a:lstStyle/>
          <a:p>
            <a:r>
              <a:rPr lang="en-US" altLang="zh-CN" sz="600" dirty="0"/>
              <a:t>Brand</a:t>
            </a:r>
            <a:endParaRPr lang="en-US" altLang="zh-CN" sz="600" dirty="0"/>
          </a:p>
          <a:p>
            <a:r>
              <a:rPr lang="en-US" altLang="zh-CN" sz="600" dirty="0"/>
              <a:t>SOV</a:t>
            </a:r>
            <a:endParaRPr lang="zh-CN" altLang="en-US" sz="600" dirty="0"/>
          </a:p>
        </p:txBody>
      </p:sp>
      <p:sp>
        <p:nvSpPr>
          <p:cNvPr id="26" name="文本框 25"/>
          <p:cNvSpPr txBox="1"/>
          <p:nvPr/>
        </p:nvSpPr>
        <p:spPr>
          <a:xfrm>
            <a:off x="7689183" y="3873508"/>
            <a:ext cx="562471" cy="276999"/>
          </a:xfrm>
          <a:prstGeom prst="rect">
            <a:avLst/>
          </a:prstGeom>
          <a:noFill/>
        </p:spPr>
        <p:txBody>
          <a:bodyPr wrap="square" rtlCol="0">
            <a:spAutoFit/>
          </a:bodyPr>
          <a:lstStyle/>
          <a:p>
            <a:r>
              <a:rPr lang="en-US" altLang="zh-CN" sz="600" dirty="0"/>
              <a:t>Social influence</a:t>
            </a:r>
            <a:endParaRPr lang="zh-CN" altLang="en-US" sz="600" dirty="0"/>
          </a:p>
        </p:txBody>
      </p:sp>
      <p:sp>
        <p:nvSpPr>
          <p:cNvPr id="27" name="文本框 26"/>
          <p:cNvSpPr txBox="1"/>
          <p:nvPr/>
        </p:nvSpPr>
        <p:spPr>
          <a:xfrm>
            <a:off x="6099104" y="3916954"/>
            <a:ext cx="634104" cy="276999"/>
          </a:xfrm>
          <a:prstGeom prst="rect">
            <a:avLst/>
          </a:prstGeom>
          <a:noFill/>
        </p:spPr>
        <p:txBody>
          <a:bodyPr wrap="square" rtlCol="0">
            <a:spAutoFit/>
          </a:bodyPr>
          <a:lstStyle/>
          <a:p>
            <a:pPr algn="r"/>
            <a:r>
              <a:rPr lang="en-US" altLang="zh-CN" sz="600" dirty="0"/>
              <a:t>Conversion</a:t>
            </a:r>
            <a:endParaRPr lang="en-US" altLang="zh-CN" sz="600" dirty="0"/>
          </a:p>
          <a:p>
            <a:pPr algn="r"/>
            <a:r>
              <a:rPr lang="en-US" altLang="zh-CN" sz="600" dirty="0"/>
              <a:t>rate</a:t>
            </a:r>
            <a:endParaRPr lang="zh-CN" altLang="en-US" sz="600" dirty="0"/>
          </a:p>
        </p:txBody>
      </p:sp>
      <p:sp>
        <p:nvSpPr>
          <p:cNvPr id="28" name="文本框 27"/>
          <p:cNvSpPr txBox="1"/>
          <p:nvPr/>
        </p:nvSpPr>
        <p:spPr>
          <a:xfrm>
            <a:off x="6024974" y="2891301"/>
            <a:ext cx="2226680" cy="338554"/>
          </a:xfrm>
          <a:prstGeom prst="rect">
            <a:avLst/>
          </a:prstGeom>
          <a:noFill/>
        </p:spPr>
        <p:txBody>
          <a:bodyPr wrap="square" rtlCol="0">
            <a:spAutoFit/>
          </a:bodyPr>
          <a:lstStyle/>
          <a:p>
            <a:pPr algn="ctr"/>
            <a:r>
              <a:rPr lang="en-US" altLang="zh-CN" sz="800" dirty="0">
                <a:solidFill>
                  <a:srgbClr val="0D0D0D"/>
                </a:solidFill>
              </a:rPr>
              <a:t>Different marketing objectives have different indicator weights </a:t>
            </a:r>
            <a:endParaRPr lang="zh-CN" altLang="en-US" sz="800" dirty="0">
              <a:solidFill>
                <a:srgbClr val="0D0D0D"/>
              </a:solidFill>
            </a:endParaRPr>
          </a:p>
        </p:txBody>
      </p:sp>
      <p:sp>
        <p:nvSpPr>
          <p:cNvPr id="29" name="文本框 28"/>
          <p:cNvSpPr txBox="1"/>
          <p:nvPr/>
        </p:nvSpPr>
        <p:spPr>
          <a:xfrm>
            <a:off x="6893495" y="3606107"/>
            <a:ext cx="716891" cy="338554"/>
          </a:xfrm>
          <a:prstGeom prst="rect">
            <a:avLst/>
          </a:prstGeom>
          <a:noFill/>
        </p:spPr>
        <p:txBody>
          <a:bodyPr wrap="square" rtlCol="0">
            <a:spAutoFit/>
          </a:bodyPr>
          <a:lstStyle/>
          <a:p>
            <a:r>
              <a:rPr lang="zh-CN" altLang="en-US" sz="800" b="1" dirty="0"/>
              <a:t>效果评估</a:t>
            </a:r>
            <a:endParaRPr lang="en-US" altLang="zh-CN" sz="800" b="1" dirty="0"/>
          </a:p>
          <a:p>
            <a:r>
              <a:rPr lang="zh-CN" altLang="en-US" sz="800" b="1" dirty="0"/>
              <a:t>四大维度</a:t>
            </a:r>
            <a:endParaRPr lang="zh-CN" altLang="en-US" sz="800" b="1" dirty="0"/>
          </a:p>
        </p:txBody>
      </p:sp>
      <p:grpSp>
        <p:nvGrpSpPr>
          <p:cNvPr id="35" name="组合 34"/>
          <p:cNvGrpSpPr/>
          <p:nvPr/>
        </p:nvGrpSpPr>
        <p:grpSpPr>
          <a:xfrm>
            <a:off x="7610386" y="3345888"/>
            <a:ext cx="290945" cy="136815"/>
            <a:chOff x="7610386" y="3294453"/>
            <a:chExt cx="290945" cy="136815"/>
          </a:xfrm>
        </p:grpSpPr>
        <p:cxnSp>
          <p:nvCxnSpPr>
            <p:cNvPr id="31" name="直接连接符 30"/>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flipV="1">
            <a:off x="7610386" y="4007750"/>
            <a:ext cx="290945" cy="136815"/>
            <a:chOff x="7610386" y="3294453"/>
            <a:chExt cx="290945" cy="136815"/>
          </a:xfrm>
        </p:grpSpPr>
        <p:cxnSp>
          <p:nvCxnSpPr>
            <p:cNvPr id="37" name="直接连接符 36"/>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6471347" y="3359131"/>
            <a:ext cx="290945" cy="136815"/>
            <a:chOff x="7610386" y="3294453"/>
            <a:chExt cx="290945" cy="136815"/>
          </a:xfrm>
        </p:grpSpPr>
        <p:cxnSp>
          <p:nvCxnSpPr>
            <p:cNvPr id="40" name="直接连接符 39"/>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flipH="1" flipV="1">
            <a:off x="6464775" y="4057475"/>
            <a:ext cx="290945" cy="136815"/>
            <a:chOff x="7610386" y="3294453"/>
            <a:chExt cx="290945" cy="136815"/>
          </a:xfrm>
        </p:grpSpPr>
        <p:cxnSp>
          <p:nvCxnSpPr>
            <p:cNvPr id="43" name="直接连接符 42"/>
            <p:cNvCxnSpPr/>
            <p:nvPr/>
          </p:nvCxnSpPr>
          <p:spPr>
            <a:xfrm flipV="1">
              <a:off x="7610386" y="3294790"/>
              <a:ext cx="128551" cy="13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734961" y="3294453"/>
              <a:ext cx="1663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3453183" y="2883106"/>
            <a:ext cx="2226680" cy="338554"/>
          </a:xfrm>
          <a:prstGeom prst="rect">
            <a:avLst/>
          </a:prstGeom>
          <a:noFill/>
        </p:spPr>
        <p:txBody>
          <a:bodyPr wrap="square" rtlCol="0">
            <a:spAutoFit/>
          </a:bodyPr>
          <a:lstStyle/>
          <a:p>
            <a:pPr algn="ctr"/>
            <a:r>
              <a:rPr lang="en-US" altLang="zh-CN" sz="800" dirty="0">
                <a:solidFill>
                  <a:srgbClr val="0D0D0D"/>
                </a:solidFill>
              </a:rPr>
              <a:t>Cost and expected return calculation + comparison with benchmark</a:t>
            </a:r>
            <a:endParaRPr lang="zh-CN" altLang="en-US" sz="800" dirty="0">
              <a:solidFill>
                <a:srgbClr val="0D0D0D"/>
              </a:solidFill>
            </a:endParaRPr>
          </a:p>
        </p:txBody>
      </p:sp>
      <p:sp>
        <p:nvSpPr>
          <p:cNvPr id="46" name="文本框 45"/>
          <p:cNvSpPr txBox="1"/>
          <p:nvPr/>
        </p:nvSpPr>
        <p:spPr>
          <a:xfrm>
            <a:off x="892344" y="2919307"/>
            <a:ext cx="2226680" cy="338554"/>
          </a:xfrm>
          <a:prstGeom prst="rect">
            <a:avLst/>
          </a:prstGeom>
          <a:noFill/>
        </p:spPr>
        <p:txBody>
          <a:bodyPr wrap="square" rtlCol="0">
            <a:spAutoFit/>
          </a:bodyPr>
          <a:lstStyle/>
          <a:p>
            <a:pPr algn="ctr"/>
            <a:r>
              <a:rPr lang="en-US" altLang="zh-CN" sz="800" b="0" i="0" dirty="0">
                <a:solidFill>
                  <a:srgbClr val="0D0D0D"/>
                </a:solidFill>
                <a:effectLst/>
              </a:rPr>
              <a:t>Multi-dimensional </a:t>
            </a:r>
            <a:endParaRPr lang="en-US" altLang="zh-CN" sz="800" b="0" i="0" dirty="0">
              <a:solidFill>
                <a:srgbClr val="0D0D0D"/>
              </a:solidFill>
              <a:effectLst/>
            </a:endParaRPr>
          </a:p>
          <a:p>
            <a:pPr algn="ctr"/>
            <a:r>
              <a:rPr lang="en-US" altLang="zh-CN" sz="800" b="0" i="0" dirty="0">
                <a:solidFill>
                  <a:srgbClr val="0D0D0D"/>
                </a:solidFill>
                <a:effectLst/>
              </a:rPr>
              <a:t>compliance evaluation </a:t>
            </a:r>
            <a:endParaRPr lang="zh-CN" altLang="en-US" sz="1000" dirty="0"/>
          </a:p>
        </p:txBody>
      </p:sp>
      <p:sp>
        <p:nvSpPr>
          <p:cNvPr id="49" name="等腰三角形 48"/>
          <p:cNvSpPr/>
          <p:nvPr/>
        </p:nvSpPr>
        <p:spPr>
          <a:xfrm>
            <a:off x="4161651" y="3405277"/>
            <a:ext cx="723521" cy="623725"/>
          </a:xfrm>
          <a:prstGeom prst="triangle">
            <a:avLst/>
          </a:prstGeom>
          <a:noFill/>
          <a:ln w="63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332754" y="3222569"/>
            <a:ext cx="381317" cy="381317"/>
          </a:xfrm>
          <a:prstGeom prst="ellipse">
            <a:avLst/>
          </a:prstGeom>
          <a:solidFill>
            <a:srgbClr val="00ABED"/>
          </a:solidFill>
          <a:ln w="38100">
            <a:solidFill>
              <a:srgbClr val="009B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96275" y="3817091"/>
            <a:ext cx="381317" cy="381317"/>
          </a:xfrm>
          <a:prstGeom prst="ellipse">
            <a:avLst/>
          </a:prstGeom>
          <a:solidFill>
            <a:srgbClr val="0070CB"/>
          </a:solidFill>
          <a:ln w="38100">
            <a:solidFill>
              <a:srgbClr val="0064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674738" y="3812636"/>
            <a:ext cx="381317" cy="381317"/>
          </a:xfrm>
          <a:prstGeom prst="ellipse">
            <a:avLst/>
          </a:prstGeom>
          <a:solidFill>
            <a:srgbClr val="646468"/>
          </a:solidFill>
          <a:ln w="38100">
            <a:solidFill>
              <a:srgbClr val="5A5A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4276704" y="3294742"/>
            <a:ext cx="496718" cy="246221"/>
          </a:xfrm>
          <a:prstGeom prst="rect">
            <a:avLst/>
          </a:prstGeom>
          <a:noFill/>
        </p:spPr>
        <p:txBody>
          <a:bodyPr wrap="square" rtlCol="0">
            <a:spAutoFit/>
          </a:bodyPr>
          <a:lstStyle/>
          <a:p>
            <a:pPr algn="ctr"/>
            <a:r>
              <a:rPr lang="en-US" altLang="zh-CN" sz="500" dirty="0">
                <a:solidFill>
                  <a:schemeClr val="bg1"/>
                </a:solidFill>
              </a:rPr>
              <a:t>Investment cost</a:t>
            </a:r>
            <a:endParaRPr lang="zh-CN" altLang="en-US" sz="500" dirty="0">
              <a:solidFill>
                <a:schemeClr val="bg1"/>
              </a:solidFill>
            </a:endParaRPr>
          </a:p>
        </p:txBody>
      </p:sp>
      <p:sp>
        <p:nvSpPr>
          <p:cNvPr id="52" name="文本框 51"/>
          <p:cNvSpPr txBox="1"/>
          <p:nvPr/>
        </p:nvSpPr>
        <p:spPr>
          <a:xfrm>
            <a:off x="3971302" y="3890173"/>
            <a:ext cx="453622" cy="246221"/>
          </a:xfrm>
          <a:prstGeom prst="rect">
            <a:avLst/>
          </a:prstGeom>
          <a:noFill/>
        </p:spPr>
        <p:txBody>
          <a:bodyPr wrap="square" rtlCol="0">
            <a:spAutoFit/>
          </a:bodyPr>
          <a:lstStyle/>
          <a:p>
            <a:pPr algn="ctr"/>
            <a:r>
              <a:rPr lang="en-US" altLang="zh-CN" sz="500" dirty="0">
                <a:solidFill>
                  <a:schemeClr val="bg1"/>
                </a:solidFill>
              </a:rPr>
              <a:t>Expected return</a:t>
            </a:r>
            <a:endParaRPr lang="zh-CN" altLang="en-US" sz="500" dirty="0">
              <a:solidFill>
                <a:schemeClr val="bg1"/>
              </a:solidFill>
            </a:endParaRPr>
          </a:p>
        </p:txBody>
      </p:sp>
      <p:sp>
        <p:nvSpPr>
          <p:cNvPr id="53" name="文本框 52"/>
          <p:cNvSpPr txBox="1"/>
          <p:nvPr/>
        </p:nvSpPr>
        <p:spPr>
          <a:xfrm>
            <a:off x="4618928" y="3913044"/>
            <a:ext cx="523671" cy="169277"/>
          </a:xfrm>
          <a:prstGeom prst="rect">
            <a:avLst/>
          </a:prstGeom>
          <a:noFill/>
        </p:spPr>
        <p:txBody>
          <a:bodyPr wrap="square" rtlCol="0">
            <a:spAutoFit/>
          </a:bodyPr>
          <a:lstStyle/>
          <a:p>
            <a:pPr algn="ctr"/>
            <a:r>
              <a:rPr lang="en-US" altLang="zh-CN" sz="500" dirty="0">
                <a:solidFill>
                  <a:schemeClr val="bg1"/>
                </a:solidFill>
              </a:rPr>
              <a:t>Benchmark</a:t>
            </a:r>
            <a:endParaRPr lang="zh-CN" altLang="en-US" sz="500" dirty="0">
              <a:solidFill>
                <a:schemeClr val="bg1"/>
              </a:solidFill>
            </a:endParaRPr>
          </a:p>
        </p:txBody>
      </p:sp>
      <p:sp>
        <p:nvSpPr>
          <p:cNvPr id="54" name="文本框 53"/>
          <p:cNvSpPr txBox="1"/>
          <p:nvPr/>
        </p:nvSpPr>
        <p:spPr>
          <a:xfrm>
            <a:off x="4688105" y="3234699"/>
            <a:ext cx="859628" cy="276999"/>
          </a:xfrm>
          <a:prstGeom prst="rect">
            <a:avLst/>
          </a:prstGeom>
          <a:noFill/>
        </p:spPr>
        <p:txBody>
          <a:bodyPr wrap="square" rtlCol="0">
            <a:spAutoFit/>
          </a:bodyPr>
          <a:lstStyle/>
          <a:p>
            <a:r>
              <a:rPr lang="en-US" altLang="zh-CN" sz="600" dirty="0"/>
              <a:t>The market price has superiority</a:t>
            </a:r>
            <a:endParaRPr lang="zh-CN" altLang="en-US" sz="600" dirty="0"/>
          </a:p>
        </p:txBody>
      </p:sp>
      <p:sp>
        <p:nvSpPr>
          <p:cNvPr id="55" name="文本框 54"/>
          <p:cNvSpPr txBox="1"/>
          <p:nvPr/>
        </p:nvSpPr>
        <p:spPr>
          <a:xfrm>
            <a:off x="3367343" y="3874123"/>
            <a:ext cx="635583" cy="369332"/>
          </a:xfrm>
          <a:prstGeom prst="rect">
            <a:avLst/>
          </a:prstGeom>
          <a:noFill/>
        </p:spPr>
        <p:txBody>
          <a:bodyPr wrap="square" rtlCol="0">
            <a:spAutoFit/>
          </a:bodyPr>
          <a:lstStyle/>
          <a:p>
            <a:pPr algn="r"/>
            <a:r>
              <a:rPr lang="en-US" altLang="zh-CN" sz="600" dirty="0"/>
              <a:t>The expected return meets the target</a:t>
            </a:r>
            <a:endParaRPr lang="zh-CN" altLang="en-US" sz="600" dirty="0"/>
          </a:p>
        </p:txBody>
      </p:sp>
      <p:sp>
        <p:nvSpPr>
          <p:cNvPr id="56" name="文本框 55"/>
          <p:cNvSpPr txBox="1"/>
          <p:nvPr/>
        </p:nvSpPr>
        <p:spPr>
          <a:xfrm>
            <a:off x="5017244" y="3874123"/>
            <a:ext cx="859628" cy="276999"/>
          </a:xfrm>
          <a:prstGeom prst="rect">
            <a:avLst/>
          </a:prstGeom>
          <a:noFill/>
        </p:spPr>
        <p:txBody>
          <a:bodyPr wrap="square" rtlCol="0">
            <a:spAutoFit/>
          </a:bodyPr>
          <a:lstStyle/>
          <a:p>
            <a:r>
              <a:rPr lang="en-US" altLang="zh-CN" sz="600" dirty="0"/>
              <a:t>The data is above benchmark</a:t>
            </a:r>
            <a:endParaRPr lang="zh-CN" altLang="en-US" sz="600" dirty="0"/>
          </a:p>
        </p:txBody>
      </p:sp>
      <p:sp>
        <p:nvSpPr>
          <p:cNvPr id="58" name="椭圆 57"/>
          <p:cNvSpPr/>
          <p:nvPr/>
        </p:nvSpPr>
        <p:spPr>
          <a:xfrm>
            <a:off x="1163398" y="3408709"/>
            <a:ext cx="381317" cy="381317"/>
          </a:xfrm>
          <a:prstGeom prst="ellipse">
            <a:avLst/>
          </a:prstGeom>
          <a:solidFill>
            <a:srgbClr val="00ABED"/>
          </a:solidFill>
          <a:ln w="38100">
            <a:solidFill>
              <a:srgbClr val="009B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19539" y="3408708"/>
            <a:ext cx="381317" cy="381317"/>
          </a:xfrm>
          <a:prstGeom prst="ellipse">
            <a:avLst/>
          </a:prstGeom>
          <a:solidFill>
            <a:srgbClr val="0070CB"/>
          </a:solidFill>
          <a:ln w="38100">
            <a:solidFill>
              <a:srgbClr val="0064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452909" y="3410757"/>
            <a:ext cx="381317" cy="381317"/>
          </a:xfrm>
          <a:prstGeom prst="ellipse">
            <a:avLst/>
          </a:prstGeom>
          <a:solidFill>
            <a:srgbClr val="646468"/>
          </a:solidFill>
          <a:ln w="38100">
            <a:solidFill>
              <a:srgbClr val="5A5A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1125303" y="3474954"/>
            <a:ext cx="471399" cy="246221"/>
          </a:xfrm>
          <a:prstGeom prst="rect">
            <a:avLst/>
          </a:prstGeom>
          <a:noFill/>
        </p:spPr>
        <p:txBody>
          <a:bodyPr wrap="square" rtlCol="0">
            <a:spAutoFit/>
          </a:bodyPr>
          <a:lstStyle/>
          <a:p>
            <a:pPr algn="ctr"/>
            <a:r>
              <a:rPr lang="en-US" altLang="zh-CN" sz="500" b="0" i="0" dirty="0">
                <a:solidFill>
                  <a:schemeClr val="bg1"/>
                </a:solidFill>
                <a:effectLst/>
              </a:rPr>
              <a:t>Back-ground</a:t>
            </a:r>
            <a:endParaRPr lang="zh-CN" altLang="en-US" sz="500" b="1" dirty="0">
              <a:solidFill>
                <a:schemeClr val="bg1"/>
              </a:solidFill>
            </a:endParaRPr>
          </a:p>
        </p:txBody>
      </p:sp>
      <p:sp>
        <p:nvSpPr>
          <p:cNvPr id="63" name="文本框 62"/>
          <p:cNvSpPr txBox="1"/>
          <p:nvPr/>
        </p:nvSpPr>
        <p:spPr>
          <a:xfrm>
            <a:off x="1779505" y="3505029"/>
            <a:ext cx="482488" cy="169277"/>
          </a:xfrm>
          <a:prstGeom prst="rect">
            <a:avLst/>
          </a:prstGeom>
          <a:noFill/>
        </p:spPr>
        <p:txBody>
          <a:bodyPr wrap="square" rtlCol="0">
            <a:spAutoFit/>
          </a:bodyPr>
          <a:lstStyle>
            <a:defPPr>
              <a:defRPr lang="en-US"/>
            </a:defPPr>
            <a:lvl1pPr algn="ctr">
              <a:defRPr sz="500" b="0" i="0">
                <a:solidFill>
                  <a:schemeClr val="bg1"/>
                </a:solidFill>
                <a:effectLst/>
              </a:defRPr>
            </a:lvl1pPr>
          </a:lstStyle>
          <a:p>
            <a:r>
              <a:rPr lang="en-US" altLang="zh-CN" dirty="0"/>
              <a:t>Financial</a:t>
            </a:r>
            <a:endParaRPr lang="zh-CN" altLang="en-US" dirty="0"/>
          </a:p>
        </p:txBody>
      </p:sp>
      <p:sp>
        <p:nvSpPr>
          <p:cNvPr id="64" name="文本框 63"/>
          <p:cNvSpPr txBox="1"/>
          <p:nvPr/>
        </p:nvSpPr>
        <p:spPr>
          <a:xfrm>
            <a:off x="2413716" y="3519247"/>
            <a:ext cx="482488" cy="169277"/>
          </a:xfrm>
          <a:prstGeom prst="rect">
            <a:avLst/>
          </a:prstGeom>
          <a:noFill/>
        </p:spPr>
        <p:txBody>
          <a:bodyPr wrap="square" rtlCol="0">
            <a:spAutoFit/>
          </a:bodyPr>
          <a:lstStyle/>
          <a:p>
            <a:pPr algn="ctr"/>
            <a:r>
              <a:rPr lang="en-US" altLang="zh-CN" sz="500" dirty="0">
                <a:solidFill>
                  <a:schemeClr val="bg1"/>
                </a:solidFill>
              </a:rPr>
              <a:t>Execution</a:t>
            </a:r>
            <a:endParaRPr lang="zh-CN" altLang="en-US" sz="500" dirty="0">
              <a:solidFill>
                <a:schemeClr val="bg1"/>
              </a:solidFill>
            </a:endParaRPr>
          </a:p>
        </p:txBody>
      </p:sp>
      <p:sp>
        <p:nvSpPr>
          <p:cNvPr id="65" name="文本框 64"/>
          <p:cNvSpPr txBox="1"/>
          <p:nvPr/>
        </p:nvSpPr>
        <p:spPr>
          <a:xfrm>
            <a:off x="1051675" y="3922561"/>
            <a:ext cx="604760" cy="276999"/>
          </a:xfrm>
          <a:prstGeom prst="rect">
            <a:avLst/>
          </a:prstGeom>
          <a:noFill/>
        </p:spPr>
        <p:txBody>
          <a:bodyPr wrap="square" rtlCol="0">
            <a:spAutoFit/>
          </a:bodyPr>
          <a:lstStyle/>
          <a:p>
            <a:pPr algn="ctr"/>
            <a:r>
              <a:rPr lang="en-US" altLang="zh-CN" sz="600" dirty="0"/>
              <a:t>Partner Background</a:t>
            </a:r>
            <a:endParaRPr lang="zh-CN" altLang="en-US" sz="600" dirty="0"/>
          </a:p>
        </p:txBody>
      </p:sp>
      <p:sp>
        <p:nvSpPr>
          <p:cNvPr id="66" name="文本框 65"/>
          <p:cNvSpPr txBox="1"/>
          <p:nvPr/>
        </p:nvSpPr>
        <p:spPr>
          <a:xfrm>
            <a:off x="1674095" y="3918106"/>
            <a:ext cx="719162" cy="369332"/>
          </a:xfrm>
          <a:prstGeom prst="rect">
            <a:avLst/>
          </a:prstGeom>
          <a:noFill/>
        </p:spPr>
        <p:txBody>
          <a:bodyPr wrap="square" rtlCol="0">
            <a:spAutoFit/>
          </a:bodyPr>
          <a:lstStyle/>
          <a:p>
            <a:pPr algn="ctr"/>
            <a:r>
              <a:rPr lang="en-US" altLang="zh-CN" sz="600" dirty="0"/>
              <a:t>Financial Background &amp; Process</a:t>
            </a:r>
            <a:endParaRPr lang="zh-CN" altLang="en-US" sz="600" dirty="0"/>
          </a:p>
        </p:txBody>
      </p:sp>
      <p:sp>
        <p:nvSpPr>
          <p:cNvPr id="67" name="文本框 66"/>
          <p:cNvSpPr txBox="1"/>
          <p:nvPr/>
        </p:nvSpPr>
        <p:spPr>
          <a:xfrm>
            <a:off x="2281318" y="3929463"/>
            <a:ext cx="791000" cy="276999"/>
          </a:xfrm>
          <a:prstGeom prst="rect">
            <a:avLst/>
          </a:prstGeom>
          <a:noFill/>
        </p:spPr>
        <p:txBody>
          <a:bodyPr wrap="square" rtlCol="0">
            <a:spAutoFit/>
          </a:bodyPr>
          <a:lstStyle/>
          <a:p>
            <a:pPr algn="ctr"/>
            <a:r>
              <a:rPr lang="en-US" altLang="zh-CN" sz="600" dirty="0"/>
              <a:t>Execution &amp; </a:t>
            </a:r>
            <a:endParaRPr lang="en-US" altLang="zh-CN" sz="600" dirty="0"/>
          </a:p>
          <a:p>
            <a:pPr algn="ctr"/>
            <a:r>
              <a:rPr lang="en-US" altLang="zh-CN" sz="600" dirty="0"/>
              <a:t>GR Report</a:t>
            </a:r>
            <a:endParaRPr lang="zh-CN" altLang="en-US" sz="600" dirty="0"/>
          </a:p>
        </p:txBody>
      </p:sp>
      <p:sp>
        <p:nvSpPr>
          <p:cNvPr id="10" name="标题 10"/>
          <p:cNvSpPr>
            <a:spLocks noGrp="1"/>
          </p:cNvSpPr>
          <p:nvPr>
            <p:ph type="title"/>
            <p:custDataLst>
              <p:tags r:id="rId8"/>
            </p:custDataLst>
          </p:nvPr>
        </p:nvSpPr>
        <p:spPr>
          <a:xfrm>
            <a:off x="308015" y="321369"/>
            <a:ext cx="821929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3: </a:t>
            </a:r>
            <a:r>
              <a:rPr lang="en-US" altLang="zh-CN" dirty="0">
                <a:solidFill>
                  <a:srgbClr val="0070C0"/>
                </a:solidFill>
                <a:latin typeface="Franklin Gothic Medium Cond" panose="020B0606030402020204" pitchFamily="34" charset="0"/>
              </a:rPr>
              <a:t>Rational Evaluation System</a:t>
            </a:r>
            <a:br>
              <a:rPr lang="en-US" altLang="zh-CN" dirty="0">
                <a:solidFill>
                  <a:srgbClr val="0070C0"/>
                </a:solidFill>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Establishing a rational evaluation model and quantitative standards from three dimensions</a:t>
            </a:r>
            <a:br>
              <a:rPr lang="en-US" altLang="zh-CN" sz="800" b="0" i="0" dirty="0">
                <a:solidFill>
                  <a:srgbClr val="0D0D0D"/>
                </a:solidFill>
                <a:effectLst/>
                <a:latin typeface="Söhne"/>
              </a:rPr>
            </a:b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4" name="Rectangle: Rounded Corners 35"/>
          <p:cNvSpPr/>
          <p:nvPr/>
        </p:nvSpPr>
        <p:spPr>
          <a:xfrm>
            <a:off x="453390"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Rectangle: Rounded Corners 35"/>
          <p:cNvSpPr/>
          <p:nvPr/>
        </p:nvSpPr>
        <p:spPr>
          <a:xfrm>
            <a:off x="2613660"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Rectangle: Rounded Corners 35"/>
          <p:cNvSpPr/>
          <p:nvPr/>
        </p:nvSpPr>
        <p:spPr>
          <a:xfrm>
            <a:off x="4773295"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Rectangle: Rounded Corners 35"/>
          <p:cNvSpPr/>
          <p:nvPr/>
        </p:nvSpPr>
        <p:spPr>
          <a:xfrm>
            <a:off x="6933565"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文本框 7"/>
          <p:cNvSpPr txBox="1"/>
          <p:nvPr/>
        </p:nvSpPr>
        <p:spPr>
          <a:xfrm>
            <a:off x="788433" y="2056752"/>
            <a:ext cx="136364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Brand Power</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9" name="文本框 8"/>
          <p:cNvSpPr txBox="1"/>
          <p:nvPr/>
        </p:nvSpPr>
        <p:spPr>
          <a:xfrm>
            <a:off x="2637518" y="2056752"/>
            <a:ext cx="198536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Brand Impression</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10" name="文本框 9"/>
          <p:cNvSpPr txBox="1"/>
          <p:nvPr/>
        </p:nvSpPr>
        <p:spPr>
          <a:xfrm>
            <a:off x="4841952" y="2056752"/>
            <a:ext cx="189638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Social Impact</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11" name="文本框 10"/>
          <p:cNvSpPr txBox="1"/>
          <p:nvPr/>
        </p:nvSpPr>
        <p:spPr>
          <a:xfrm>
            <a:off x="6981402" y="2056752"/>
            <a:ext cx="198536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Conversion &amp; Sales</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pic>
        <p:nvPicPr>
          <p:cNvPr id="12" name="Graphic 7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64844" y="1384873"/>
            <a:ext cx="723943" cy="723943"/>
          </a:xfrm>
          <a:prstGeom prst="rect">
            <a:avLst/>
          </a:prstGeom>
        </p:spPr>
      </p:pic>
      <p:pic>
        <p:nvPicPr>
          <p:cNvPr id="13" name="Graphic 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1224" y="1537243"/>
            <a:ext cx="477952" cy="477952"/>
          </a:xfrm>
          <a:prstGeom prst="rect">
            <a:avLst/>
          </a:prstGeom>
        </p:spPr>
      </p:pic>
      <p:pic>
        <p:nvPicPr>
          <p:cNvPr id="14" name="Graphic 7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8201" y="1478768"/>
            <a:ext cx="583886" cy="583886"/>
          </a:xfrm>
          <a:prstGeom prst="rect">
            <a:avLst/>
          </a:prstGeom>
        </p:spPr>
      </p:pic>
      <p:pic>
        <p:nvPicPr>
          <p:cNvPr id="15" name="Graphic 6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9283" y="1453809"/>
            <a:ext cx="628780" cy="628780"/>
          </a:xfrm>
          <a:prstGeom prst="rect">
            <a:avLst/>
          </a:prstGeom>
        </p:spPr>
      </p:pic>
      <p:sp>
        <p:nvSpPr>
          <p:cNvPr id="16" name="矩形: 圆角 15"/>
          <p:cNvSpPr/>
          <p:nvPr/>
        </p:nvSpPr>
        <p:spPr>
          <a:xfrm>
            <a:off x="453390"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7" name="矩形: 圆角 16"/>
          <p:cNvSpPr/>
          <p:nvPr/>
        </p:nvSpPr>
        <p:spPr>
          <a:xfrm>
            <a:off x="2613660"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8" name="矩形: 圆角 17"/>
          <p:cNvSpPr/>
          <p:nvPr/>
        </p:nvSpPr>
        <p:spPr>
          <a:xfrm>
            <a:off x="4773295"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9" name="矩形: 圆角 18"/>
          <p:cNvSpPr/>
          <p:nvPr/>
        </p:nvSpPr>
        <p:spPr>
          <a:xfrm>
            <a:off x="6933565"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20" name="文本框 19"/>
          <p:cNvSpPr txBox="1"/>
          <p:nvPr/>
        </p:nvSpPr>
        <p:spPr>
          <a:xfrm>
            <a:off x="594405"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维度</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594405"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监测工具</a:t>
            </a: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a:t>
            </a: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源</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2" name="文本框 21"/>
          <p:cNvSpPr txBox="1"/>
          <p:nvPr/>
        </p:nvSpPr>
        <p:spPr>
          <a:xfrm>
            <a:off x="2766105" y="2850505"/>
            <a:ext cx="1362862"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维度</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3" name="文本框 22"/>
          <p:cNvSpPr txBox="1"/>
          <p:nvPr/>
        </p:nvSpPr>
        <p:spPr>
          <a:xfrm>
            <a:off x="2766105"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监测工具</a:t>
            </a: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a:t>
            </a: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源</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4" name="文本框 23"/>
          <p:cNvSpPr txBox="1"/>
          <p:nvPr/>
        </p:nvSpPr>
        <p:spPr>
          <a:xfrm>
            <a:off x="5041219"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维度</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5" name="文本框 24"/>
          <p:cNvSpPr txBox="1"/>
          <p:nvPr/>
        </p:nvSpPr>
        <p:spPr>
          <a:xfrm>
            <a:off x="5041219"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监测工具</a:t>
            </a: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a:t>
            </a: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源</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6" name="文本框 25"/>
          <p:cNvSpPr txBox="1"/>
          <p:nvPr/>
        </p:nvSpPr>
        <p:spPr>
          <a:xfrm>
            <a:off x="7186733"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维度</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7" name="文本框 26"/>
          <p:cNvSpPr txBox="1"/>
          <p:nvPr/>
        </p:nvSpPr>
        <p:spPr>
          <a:xfrm>
            <a:off x="7186733"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监测工具</a:t>
            </a: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a:t>
            </a:r>
            <a:r>
              <a:rPr kumimoji="0" lang="zh-CN" altLang="en-US"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源</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8" name="文本框 27"/>
          <p:cNvSpPr txBox="1"/>
          <p:nvPr/>
        </p:nvSpPr>
        <p:spPr>
          <a:xfrm>
            <a:off x="594405" y="3115459"/>
            <a:ext cx="176235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品牌识别度</a:t>
            </a:r>
            <a:endPar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品牌好感度</a:t>
            </a:r>
            <a:endPar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品牌认知度增长指数</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29" name="文本框 28"/>
          <p:cNvSpPr txBox="1"/>
          <p:nvPr/>
        </p:nvSpPr>
        <p:spPr>
          <a:xfrm>
            <a:off x="594405" y="4182535"/>
            <a:ext cx="147388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第三方品牌健康度年度</a:t>
            </a:r>
            <a:r>
              <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a:t>
            </a: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半年度调研（</a:t>
            </a:r>
            <a:r>
              <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BHT</a:t>
            </a: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0" name="文本框 29"/>
          <p:cNvSpPr txBox="1"/>
          <p:nvPr/>
        </p:nvSpPr>
        <p:spPr>
          <a:xfrm>
            <a:off x="2740257" y="3115459"/>
            <a:ext cx="1762352"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品牌声量占比增长率（</a:t>
            </a:r>
            <a:r>
              <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SOV</a:t>
            </a: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1" name="文本框 30"/>
          <p:cNvSpPr txBox="1"/>
          <p:nvPr/>
        </p:nvSpPr>
        <p:spPr>
          <a:xfrm>
            <a:off x="2740257" y="4182535"/>
            <a:ext cx="147388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第三方监测公司基于全网和全社交平台数据监测</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2" name="文本框 31"/>
          <p:cNvSpPr txBox="1"/>
          <p:nvPr/>
        </p:nvSpPr>
        <p:spPr>
          <a:xfrm>
            <a:off x="4923472" y="3115459"/>
            <a:ext cx="1892192" cy="4078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品牌消费者互动占比增长率（</a:t>
            </a:r>
            <a:r>
              <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SOE</a:t>
            </a: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品牌关键词搜索同比增长率</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3" name="文本框 32"/>
          <p:cNvSpPr txBox="1"/>
          <p:nvPr/>
        </p:nvSpPr>
        <p:spPr>
          <a:xfrm>
            <a:off x="5041219" y="4182535"/>
            <a:ext cx="147388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第三方监测公司基于全网和全社交平台数据监测</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4" name="文本框 33"/>
          <p:cNvSpPr txBox="1"/>
          <p:nvPr/>
        </p:nvSpPr>
        <p:spPr>
          <a:xfrm>
            <a:off x="7186733" y="3115459"/>
            <a:ext cx="1762352" cy="66172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a:t>
            </a:r>
            <a:r>
              <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GMV</a:t>
            </a: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同比增长率</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600"/>
              </a:spcBef>
              <a:spcAft>
                <a:spcPts val="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品牌新客同比增长率</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600"/>
              </a:spcBef>
              <a:spcAft>
                <a:spcPts val="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消费者复购率</a:t>
            </a:r>
            <a:endPar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35" name="文本框 34"/>
          <p:cNvSpPr txBox="1"/>
          <p:nvPr/>
        </p:nvSpPr>
        <p:spPr>
          <a:xfrm>
            <a:off x="7186733" y="4182535"/>
            <a:ext cx="1473881" cy="446276"/>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电商平台后台数据</a:t>
            </a:r>
            <a:endPar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a:p>
            <a:pPr marL="0" marR="0" lvl="0" indent="0" algn="l" defTabSz="457200" rtl="0" eaLnBrk="1" fontAlgn="auto" latinLnBrk="0" hangingPunct="1">
              <a:lnSpc>
                <a:spcPct val="100000"/>
              </a:lnSpc>
              <a:spcBef>
                <a:spcPts val="600"/>
              </a:spcBef>
              <a:spcAft>
                <a:spcPts val="0"/>
              </a:spcAft>
              <a:buClrTx/>
              <a:buSzTx/>
              <a:buFontTx/>
              <a:buNone/>
              <a:defRPr/>
            </a:pPr>
            <a:r>
              <a:rPr kumimoji="0" lang="zh-CN" altLang="en-US"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rPr>
              <a:t>品牌销售数据</a:t>
            </a:r>
            <a:endParaRPr kumimoji="0" lang="en-US" altLang="zh-CN" sz="900" b="0" i="0" u="none" strike="noStrike" kern="1200" cap="none" spc="0" normalizeH="0" baseline="0" noProof="0" dirty="0">
              <a:ln>
                <a:noFill/>
              </a:ln>
              <a:solidFill>
                <a:srgbClr val="474747"/>
              </a:solidFill>
              <a:effectLst/>
              <a:uLnTx/>
              <a:uFillTx/>
              <a:latin typeface="Franklin Gothic Book" panose="020B0503020102020204"/>
              <a:ea typeface="微软雅黑" panose="020B0503020204020204" charset="-122"/>
              <a:cs typeface="+mn-cs"/>
            </a:endParaRPr>
          </a:p>
        </p:txBody>
      </p:sp>
      <p:sp>
        <p:nvSpPr>
          <p:cNvPr id="42" name="标题 2"/>
          <p:cNvSpPr>
            <a:spLocks noGrp="1"/>
          </p:cNvSpPr>
          <p:nvPr>
            <p:ph type="title"/>
          </p:nvPr>
        </p:nvSpPr>
        <p:spPr>
          <a:xfrm>
            <a:off x="308016" y="275649"/>
            <a:ext cx="8525088" cy="629678"/>
          </a:xfrm>
        </p:spPr>
        <p:txBody>
          <a:bodyPr/>
          <a:lstStyle/>
          <a:p>
            <a:r>
              <a:rPr lang="zh-CN" altLang="en-US" dirty="0"/>
              <a:t>要素三：科学评估体系</a:t>
            </a:r>
            <a:br>
              <a:rPr lang="en-US" altLang="zh-CN" dirty="0"/>
            </a:br>
            <a:r>
              <a:rPr lang="zh-CN" altLang="en-US" sz="1400" dirty="0">
                <a:solidFill>
                  <a:schemeClr val="tx1"/>
                </a:solidFill>
              </a:rPr>
              <a:t>以效果评估为例，</a:t>
            </a:r>
            <a:r>
              <a:rPr lang="zh-CN" altLang="en-US" sz="1400" dirty="0">
                <a:solidFill>
                  <a:schemeClr val="tx1"/>
                </a:solidFill>
                <a:latin typeface="+mj-ea"/>
              </a:rPr>
              <a:t>结合第三方外部数据追踪和解决方案，让效果评估更具量化性</a:t>
            </a:r>
            <a:endParaRPr lang="zh-CN" altLang="en-US" sz="1400" dirty="0">
              <a:solidFill>
                <a:schemeClr val="tx1"/>
              </a:solidFill>
              <a:latin typeface="+mj-e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FE65862-6F0E-BF45-805E-B455647285E2}" type="slidenum">
              <a:rPr lang="en-US" smtClean="0"/>
            </a:fld>
            <a:endParaRPr lang="en-US" dirty="0"/>
          </a:p>
        </p:txBody>
      </p:sp>
      <p:sp>
        <p:nvSpPr>
          <p:cNvPr id="4" name="Rectangle: Rounded Corners 35"/>
          <p:cNvSpPr/>
          <p:nvPr/>
        </p:nvSpPr>
        <p:spPr>
          <a:xfrm>
            <a:off x="453390"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5" name="Rectangle: Rounded Corners 35"/>
          <p:cNvSpPr/>
          <p:nvPr/>
        </p:nvSpPr>
        <p:spPr>
          <a:xfrm>
            <a:off x="2613660"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6" name="Rectangle: Rounded Corners 35"/>
          <p:cNvSpPr/>
          <p:nvPr/>
        </p:nvSpPr>
        <p:spPr>
          <a:xfrm>
            <a:off x="4773295"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7" name="Rectangle: Rounded Corners 35"/>
          <p:cNvSpPr/>
          <p:nvPr/>
        </p:nvSpPr>
        <p:spPr>
          <a:xfrm>
            <a:off x="6933565" y="1243330"/>
            <a:ext cx="2033270" cy="1399540"/>
          </a:xfrm>
          <a:prstGeom prst="roundRect">
            <a:avLst/>
          </a:prstGeom>
          <a:solidFill>
            <a:srgbClr val="EAF2F8"/>
          </a:solid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微软雅黑" panose="020B0503020204020204" charset="-122"/>
              <a:cs typeface="+mn-cs"/>
            </a:endParaRPr>
          </a:p>
        </p:txBody>
      </p:sp>
      <p:sp>
        <p:nvSpPr>
          <p:cNvPr id="8" name="文本框 7"/>
          <p:cNvSpPr txBox="1"/>
          <p:nvPr/>
        </p:nvSpPr>
        <p:spPr>
          <a:xfrm>
            <a:off x="788433" y="2056752"/>
            <a:ext cx="136364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Brand Power</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9" name="文本框 8"/>
          <p:cNvSpPr txBox="1"/>
          <p:nvPr/>
        </p:nvSpPr>
        <p:spPr>
          <a:xfrm>
            <a:off x="2637518" y="2056752"/>
            <a:ext cx="198536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Brand Impression</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10" name="文本框 9"/>
          <p:cNvSpPr txBox="1"/>
          <p:nvPr/>
        </p:nvSpPr>
        <p:spPr>
          <a:xfrm>
            <a:off x="4841952" y="2056752"/>
            <a:ext cx="189638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Social Impact</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sp>
        <p:nvSpPr>
          <p:cNvPr id="11" name="文本框 10"/>
          <p:cNvSpPr txBox="1"/>
          <p:nvPr/>
        </p:nvSpPr>
        <p:spPr>
          <a:xfrm>
            <a:off x="6981402" y="2056752"/>
            <a:ext cx="1985365"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rPr>
              <a:t>Conversion &amp; Sales</a:t>
            </a:r>
            <a:endParaRPr kumimoji="0" lang="zh-CN" altLang="en-US" sz="1400" b="0" i="0" u="none" strike="noStrike" kern="1200" cap="none" spc="0" normalizeH="0" baseline="0" noProof="0" dirty="0">
              <a:ln>
                <a:noFill/>
              </a:ln>
              <a:solidFill>
                <a:srgbClr val="0070C0"/>
              </a:solidFill>
              <a:effectLst/>
              <a:uLnTx/>
              <a:uFillTx/>
              <a:latin typeface="Franklin Gothic Medium" panose="020B0603020102020204" charset="0"/>
              <a:ea typeface="微软雅黑" panose="020B0503020204020204" charset="-122"/>
              <a:cs typeface="+mn-cs"/>
            </a:endParaRPr>
          </a:p>
        </p:txBody>
      </p:sp>
      <p:pic>
        <p:nvPicPr>
          <p:cNvPr id="12" name="Graphic 7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64844" y="1384873"/>
            <a:ext cx="723943" cy="723943"/>
          </a:xfrm>
          <a:prstGeom prst="rect">
            <a:avLst/>
          </a:prstGeom>
        </p:spPr>
      </p:pic>
      <p:pic>
        <p:nvPicPr>
          <p:cNvPr id="13" name="Graphic 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1224" y="1537243"/>
            <a:ext cx="477952" cy="477952"/>
          </a:xfrm>
          <a:prstGeom prst="rect">
            <a:avLst/>
          </a:prstGeom>
        </p:spPr>
      </p:pic>
      <p:pic>
        <p:nvPicPr>
          <p:cNvPr id="14" name="Graphic 7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8201" y="1478768"/>
            <a:ext cx="583886" cy="583886"/>
          </a:xfrm>
          <a:prstGeom prst="rect">
            <a:avLst/>
          </a:prstGeom>
        </p:spPr>
      </p:pic>
      <p:pic>
        <p:nvPicPr>
          <p:cNvPr id="15" name="Graphic 6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9283" y="1453809"/>
            <a:ext cx="628780" cy="628780"/>
          </a:xfrm>
          <a:prstGeom prst="rect">
            <a:avLst/>
          </a:prstGeom>
        </p:spPr>
      </p:pic>
      <p:sp>
        <p:nvSpPr>
          <p:cNvPr id="16" name="矩形: 圆角 15"/>
          <p:cNvSpPr/>
          <p:nvPr/>
        </p:nvSpPr>
        <p:spPr>
          <a:xfrm>
            <a:off x="453390"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7" name="矩形: 圆角 16"/>
          <p:cNvSpPr/>
          <p:nvPr/>
        </p:nvSpPr>
        <p:spPr>
          <a:xfrm>
            <a:off x="2613660"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8" name="矩形: 圆角 17"/>
          <p:cNvSpPr/>
          <p:nvPr/>
        </p:nvSpPr>
        <p:spPr>
          <a:xfrm>
            <a:off x="4773295"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19" name="矩形: 圆角 18"/>
          <p:cNvSpPr/>
          <p:nvPr/>
        </p:nvSpPr>
        <p:spPr>
          <a:xfrm>
            <a:off x="6933565" y="2709545"/>
            <a:ext cx="2033270" cy="1941195"/>
          </a:xfrm>
          <a:prstGeom prst="roundRect">
            <a:avLst>
              <a:gd name="adj" fmla="val 11667"/>
            </a:avLst>
          </a:prstGeom>
          <a:noFill/>
          <a:ln w="6350" cap="flat" cmpd="sng" algn="ctr">
            <a:solidFill>
              <a:srgbClr val="00ADE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Book" panose="020B0503020102020204"/>
              <a:ea typeface="微软雅黑" panose="020B0503020204020204" charset="-122"/>
              <a:cs typeface="+mn-cs"/>
              <a:sym typeface="Franklin Gothic Book" panose="020B0503020102020204"/>
            </a:endParaRPr>
          </a:p>
        </p:txBody>
      </p:sp>
      <p:sp>
        <p:nvSpPr>
          <p:cNvPr id="20" name="文本框 19"/>
          <p:cNvSpPr txBox="1"/>
          <p:nvPr/>
        </p:nvSpPr>
        <p:spPr>
          <a:xfrm>
            <a:off x="594405"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Dimension</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594405"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Tracking tool/resource</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2" name="文本框 21"/>
          <p:cNvSpPr txBox="1"/>
          <p:nvPr/>
        </p:nvSpPr>
        <p:spPr>
          <a:xfrm>
            <a:off x="2766105" y="2850505"/>
            <a:ext cx="1362862"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Dimension</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3" name="文本框 22"/>
          <p:cNvSpPr txBox="1"/>
          <p:nvPr/>
        </p:nvSpPr>
        <p:spPr>
          <a:xfrm>
            <a:off x="2766105"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Tracking tool/resource</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4" name="文本框 23"/>
          <p:cNvSpPr txBox="1"/>
          <p:nvPr/>
        </p:nvSpPr>
        <p:spPr>
          <a:xfrm>
            <a:off x="5041219"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Dimension</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5" name="文本框 24"/>
          <p:cNvSpPr txBox="1"/>
          <p:nvPr/>
        </p:nvSpPr>
        <p:spPr>
          <a:xfrm>
            <a:off x="5041219"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Tracking tool/resource</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6" name="文本框 25"/>
          <p:cNvSpPr txBox="1"/>
          <p:nvPr/>
        </p:nvSpPr>
        <p:spPr>
          <a:xfrm>
            <a:off x="7186733" y="2850505"/>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Dimension</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7" name="文本框 26"/>
          <p:cNvSpPr txBox="1"/>
          <p:nvPr/>
        </p:nvSpPr>
        <p:spPr>
          <a:xfrm>
            <a:off x="7186733" y="3865821"/>
            <a:ext cx="1362862" cy="20005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rPr>
              <a:t>Tracking tool/resource</a:t>
            </a:r>
            <a:endParaRPr kumimoji="0" lang="en-US" altLang="zh-CN" sz="700" b="0"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mn-cs"/>
            </a:endParaRPr>
          </a:p>
        </p:txBody>
      </p:sp>
      <p:sp>
        <p:nvSpPr>
          <p:cNvPr id="28" name="文本框 27"/>
          <p:cNvSpPr txBox="1"/>
          <p:nvPr/>
        </p:nvSpPr>
        <p:spPr>
          <a:xfrm>
            <a:off x="594405" y="3009259"/>
            <a:ext cx="1762352" cy="64633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defRPr/>
            </a:pPr>
            <a:r>
              <a:rPr lang="en-US" altLang="zh-CN" sz="900" b="0" i="0" dirty="0">
                <a:solidFill>
                  <a:srgbClr val="0D0D0D"/>
                </a:solidFill>
                <a:effectLst/>
              </a:rPr>
              <a:t>Brand differentiation</a:t>
            </a:r>
            <a:endParaRPr lang="en-US" altLang="zh-CN" sz="900" b="0" i="0" dirty="0">
              <a:solidFill>
                <a:srgbClr val="0D0D0D"/>
              </a:solidFill>
              <a:effectLst/>
            </a:endParaRP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defRPr/>
            </a:pPr>
            <a:r>
              <a:rPr kumimoji="0" lang="en-US" altLang="zh-CN" sz="900" b="0" i="0" u="none" strike="noStrike" kern="1200" cap="none" spc="0" normalizeH="0" baseline="0" noProof="0" dirty="0">
                <a:ln>
                  <a:noFill/>
                </a:ln>
                <a:solidFill>
                  <a:srgbClr val="474747"/>
                </a:solidFill>
                <a:effectLst/>
                <a:uLnTx/>
                <a:uFillTx/>
                <a:ea typeface="微软雅黑" panose="020B0503020204020204" charset="-122"/>
                <a:cs typeface="+mn-cs"/>
              </a:rPr>
              <a:t>Brand preference</a:t>
            </a:r>
            <a:endParaRPr kumimoji="0" lang="en-US" altLang="zh-CN" sz="900" b="0" i="0" u="none" strike="noStrike" kern="1200" cap="none" spc="0" normalizeH="0" baseline="0" noProof="0" dirty="0">
              <a:ln>
                <a:noFill/>
              </a:ln>
              <a:solidFill>
                <a:srgbClr val="474747"/>
              </a:solidFill>
              <a:effectLst/>
              <a:uLnTx/>
              <a:uFillTx/>
              <a:ea typeface="微软雅黑" panose="020B0503020204020204" charset="-122"/>
              <a:cs typeface="+mn-cs"/>
            </a:endParaRP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defRPr/>
            </a:pPr>
            <a:r>
              <a:rPr kumimoji="0" lang="en-US" altLang="zh-CN" sz="900" b="0" i="0" u="none" strike="noStrike" kern="1200" cap="none" spc="0" normalizeH="0" baseline="0" noProof="0" dirty="0">
                <a:ln>
                  <a:noFill/>
                </a:ln>
                <a:solidFill>
                  <a:srgbClr val="474747"/>
                </a:solidFill>
                <a:effectLst/>
                <a:uLnTx/>
                <a:uFillTx/>
                <a:ea typeface="微软雅黑" panose="020B0503020204020204" charset="-122"/>
                <a:cs typeface="+mn-cs"/>
              </a:rPr>
              <a:t>Brand </a:t>
            </a:r>
            <a:r>
              <a:rPr lang="en-US" altLang="zh-CN" sz="900" b="0" i="0" dirty="0">
                <a:solidFill>
                  <a:srgbClr val="0D0D0D"/>
                </a:solidFill>
                <a:effectLst/>
              </a:rPr>
              <a:t>awareness growth index </a:t>
            </a:r>
            <a:endParaRPr kumimoji="0" lang="zh-CN" altLang="en-US" sz="900" b="0" i="0" u="none" strike="noStrike" kern="1200" cap="none" spc="0" normalizeH="0" baseline="0" noProof="0" dirty="0">
              <a:ln>
                <a:noFill/>
              </a:ln>
              <a:solidFill>
                <a:srgbClr val="474747"/>
              </a:solidFill>
              <a:effectLst/>
              <a:uLnTx/>
              <a:uFillTx/>
              <a:ea typeface="微软雅黑" panose="020B0503020204020204" charset="-122"/>
              <a:cs typeface="+mn-cs"/>
            </a:endParaRPr>
          </a:p>
        </p:txBody>
      </p:sp>
      <p:sp>
        <p:nvSpPr>
          <p:cNvPr id="29" name="文本框 28"/>
          <p:cNvSpPr txBox="1"/>
          <p:nvPr/>
        </p:nvSpPr>
        <p:spPr>
          <a:xfrm>
            <a:off x="594405" y="4025545"/>
            <a:ext cx="1473881" cy="507831"/>
          </a:xfrm>
          <a:prstGeom prst="rect">
            <a:avLst/>
          </a:prstGeom>
          <a:noFill/>
        </p:spPr>
        <p:txBody>
          <a:bodyPr wrap="square">
            <a:spAutoFit/>
          </a:bodyPr>
          <a:lstStyle/>
          <a:p>
            <a:pPr marL="171450" indent="-171450">
              <a:spcAft>
                <a:spcPts val="300"/>
              </a:spcAft>
              <a:buFont typeface="Arial" panose="020B0604020202020204" pitchFamily="34" charset="0"/>
              <a:buChar char="•"/>
              <a:defRPr/>
            </a:pPr>
            <a:r>
              <a:rPr lang="en-US" altLang="zh-CN" sz="900" dirty="0">
                <a:solidFill>
                  <a:srgbClr val="0D0D0D"/>
                </a:solidFill>
              </a:rPr>
              <a:t>Third-party brand health survey (BHT) annually/biannually </a:t>
            </a:r>
            <a:endParaRPr lang="zh-CN" altLang="en-US" sz="900" dirty="0">
              <a:solidFill>
                <a:srgbClr val="0D0D0D"/>
              </a:solidFill>
            </a:endParaRPr>
          </a:p>
        </p:txBody>
      </p:sp>
      <p:sp>
        <p:nvSpPr>
          <p:cNvPr id="30" name="文本框 29"/>
          <p:cNvSpPr txBox="1"/>
          <p:nvPr/>
        </p:nvSpPr>
        <p:spPr>
          <a:xfrm>
            <a:off x="2740257" y="3009259"/>
            <a:ext cx="1762352" cy="369332"/>
          </a:xfrm>
          <a:prstGeom prst="rect">
            <a:avLst/>
          </a:prstGeom>
          <a:noFill/>
        </p:spPr>
        <p:txBody>
          <a:bodyPr wrap="square">
            <a:spAutoFit/>
          </a:bodyPr>
          <a:lstStyle/>
          <a:p>
            <a:pPr marL="171450" indent="-171450">
              <a:spcAft>
                <a:spcPts val="300"/>
              </a:spcAft>
              <a:buFont typeface="Arial" panose="020B0604020202020204" pitchFamily="34" charset="0"/>
              <a:buChar char="•"/>
              <a:defRPr/>
            </a:pPr>
            <a:r>
              <a:rPr lang="en-US" altLang="zh-CN" sz="900" dirty="0">
                <a:solidFill>
                  <a:srgbClr val="0D0D0D"/>
                </a:solidFill>
              </a:rPr>
              <a:t>Share of voice (SOV) growth rate </a:t>
            </a:r>
            <a:endParaRPr lang="zh-CN" altLang="en-US" sz="900" dirty="0">
              <a:solidFill>
                <a:srgbClr val="0D0D0D"/>
              </a:solidFill>
            </a:endParaRPr>
          </a:p>
        </p:txBody>
      </p:sp>
      <p:sp>
        <p:nvSpPr>
          <p:cNvPr id="31" name="文本框 30"/>
          <p:cNvSpPr txBox="1"/>
          <p:nvPr/>
        </p:nvSpPr>
        <p:spPr>
          <a:xfrm>
            <a:off x="2740257" y="4025545"/>
            <a:ext cx="1473881" cy="646331"/>
          </a:xfrm>
          <a:prstGeom prst="rect">
            <a:avLst/>
          </a:prstGeom>
          <a:noFill/>
        </p:spPr>
        <p:txBody>
          <a:bodyPr wrap="square">
            <a:spAutoFit/>
          </a:bodyPr>
          <a:lstStyle/>
          <a:p>
            <a:pPr marL="171450" marR="0" lvl="0" indent="-171450" fontAlgn="auto">
              <a:lnSpc>
                <a:spcPct val="100000"/>
              </a:lnSpc>
              <a:spcBef>
                <a:spcPts val="0"/>
              </a:spcBef>
              <a:spcAft>
                <a:spcPts val="300"/>
              </a:spcAft>
              <a:buClrTx/>
              <a:buSzTx/>
              <a:buFont typeface="Arial" panose="020B0604020202020204" pitchFamily="34" charset="0"/>
              <a:buChar char="•"/>
              <a:defRPr/>
            </a:pPr>
            <a:r>
              <a:rPr lang="en-US" altLang="zh-CN" sz="900" dirty="0">
                <a:solidFill>
                  <a:srgbClr val="0D0D0D"/>
                </a:solidFill>
              </a:rPr>
              <a:t>Third-party monitoring companies based on data from internet and social platforms </a:t>
            </a:r>
            <a:endParaRPr lang="zh-CN" altLang="en-US" sz="900" dirty="0">
              <a:solidFill>
                <a:srgbClr val="0D0D0D"/>
              </a:solidFill>
            </a:endParaRPr>
          </a:p>
        </p:txBody>
      </p:sp>
      <p:sp>
        <p:nvSpPr>
          <p:cNvPr id="32" name="文本框 31"/>
          <p:cNvSpPr txBox="1"/>
          <p:nvPr/>
        </p:nvSpPr>
        <p:spPr>
          <a:xfrm>
            <a:off x="4923472" y="3009259"/>
            <a:ext cx="1892192" cy="784830"/>
          </a:xfrm>
          <a:prstGeom prst="rect">
            <a:avLst/>
          </a:prstGeom>
          <a:noFill/>
        </p:spPr>
        <p:txBody>
          <a:bodyPr wrap="square">
            <a:spAutoFit/>
          </a:bodyPr>
          <a:lstStyle/>
          <a:p>
            <a:pPr marL="171450" indent="-171450">
              <a:buFont typeface="Arial" panose="020B0604020202020204" pitchFamily="34" charset="0"/>
              <a:buChar char="•"/>
              <a:defRPr/>
            </a:pPr>
            <a:r>
              <a:rPr lang="en-US" altLang="zh-CN" sz="900" dirty="0">
                <a:solidFill>
                  <a:srgbClr val="0D0D0D"/>
                </a:solidFill>
              </a:rPr>
              <a:t>Share of engagement (SOE) growth rate of brand consumers </a:t>
            </a:r>
            <a:endParaRPr lang="en-US" altLang="zh-CN" sz="900" dirty="0">
              <a:solidFill>
                <a:srgbClr val="0D0D0D"/>
              </a:solidFill>
            </a:endParaRPr>
          </a:p>
          <a:p>
            <a:pPr marL="171450" indent="-171450">
              <a:buFont typeface="Arial" panose="020B0604020202020204" pitchFamily="34" charset="0"/>
              <a:buChar char="•"/>
              <a:defRPr/>
            </a:pPr>
            <a:r>
              <a:rPr lang="en-US" altLang="zh-CN" sz="900" dirty="0">
                <a:solidFill>
                  <a:srgbClr val="0D0D0D"/>
                </a:solidFill>
              </a:rPr>
              <a:t>YOY growth rate of brand keyword searches </a:t>
            </a:r>
            <a:endParaRPr lang="zh-CN" altLang="en-US" sz="900" dirty="0">
              <a:solidFill>
                <a:srgbClr val="0D0D0D"/>
              </a:solidFill>
            </a:endParaRPr>
          </a:p>
        </p:txBody>
      </p:sp>
      <p:sp>
        <p:nvSpPr>
          <p:cNvPr id="33" name="文本框 32"/>
          <p:cNvSpPr txBox="1"/>
          <p:nvPr/>
        </p:nvSpPr>
        <p:spPr>
          <a:xfrm>
            <a:off x="4923472" y="4025545"/>
            <a:ext cx="1473881" cy="646331"/>
          </a:xfrm>
          <a:prstGeom prst="rect">
            <a:avLst/>
          </a:prstGeom>
          <a:noFill/>
        </p:spPr>
        <p:txBody>
          <a:bodyPr wrap="square">
            <a:spAutoFit/>
          </a:bodyPr>
          <a:lstStyle/>
          <a:p>
            <a:pPr marL="171450" marR="0" lvl="0" indent="-171450" fontAlgn="auto">
              <a:lnSpc>
                <a:spcPct val="100000"/>
              </a:lnSpc>
              <a:spcBef>
                <a:spcPts val="0"/>
              </a:spcBef>
              <a:spcAft>
                <a:spcPts val="300"/>
              </a:spcAft>
              <a:buClrTx/>
              <a:buSzTx/>
              <a:buFont typeface="Arial" panose="020B0604020202020204" pitchFamily="34" charset="0"/>
              <a:buChar char="•"/>
              <a:defRPr/>
            </a:pPr>
            <a:r>
              <a:rPr lang="en-US" altLang="zh-CN" sz="900" dirty="0">
                <a:solidFill>
                  <a:srgbClr val="0D0D0D"/>
                </a:solidFill>
              </a:rPr>
              <a:t>Third-party monitoring companies based on data from internet and social platforms </a:t>
            </a:r>
            <a:endParaRPr lang="zh-CN" altLang="en-US" sz="900" dirty="0">
              <a:solidFill>
                <a:srgbClr val="0D0D0D"/>
              </a:solidFill>
            </a:endParaRPr>
          </a:p>
        </p:txBody>
      </p:sp>
      <p:sp>
        <p:nvSpPr>
          <p:cNvPr id="34" name="文本框 33"/>
          <p:cNvSpPr txBox="1"/>
          <p:nvPr/>
        </p:nvSpPr>
        <p:spPr>
          <a:xfrm>
            <a:off x="7186733" y="3009259"/>
            <a:ext cx="1762352" cy="784830"/>
          </a:xfrm>
          <a:prstGeom prst="rect">
            <a:avLst/>
          </a:prstGeom>
          <a:noFill/>
        </p:spPr>
        <p:txBody>
          <a:bodyPr wrap="square">
            <a:spAutoFit/>
          </a:bodyPr>
          <a:lstStyle/>
          <a:p>
            <a:pPr marL="171450" indent="-171450">
              <a:buFont typeface="Arial" panose="020B0604020202020204" pitchFamily="34" charset="0"/>
              <a:buChar char="•"/>
              <a:defRPr/>
            </a:pPr>
            <a:r>
              <a:rPr lang="en-US" altLang="zh-CN" sz="900" dirty="0">
                <a:solidFill>
                  <a:srgbClr val="0D0D0D"/>
                </a:solidFill>
              </a:rPr>
              <a:t>YOY growth rate of brand GMV</a:t>
            </a:r>
            <a:endParaRPr lang="en-US" altLang="zh-CN" sz="900" dirty="0">
              <a:solidFill>
                <a:srgbClr val="0D0D0D"/>
              </a:solidFill>
            </a:endParaRPr>
          </a:p>
          <a:p>
            <a:pPr marL="171450" indent="-171450">
              <a:buFont typeface="Arial" panose="020B0604020202020204" pitchFamily="34" charset="0"/>
              <a:buChar char="•"/>
              <a:defRPr/>
            </a:pPr>
            <a:r>
              <a:rPr lang="en-US" altLang="zh-CN" sz="900" dirty="0">
                <a:solidFill>
                  <a:srgbClr val="0D0D0D"/>
                </a:solidFill>
              </a:rPr>
              <a:t>YOY growth rate of new brand customers </a:t>
            </a:r>
            <a:endParaRPr lang="en-US" altLang="zh-CN" sz="900" dirty="0">
              <a:solidFill>
                <a:srgbClr val="0D0D0D"/>
              </a:solidFill>
            </a:endParaRPr>
          </a:p>
          <a:p>
            <a:pPr marL="171450" indent="-171450">
              <a:buFont typeface="Arial" panose="020B0604020202020204" pitchFamily="34" charset="0"/>
              <a:buChar char="•"/>
              <a:defRPr/>
            </a:pPr>
            <a:r>
              <a:rPr lang="en-US" altLang="zh-CN" sz="900" dirty="0">
                <a:solidFill>
                  <a:srgbClr val="0D0D0D"/>
                </a:solidFill>
              </a:rPr>
              <a:t>repurchase rate </a:t>
            </a:r>
            <a:endParaRPr lang="zh-CN" altLang="en-US" sz="900" dirty="0">
              <a:solidFill>
                <a:srgbClr val="0D0D0D"/>
              </a:solidFill>
            </a:endParaRPr>
          </a:p>
        </p:txBody>
      </p:sp>
      <p:sp>
        <p:nvSpPr>
          <p:cNvPr id="35" name="文本框 34"/>
          <p:cNvSpPr txBox="1"/>
          <p:nvPr/>
        </p:nvSpPr>
        <p:spPr>
          <a:xfrm>
            <a:off x="7186733" y="4025545"/>
            <a:ext cx="1473881" cy="507831"/>
          </a:xfrm>
          <a:prstGeom prst="rect">
            <a:avLst/>
          </a:prstGeom>
          <a:noFill/>
        </p:spPr>
        <p:txBody>
          <a:bodyPr wrap="square">
            <a:spAutoFit/>
          </a:bodyPr>
          <a:lstStyle/>
          <a:p>
            <a:pPr marL="171450" marR="0" lvl="0" indent="-171450" fontAlgn="auto">
              <a:lnSpc>
                <a:spcPct val="100000"/>
              </a:lnSpc>
              <a:buClrTx/>
              <a:buSzTx/>
              <a:buFont typeface="Arial" panose="020B0604020202020204" pitchFamily="34" charset="0"/>
              <a:buChar char="•"/>
              <a:defRPr/>
            </a:pPr>
            <a:r>
              <a:rPr lang="en-US" altLang="zh-CN" sz="900" dirty="0">
                <a:solidFill>
                  <a:srgbClr val="0D0D0D"/>
                </a:solidFill>
              </a:rPr>
              <a:t>E-commerce platform backend data </a:t>
            </a:r>
            <a:endParaRPr lang="en-US" altLang="zh-CN" sz="900" dirty="0">
              <a:solidFill>
                <a:srgbClr val="0D0D0D"/>
              </a:solidFill>
            </a:endParaRPr>
          </a:p>
          <a:p>
            <a:pPr marL="171450" indent="-171450">
              <a:buFont typeface="Arial" panose="020B0604020202020204" pitchFamily="34" charset="0"/>
              <a:buChar char="•"/>
              <a:defRPr/>
            </a:pPr>
            <a:r>
              <a:rPr lang="en-US" altLang="zh-CN" sz="900" dirty="0">
                <a:solidFill>
                  <a:srgbClr val="0D0D0D"/>
                </a:solidFill>
              </a:rPr>
              <a:t>Brand sales data</a:t>
            </a:r>
            <a:endParaRPr lang="en-US" altLang="zh-CN" sz="900" dirty="0">
              <a:solidFill>
                <a:srgbClr val="0D0D0D"/>
              </a:solidFill>
            </a:endParaRPr>
          </a:p>
        </p:txBody>
      </p:sp>
      <p:sp>
        <p:nvSpPr>
          <p:cNvPr id="37" name="标题 10"/>
          <p:cNvSpPr>
            <a:spLocks noGrp="1"/>
          </p:cNvSpPr>
          <p:nvPr>
            <p:ph type="title"/>
            <p:custDataLst>
              <p:tags r:id="rId9"/>
            </p:custDataLst>
          </p:nvPr>
        </p:nvSpPr>
        <p:spPr>
          <a:xfrm>
            <a:off x="308015" y="321369"/>
            <a:ext cx="8219297" cy="629678"/>
          </a:xfrm>
        </p:spPr>
        <p:txBody>
          <a:bodyPr wrap="square" anchor="t">
            <a:noAutofit/>
          </a:bodyPr>
          <a:lstStyle/>
          <a:p>
            <a:r>
              <a:rPr lang="en-US" altLang="zh-CN" b="0" i="0" dirty="0">
                <a:solidFill>
                  <a:srgbClr val="0070C0"/>
                </a:solidFill>
                <a:effectLst/>
                <a:latin typeface="Franklin Gothic Medium Cond" panose="020B0606030402020204" pitchFamily="34" charset="0"/>
              </a:rPr>
              <a:t>Factor 3: </a:t>
            </a:r>
            <a:r>
              <a:rPr lang="en-US" altLang="zh-CN" dirty="0">
                <a:solidFill>
                  <a:srgbClr val="0070C0"/>
                </a:solidFill>
                <a:latin typeface="Franklin Gothic Medium Cond" panose="020B0606030402020204" pitchFamily="34" charset="0"/>
              </a:rPr>
              <a:t>Rational Evaluation System</a:t>
            </a:r>
            <a:br>
              <a:rPr lang="en-US" altLang="zh-CN" dirty="0">
                <a:solidFill>
                  <a:srgbClr val="0070C0"/>
                </a:solidFill>
                <a:latin typeface="Franklin Gothic Medium Cond" panose="020B0606030402020204" pitchFamily="34" charset="0"/>
              </a:rPr>
            </a:br>
            <a:r>
              <a:rPr lang="en-US" altLang="zh-CN" sz="1400" dirty="0">
                <a:solidFill>
                  <a:srgbClr val="0070C0"/>
                </a:solidFill>
                <a:latin typeface="Franklin Gothic Medium Cond" panose="020B0606030402020204" pitchFamily="34" charset="0"/>
              </a:rPr>
              <a:t>In the case of effectiveness assessment, combining third-party external data tracking and solutions makes the evaluation more accountable</a:t>
            </a:r>
            <a:br>
              <a:rPr lang="en-US" altLang="zh-CN" sz="800" b="0" i="0" dirty="0">
                <a:solidFill>
                  <a:srgbClr val="0D0D0D"/>
                </a:solidFill>
                <a:effectLst/>
                <a:latin typeface="Söhne"/>
              </a:rPr>
            </a:br>
            <a:endParaRPr lang="en-US" altLang="zh-CN" sz="1400" dirty="0">
              <a:solidFill>
                <a:srgbClr val="0070C0"/>
              </a:solidFill>
              <a:latin typeface="Franklin Gothic Medium Cond" panose="020B06060304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1297" y="796583"/>
            <a:ext cx="2878645" cy="4159535"/>
            <a:chOff x="-131297" y="796583"/>
            <a:chExt cx="2878645" cy="4159535"/>
          </a:xfrm>
        </p:grpSpPr>
        <p:sp>
          <p:nvSpPr>
            <p:cNvPr id="22" name="Right Triangle 21"/>
            <p:cNvSpPr/>
            <p:nvPr/>
          </p:nvSpPr>
          <p:spPr>
            <a:xfrm rot="5400000">
              <a:off x="-100015" y="3581736"/>
              <a:ext cx="1343100" cy="1405663"/>
            </a:xfrm>
            <a:prstGeom prst="rtTriangle">
              <a:avLst/>
            </a:prstGeom>
            <a:gradFill>
              <a:gsLst>
                <a:gs pos="0">
                  <a:schemeClr val="accent1">
                    <a:lumMod val="20000"/>
                    <a:lumOff val="80000"/>
                  </a:schemeClr>
                </a:gs>
                <a:gs pos="50000">
                  <a:schemeClr val="accent1">
                    <a:lumMod val="60000"/>
                    <a:lumOff val="40000"/>
                  </a:schemeClr>
                </a:gs>
                <a:gs pos="100000">
                  <a:schemeClr val="accent1">
                    <a:lumMod val="99000"/>
                    <a:satMod val="120000"/>
                    <a:shade val="78000"/>
                  </a:schemeClr>
                </a:gs>
              </a:gsLst>
            </a:gradFill>
            <a:ln>
              <a:noFill/>
            </a:ln>
            <a:effectLst>
              <a:softEdge rad="128289"/>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a:off x="-101316" y="1157169"/>
              <a:ext cx="1302918" cy="1343102"/>
            </a:xfrm>
            <a:prstGeom prst="rtTriangle">
              <a:avLst/>
            </a:prstGeom>
            <a:gradFill>
              <a:gsLst>
                <a:gs pos="0">
                  <a:schemeClr val="accent1"/>
                </a:gs>
                <a:gs pos="50000">
                  <a:schemeClr val="accent1">
                    <a:lumMod val="60000"/>
                    <a:lumOff val="40000"/>
                  </a:schemeClr>
                </a:gs>
                <a:gs pos="100000">
                  <a:schemeClr val="accent1">
                    <a:lumMod val="20000"/>
                    <a:lumOff val="80000"/>
                  </a:schemeClr>
                </a:gs>
              </a:gsLst>
              <a:lin ang="10800000" scaled="0"/>
            </a:gradFill>
            <a:ln>
              <a:noFill/>
            </a:ln>
            <a:effectLst>
              <a:softEdge rad="128289"/>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rot="5400000">
              <a:off x="38139" y="3637301"/>
              <a:ext cx="894313" cy="983744"/>
            </a:xfrm>
            <a:prstGeom prst="rtTriangle">
              <a:avLst/>
            </a:prstGeom>
            <a:gradFill>
              <a:gsLst>
                <a:gs pos="33000">
                  <a:srgbClr val="39A8E6"/>
                </a:gs>
                <a:gs pos="0">
                  <a:srgbClr val="0070CD"/>
                </a:gs>
                <a:gs pos="100000">
                  <a:schemeClr val="accent1">
                    <a:tint val="50000"/>
                    <a:shade val="100000"/>
                    <a:satMod val="350000"/>
                  </a:schemeClr>
                </a:gs>
              </a:gsLst>
              <a:lin ang="15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6200000">
              <a:off x="957757" y="2483750"/>
              <a:ext cx="1129513" cy="1242463"/>
            </a:xfrm>
            <a:prstGeom prst="rtTriangle">
              <a:avLst/>
            </a:prstGeom>
            <a:gradFill>
              <a:gsLst>
                <a:gs pos="26000">
                  <a:srgbClr val="F764BA"/>
                </a:gs>
                <a:gs pos="0">
                  <a:schemeClr val="accent6">
                    <a:lumMod val="40000"/>
                    <a:lumOff val="60000"/>
                  </a:schemeClr>
                </a:gs>
                <a:gs pos="100000">
                  <a:schemeClr val="accent6">
                    <a:lumMod val="20000"/>
                    <a:lumOff val="80000"/>
                  </a:schemeClr>
                </a:gs>
              </a:gsLst>
              <a:lin ang="3000000" scaled="0"/>
            </a:gradFill>
            <a:ln>
              <a:noFill/>
            </a:ln>
            <a:effectLst>
              <a:softEdge rad="111819"/>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V="1">
              <a:off x="-1" y="2368961"/>
              <a:ext cx="894112" cy="894112"/>
            </a:xfrm>
            <a:prstGeom prst="rtTriangle">
              <a:avLst/>
            </a:prstGeom>
            <a:gradFill>
              <a:gsLst>
                <a:gs pos="0">
                  <a:schemeClr val="bg1">
                    <a:lumMod val="65000"/>
                  </a:schemeClr>
                </a:gs>
                <a:gs pos="100000">
                  <a:schemeClr val="bg1">
                    <a:lumMod val="95000"/>
                  </a:schemeClr>
                </a:gs>
              </a:gsLst>
              <a:lin ang="1200000" scaled="0"/>
            </a:gradFill>
            <a:ln>
              <a:noFill/>
            </a:ln>
            <a:effectLst>
              <a:outerShdw blurRad="124767" dist="50800" dir="5400000" sx="102964" sy="102964" algn="ctr" rotWithShape="0">
                <a:srgbClr val="000000">
                  <a:alpha val="26676"/>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a:off x="-7299" y="1472915"/>
              <a:ext cx="894112" cy="894112"/>
            </a:xfrm>
            <a:prstGeom prst="rtTriangle">
              <a:avLst/>
            </a:prstGeom>
            <a:gradFill>
              <a:gsLst>
                <a:gs pos="24000">
                  <a:srgbClr val="39A8E6"/>
                </a:gs>
                <a:gs pos="0">
                  <a:srgbClr val="0070CD"/>
                </a:gs>
                <a:gs pos="100000">
                  <a:schemeClr val="accent1">
                    <a:tint val="50000"/>
                    <a:shade val="100000"/>
                    <a:satMod val="350000"/>
                  </a:schemeClr>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
            <p:cNvSpPr/>
            <p:nvPr/>
          </p:nvSpPr>
          <p:spPr>
            <a:xfrm flipH="1">
              <a:off x="1105394" y="844710"/>
              <a:ext cx="1585827" cy="1585826"/>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17000">
                  <a:srgbClr val="39A8E6"/>
                </a:gs>
                <a:gs pos="0">
                  <a:srgbClr val="0070CD"/>
                </a:gs>
                <a:gs pos="100000">
                  <a:schemeClr val="accent1">
                    <a:lumMod val="40000"/>
                    <a:lumOff val="60000"/>
                  </a:schemeClr>
                </a:gs>
                <a:gs pos="55000">
                  <a:schemeClr val="accent1">
                    <a:tint val="50000"/>
                    <a:shade val="100000"/>
                    <a:satMod val="350000"/>
                  </a:schemeClr>
                </a:gs>
              </a:gsLst>
              <a:lin ang="4200000" scaled="0"/>
            </a:gradFill>
            <a:ln>
              <a:noFill/>
            </a:ln>
            <a:effectLst>
              <a:softEdge rad="107950"/>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Right Triangle 17"/>
            <p:cNvSpPr/>
            <p:nvPr/>
          </p:nvSpPr>
          <p:spPr>
            <a:xfrm rot="16200000">
              <a:off x="1240456" y="2658450"/>
              <a:ext cx="823829" cy="906212"/>
            </a:xfrm>
            <a:prstGeom prst="rtTriangle">
              <a:avLst/>
            </a:prstGeom>
            <a:gradFill>
              <a:gsLst>
                <a:gs pos="0">
                  <a:schemeClr val="accent6"/>
                </a:gs>
                <a:gs pos="100000">
                  <a:schemeClr val="accent6">
                    <a:lumMod val="20000"/>
                    <a:lumOff val="80000"/>
                  </a:schemeClr>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4"/>
            <p:cNvSpPr/>
            <p:nvPr/>
          </p:nvSpPr>
          <p:spPr>
            <a:xfrm rot="10800000" flipH="1">
              <a:off x="1274367" y="796583"/>
              <a:ext cx="1472981" cy="1472980"/>
            </a:xfrm>
            <a:custGeom>
              <a:avLst/>
              <a:gdLst>
                <a:gd name="connsiteX0" fmla="*/ 1127259 w 2061640"/>
                <a:gd name="connsiteY0" fmla="*/ 1595 h 2061639"/>
                <a:gd name="connsiteX1" fmla="*/ 1127259 w 2061640"/>
                <a:gd name="connsiteY1" fmla="*/ 1596 h 2061639"/>
                <a:gd name="connsiteX2" fmla="*/ 1514 w 2061640"/>
                <a:gd name="connsiteY2" fmla="*/ 1127342 h 2061639"/>
                <a:gd name="connsiteX3" fmla="*/ 1513 w 2061640"/>
                <a:gd name="connsiteY3" fmla="*/ 1127341 h 2061639"/>
                <a:gd name="connsiteX4" fmla="*/ 1513 w 2061640"/>
                <a:gd name="connsiteY4" fmla="*/ 1127342 h 2061639"/>
                <a:gd name="connsiteX5" fmla="*/ 0 w 2061640"/>
                <a:gd name="connsiteY5" fmla="*/ 1128855 h 2061639"/>
                <a:gd name="connsiteX6" fmla="*/ 1513 w 2061640"/>
                <a:gd name="connsiteY6" fmla="*/ 1133393 h 2061639"/>
                <a:gd name="connsiteX7" fmla="*/ 1513 w 2061640"/>
                <a:gd name="connsiteY7" fmla="*/ 2060125 h 2061639"/>
                <a:gd name="connsiteX8" fmla="*/ 928243 w 2061640"/>
                <a:gd name="connsiteY8" fmla="*/ 2060125 h 2061639"/>
                <a:gd name="connsiteX9" fmla="*/ 932785 w 2061640"/>
                <a:gd name="connsiteY9" fmla="*/ 2061639 h 2061639"/>
                <a:gd name="connsiteX10" fmla="*/ 2061640 w 2061640"/>
                <a:gd name="connsiteY10" fmla="*/ 932784 h 2061639"/>
                <a:gd name="connsiteX11" fmla="*/ 2060043 w 2061640"/>
                <a:gd name="connsiteY11" fmla="*/ 927994 h 2061639"/>
                <a:gd name="connsiteX12" fmla="*/ 2060043 w 2061640"/>
                <a:gd name="connsiteY12" fmla="*/ 1595 h 2061639"/>
                <a:gd name="connsiteX13" fmla="*/ 1133641 w 2061640"/>
                <a:gd name="connsiteY13" fmla="*/ 1595 h 2061639"/>
                <a:gd name="connsiteX14" fmla="*/ 1128855 w 2061640"/>
                <a:gd name="connsiteY14" fmla="*/ 0 h 2061639"/>
                <a:gd name="connsiteX15" fmla="*/ 1127260 w 2061640"/>
                <a:gd name="connsiteY15" fmla="*/ 1595 h 206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640" h="2061639">
                  <a:moveTo>
                    <a:pt x="1127259" y="1595"/>
                  </a:moveTo>
                  <a:lnTo>
                    <a:pt x="1127259" y="1596"/>
                  </a:lnTo>
                  <a:lnTo>
                    <a:pt x="1514" y="1127342"/>
                  </a:lnTo>
                  <a:lnTo>
                    <a:pt x="1513" y="1127341"/>
                  </a:lnTo>
                  <a:lnTo>
                    <a:pt x="1513" y="1127342"/>
                  </a:lnTo>
                  <a:lnTo>
                    <a:pt x="0" y="1128855"/>
                  </a:lnTo>
                  <a:lnTo>
                    <a:pt x="1513" y="1133393"/>
                  </a:lnTo>
                  <a:lnTo>
                    <a:pt x="1513" y="2060125"/>
                  </a:lnTo>
                  <a:lnTo>
                    <a:pt x="928243" y="2060125"/>
                  </a:lnTo>
                  <a:lnTo>
                    <a:pt x="932785" y="2061639"/>
                  </a:lnTo>
                  <a:lnTo>
                    <a:pt x="2061640" y="932784"/>
                  </a:lnTo>
                  <a:lnTo>
                    <a:pt x="2060043" y="927994"/>
                  </a:lnTo>
                  <a:lnTo>
                    <a:pt x="2060043" y="1595"/>
                  </a:lnTo>
                  <a:lnTo>
                    <a:pt x="1133641" y="1595"/>
                  </a:lnTo>
                  <a:lnTo>
                    <a:pt x="1128855" y="0"/>
                  </a:lnTo>
                  <a:lnTo>
                    <a:pt x="1127260" y="1595"/>
                  </a:lnTo>
                  <a:close/>
                </a:path>
              </a:pathLst>
            </a:custGeom>
            <a:gradFill>
              <a:gsLst>
                <a:gs pos="0">
                  <a:srgbClr val="0070CD"/>
                </a:gs>
                <a:gs pos="100000">
                  <a:schemeClr val="accent1">
                    <a:tint val="50000"/>
                    <a:shade val="100000"/>
                    <a:satMod val="350000"/>
                  </a:schemeClr>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2" name="Slide Number Placeholder 1"/>
          <p:cNvSpPr>
            <a:spLocks noGrp="1"/>
          </p:cNvSpPr>
          <p:nvPr>
            <p:ph type="sldNum" sz="quarter" idx="12"/>
          </p:nvPr>
        </p:nvSpPr>
        <p:spPr/>
        <p:txBody>
          <a:bodyPr/>
          <a:lstStyle/>
          <a:p>
            <a:fld id="{7FE65862-6F0E-BF45-805E-B455647285E2}" type="slidenum">
              <a:rPr lang="en-US" smtClean="0"/>
            </a:fld>
            <a:endParaRPr lang="en-US" dirty="0"/>
          </a:p>
        </p:txBody>
      </p:sp>
      <p:sp>
        <p:nvSpPr>
          <p:cNvPr id="20" name="TextBox 19"/>
          <p:cNvSpPr txBox="1"/>
          <p:nvPr/>
        </p:nvSpPr>
        <p:spPr>
          <a:xfrm>
            <a:off x="3478472" y="2332070"/>
            <a:ext cx="4648258" cy="1107996"/>
          </a:xfrm>
          <a:prstGeom prst="rect">
            <a:avLst/>
          </a:prstGeom>
          <a:noFill/>
        </p:spPr>
        <p:txBody>
          <a:bodyPr wrap="square" rtlCol="0">
            <a:spAutoFit/>
          </a:bodyPr>
          <a:lstStyle/>
          <a:p>
            <a:r>
              <a:rPr lang="en-US" sz="6600" dirty="0">
                <a:solidFill>
                  <a:schemeClr val="accent4"/>
                </a:solidFill>
                <a:latin typeface="+mj-lt"/>
              </a:rPr>
              <a:t>Thank You!</a:t>
            </a:r>
            <a:endParaRPr lang="en-US" sz="6600" dirty="0">
              <a:solidFill>
                <a:schemeClr val="accent4"/>
              </a:solidFill>
              <a:latin typeface="+mj-lt"/>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26.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27.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28.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29.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1.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2.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3.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4.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5.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6.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7.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8.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39.xml><?xml version="1.0" encoding="utf-8"?>
<p:tagLst xmlns:p="http://schemas.openxmlformats.org/presentationml/2006/main">
  <p:tag name="KSO_WM_DIAGRAM_VIRTUALLY_FRAME" val="{&quot;height&quot;:216.50645669291333,&quot;left&quot;:57.07527559055118,&quot;top&quot;:106.55409448818898,&quot;width&quot;:603.8565354330709}"/>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47.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48.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49.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1.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2.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3.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4.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5.xml><?xml version="1.0" encoding="utf-8"?>
<p:tagLst xmlns:p="http://schemas.openxmlformats.org/presentationml/2006/main">
  <p:tag name="KSO_WM_DIAGRAM_VIRTUALLY_FRAME" val="{&quot;height&quot;:102.00307086614173,&quot;left&quot;:205.18787401574804,&quot;top&quot;:153.1063779527559,&quot;width&quot;:445.24370078740156}"/>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PP_MARK_KEY" val="d9a999fa-c07a-4762-9068-b24da1f5e641"/>
  <p:tag name="COMMONDATA" val="eyJoZGlkIjoiZTUyNzZhYjQ4NGE5MDBiYTc0M2E2MzNhOGEyZTBkYzMifQ=="/>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1_Custom Design">
  <a:themeElements>
    <a:clrScheme name="R3's Colors">
      <a:dk1>
        <a:srgbClr val="474747"/>
      </a:dk1>
      <a:lt1>
        <a:srgbClr val="FFFFFF"/>
      </a:lt1>
      <a:dk2>
        <a:srgbClr val="E4E4E4"/>
      </a:dk2>
      <a:lt2>
        <a:srgbClr val="EAF2F8"/>
      </a:lt2>
      <a:accent1>
        <a:srgbClr val="00ADEF"/>
      </a:accent1>
      <a:accent2>
        <a:srgbClr val="646469"/>
      </a:accent2>
      <a:accent3>
        <a:srgbClr val="1A1918"/>
      </a:accent3>
      <a:accent4>
        <a:srgbClr val="0070CD"/>
      </a:accent4>
      <a:accent5>
        <a:srgbClr val="DAD8D5"/>
      </a:accent5>
      <a:accent6>
        <a:srgbClr val="EC008B"/>
      </a:accent6>
      <a:hlink>
        <a:srgbClr val="0000FF"/>
      </a:hlink>
      <a:folHlink>
        <a:srgbClr val="FF00FF"/>
      </a:folHlink>
    </a:clrScheme>
    <a:fontScheme name="自定义 2">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R3's Colors">
      <a:dk1>
        <a:srgbClr val="474747"/>
      </a:dk1>
      <a:lt1>
        <a:srgbClr val="FFFFFF"/>
      </a:lt1>
      <a:dk2>
        <a:srgbClr val="E4E4E4"/>
      </a:dk2>
      <a:lt2>
        <a:srgbClr val="EAF2F8"/>
      </a:lt2>
      <a:accent1>
        <a:srgbClr val="00ADEF"/>
      </a:accent1>
      <a:accent2>
        <a:srgbClr val="646469"/>
      </a:accent2>
      <a:accent3>
        <a:srgbClr val="1A1918"/>
      </a:accent3>
      <a:accent4>
        <a:srgbClr val="0070CD"/>
      </a:accent4>
      <a:accent5>
        <a:srgbClr val="DAD8D5"/>
      </a:accent5>
      <a:accent6>
        <a:srgbClr val="EC008B"/>
      </a:accent6>
      <a:hlink>
        <a:srgbClr val="0000FF"/>
      </a:hlink>
      <a:folHlink>
        <a:srgbClr val="FF00FF"/>
      </a:folHlink>
    </a:clrScheme>
    <a:fontScheme name="自定义 2">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R3's Colors">
      <a:dk1>
        <a:srgbClr val="474747"/>
      </a:dk1>
      <a:lt1>
        <a:srgbClr val="FFFFFF"/>
      </a:lt1>
      <a:dk2>
        <a:srgbClr val="E4E4E4"/>
      </a:dk2>
      <a:lt2>
        <a:srgbClr val="EAF2F8"/>
      </a:lt2>
      <a:accent1>
        <a:srgbClr val="00ADEF"/>
      </a:accent1>
      <a:accent2>
        <a:srgbClr val="646469"/>
      </a:accent2>
      <a:accent3>
        <a:srgbClr val="1A1918"/>
      </a:accent3>
      <a:accent4>
        <a:srgbClr val="0070CD"/>
      </a:accent4>
      <a:accent5>
        <a:srgbClr val="DAD8D5"/>
      </a:accent5>
      <a:accent6>
        <a:srgbClr val="EC008B"/>
      </a:accent6>
      <a:hlink>
        <a:srgbClr val="0000FF"/>
      </a:hlink>
      <a:folHlink>
        <a:srgbClr val="FF00FF"/>
      </a:folHlink>
    </a:clrScheme>
    <a:fontScheme name="自定义 2">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R3's Colors">
      <a:dk1>
        <a:srgbClr val="474747"/>
      </a:dk1>
      <a:lt1>
        <a:srgbClr val="FFFFFF"/>
      </a:lt1>
      <a:dk2>
        <a:srgbClr val="E4E4E4"/>
      </a:dk2>
      <a:lt2>
        <a:srgbClr val="EAF2F8"/>
      </a:lt2>
      <a:accent1>
        <a:srgbClr val="00ADEF"/>
      </a:accent1>
      <a:accent2>
        <a:srgbClr val="646469"/>
      </a:accent2>
      <a:accent3>
        <a:srgbClr val="1A1918"/>
      </a:accent3>
      <a:accent4>
        <a:srgbClr val="0070CD"/>
      </a:accent4>
      <a:accent5>
        <a:srgbClr val="DAD8D5"/>
      </a:accent5>
      <a:accent6>
        <a:srgbClr val="EC008B"/>
      </a:accent6>
      <a:hlink>
        <a:srgbClr val="0000FF"/>
      </a:hlink>
      <a:folHlink>
        <a:srgbClr val="FF00FF"/>
      </a:folHlink>
    </a:clrScheme>
    <a:fontScheme name="自定义 2">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R3's Colors">
      <a:dk1>
        <a:srgbClr val="474747"/>
      </a:dk1>
      <a:lt1>
        <a:srgbClr val="FFFFFF"/>
      </a:lt1>
      <a:dk2>
        <a:srgbClr val="E4E4E4"/>
      </a:dk2>
      <a:lt2>
        <a:srgbClr val="EAF2F8"/>
      </a:lt2>
      <a:accent1>
        <a:srgbClr val="00ADEF"/>
      </a:accent1>
      <a:accent2>
        <a:srgbClr val="646469"/>
      </a:accent2>
      <a:accent3>
        <a:srgbClr val="1A1918"/>
      </a:accent3>
      <a:accent4>
        <a:srgbClr val="0070CD"/>
      </a:accent4>
      <a:accent5>
        <a:srgbClr val="DAD8D5"/>
      </a:accent5>
      <a:accent6>
        <a:srgbClr val="EC008B"/>
      </a:accent6>
      <a:hlink>
        <a:srgbClr val="0000FF"/>
      </a:hlink>
      <a:folHlink>
        <a:srgbClr val="FF00FF"/>
      </a:folHlink>
    </a:clrScheme>
    <a:fontScheme name="自定义 2">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40767</Words>
  <Application>WPS 演示</Application>
  <PresentationFormat>On-screen Show (16:9)</PresentationFormat>
  <Paragraphs>1994</Paragraphs>
  <Slides>94</Slides>
  <Notes>36</Notes>
  <HiddenSlides>0</HiddenSlides>
  <MMClips>0</MMClips>
  <ScaleCrop>false</ScaleCrop>
  <HeadingPairs>
    <vt:vector size="6" baseType="variant">
      <vt:variant>
        <vt:lpstr>已用的字体</vt:lpstr>
      </vt:variant>
      <vt:variant>
        <vt:i4>25</vt:i4>
      </vt:variant>
      <vt:variant>
        <vt:lpstr>主题</vt:lpstr>
      </vt:variant>
      <vt:variant>
        <vt:i4>5</vt:i4>
      </vt:variant>
      <vt:variant>
        <vt:lpstr>幻灯片标题</vt:lpstr>
      </vt:variant>
      <vt:variant>
        <vt:i4>94</vt:i4>
      </vt:variant>
    </vt:vector>
  </HeadingPairs>
  <TitlesOfParts>
    <vt:vector size="124" baseType="lpstr">
      <vt:lpstr>Arial</vt:lpstr>
      <vt:lpstr>宋体</vt:lpstr>
      <vt:lpstr>Wingdings</vt:lpstr>
      <vt:lpstr>Franklin Gothic Medium Cond</vt:lpstr>
      <vt:lpstr>Libre Franklin</vt:lpstr>
      <vt:lpstr>Segoe Print</vt:lpstr>
      <vt:lpstr>Franklin Gothic Book</vt:lpstr>
      <vt:lpstr>微软雅黑</vt:lpstr>
      <vt:lpstr>Franklin Gothic Medium</vt:lpstr>
      <vt:lpstr>Calibri</vt:lpstr>
      <vt:lpstr>MS PGothic</vt:lpstr>
      <vt:lpstr>Bahnschrift SemiBold Condensed</vt:lpstr>
      <vt:lpstr>Franklin Gothic Medium</vt:lpstr>
      <vt:lpstr>Arial Unicode MS</vt:lpstr>
      <vt:lpstr>等线</vt:lpstr>
      <vt:lpstr>Microsoft YaHei UI</vt:lpstr>
      <vt:lpstr>Franklin Gothic Book</vt:lpstr>
      <vt:lpstr>Times New Roman</vt:lpstr>
      <vt:lpstr>Söhne</vt:lpstr>
      <vt:lpstr>Georgia</vt:lpstr>
      <vt:lpstr>Franklin Gothic Demi Cond</vt:lpstr>
      <vt:lpstr>Franklin Gothic Demi</vt:lpstr>
      <vt:lpstr>Franklin Gothic Medium Cond</vt:lpstr>
      <vt:lpstr>Libre Franklin Thin</vt:lpstr>
      <vt:lpstr>Wingdings</vt:lpstr>
      <vt:lpstr>1_Custom Design</vt:lpstr>
      <vt:lpstr>2_Custom Design</vt:lpstr>
      <vt:lpstr>3_Custom Design</vt:lpstr>
      <vt:lpstr>4_Custom Design</vt:lpstr>
      <vt:lpstr>6_Custom Design</vt:lpstr>
      <vt:lpstr>PowerPoint 演示文稿</vt:lpstr>
      <vt:lpstr>项目背景</vt:lpstr>
      <vt:lpstr>Project Background</vt:lpstr>
      <vt:lpstr>报告概要</vt:lpstr>
      <vt:lpstr>Report Outline</vt:lpstr>
      <vt:lpstr>THE EVOLVING MARKET SITUATION WHAT’S SHAPING MARKETING </vt:lpstr>
      <vt:lpstr>不断变化的市场形势.  市场概况</vt:lpstr>
      <vt:lpstr>The evolving Market Situation.  Market Overview</vt:lpstr>
      <vt:lpstr>数据参考</vt:lpstr>
      <vt:lpstr>The evolving Market Situation.  Market Overview</vt:lpstr>
      <vt:lpstr>不断变化的市场形势.  营销面临的主要挑战</vt:lpstr>
      <vt:lpstr>The evolving Market Situation.  Key Marketing Challenges</vt:lpstr>
      <vt:lpstr>1.  市场信心不足。          趋于多元化投资与保守投资。</vt:lpstr>
      <vt:lpstr>1.  Lack of confidence.           Diversified and Conservative Investment.  </vt:lpstr>
      <vt:lpstr>不断变化的市场形势.  营销面临的主要挑战</vt:lpstr>
      <vt:lpstr>  </vt:lpstr>
      <vt:lpstr>  </vt:lpstr>
      <vt:lpstr>  </vt:lpstr>
      <vt:lpstr>2.  平衡品牌vs业绩，长期投资vs短期投资。</vt:lpstr>
      <vt:lpstr>2.  Brand vs Performance.             Long-term vs Short-term investment. </vt:lpstr>
      <vt:lpstr>不断变化的市场形势.  营销面临的主要挑战</vt:lpstr>
      <vt:lpstr>The evolving Market Situation.  Key Marketing Challenges</vt:lpstr>
      <vt:lpstr>PowerPoint 演示文稿</vt:lpstr>
      <vt:lpstr>案例一深入洞察市场把握机会点、实现品牌力长效增长</vt:lpstr>
      <vt:lpstr>Case Study 1 Continued Study on Brand and Market to Seize Opportunities and Achieve Sustained Brand Growth</vt:lpstr>
      <vt:lpstr>3.  营销三大关注点       营销投资回报率评估           效果的衡量           碎片化的媒体环境  </vt:lpstr>
      <vt:lpstr>3.  Three key marketing challenges        Marketing ROI           Effectiveness Measurement           Fragmented Media Environment  </vt:lpstr>
      <vt:lpstr>不断变化的市场形势.  营销面临的主要挑战</vt:lpstr>
      <vt:lpstr>The evolving Market Situation.  Key Marketing Challenges</vt:lpstr>
      <vt:lpstr>PowerPoint 演示文稿</vt:lpstr>
      <vt:lpstr>案例二 营销投资逐个击破、掌握市场动态以驱动营销回报率</vt:lpstr>
      <vt:lpstr>Case Study 2 Driving Marketing Investment ROI by Sectors</vt:lpstr>
      <vt:lpstr>4.  多样化的消费者触点。            不断上升的数据壁垒。</vt:lpstr>
      <vt:lpstr>4.  Diversified Consumer Touchpoints.             The Rising Data Barriers.</vt:lpstr>
      <vt:lpstr>不断变化的市场形势.  营销面临的主要挑战</vt:lpstr>
      <vt:lpstr>PowerPoint 演示文稿</vt:lpstr>
      <vt:lpstr>PowerPoint 演示文稿</vt:lpstr>
      <vt:lpstr>The evolving Market Situation.  Key Marketing Challenges</vt:lpstr>
      <vt:lpstr>案例三 全面优化社交媒体营销，驱动社交营销效能增长</vt:lpstr>
      <vt:lpstr>Case Study 3 Comprehensive Optimization of Social Media Marketing from Inside Out to Drive Growth in Marketing Efficacy
</vt:lpstr>
      <vt:lpstr>5.  社交平台的独特属性，有针对性的消费者洞察，关联内容，精准流量.  </vt:lpstr>
      <vt:lpstr>5.  Social Platform Uniqness.            Targeted Consumer Insight.            Relevant Content.            Precised Traffic.  </vt:lpstr>
      <vt:lpstr>The evolving Market Situation.  Key Marketing Challenges</vt:lpstr>
      <vt:lpstr>The evolving Market Situation.  Key Marketing Challenges</vt:lpstr>
      <vt:lpstr>6.  营销数字化进程  </vt:lpstr>
      <vt:lpstr>6.  Marketing Digitalization  </vt:lpstr>
      <vt:lpstr>不断变化的市场形势.  营销面临的主要挑战</vt:lpstr>
      <vt:lpstr>The evolving Market Situation.  Key Marketing Challenges</vt:lpstr>
      <vt:lpstr>PowerPoint 演示文稿</vt:lpstr>
      <vt:lpstr>7.  提高营销效果的营销工具。</vt:lpstr>
      <vt:lpstr>7.  New Marketing Tool to Enhance Marketing Effectiveness.</vt:lpstr>
      <vt:lpstr>不断变化的市场形势.  营销面临的主要挑战</vt:lpstr>
      <vt:lpstr>The evolving Market Situation.  Key Marketing Challenges</vt:lpstr>
      <vt:lpstr>8.  新技术带来新的营销形式。</vt:lpstr>
      <vt:lpstr>8.  New Technology. New Marketing Format.</vt:lpstr>
      <vt:lpstr>不断变化的市场形势.  营销面临的主要挑战</vt:lpstr>
      <vt:lpstr>The evolving Market Situation.  Key Marketing Challenges</vt:lpstr>
      <vt:lpstr>9.  营销协同。           从品牌到内容再到销售平台的打通。      </vt:lpstr>
      <vt:lpstr>9.  Marketing Collaboration.            From Brand to Content to Sales Platforms.        </vt:lpstr>
      <vt:lpstr>不断变化的市场形势.  营销面临的主要挑战</vt:lpstr>
      <vt:lpstr>The evolving Market Situation.  Key Marketing Challenges</vt:lpstr>
      <vt:lpstr>10.  客户体验管理。               从公域流量到私域流量。               客户忠诚度。                数据隐私。         </vt:lpstr>
      <vt:lpstr>10.  Customer Experience Management.               Public Traffic to Private Traffic.                Customer Loyalty.                Data Privacy.          </vt:lpstr>
      <vt:lpstr>不断变化的市场形势.  营销面临的主要挑战</vt:lpstr>
      <vt:lpstr>The evolving Market Situation.  Key Marketing Challenges</vt:lpstr>
      <vt:lpstr>如何打破营销挑战壁垒 品牌健康合作关系模型、洞察及建议</vt:lpstr>
      <vt:lpstr>Break Down Barriers to Marketing Challenges Brand Healthy Partnership Model, Insights and Recommendations</vt:lpstr>
      <vt:lpstr>PowerPoint 演示文稿</vt:lpstr>
      <vt:lpstr>R3’s Marketing Solution for Markers to Drive Healthy Marketing Management</vt:lpstr>
      <vt:lpstr>营销环境的复杂性，造就了如今品牌合作关系的多元化 </vt:lpstr>
      <vt:lpstr>The complexity of the marketing environment  has led to the diversification of brand partnership relationships</vt:lpstr>
      <vt:lpstr>三大方向驱动健康的营销合作关系</vt:lpstr>
      <vt:lpstr>Three Major Drivers of Robust Healthy Marketing Partnership</vt:lpstr>
      <vt:lpstr>三大健康关系管理要素，助力品牌营销效能持续优化</vt:lpstr>
      <vt:lpstr>Three Key Factors for Healthy Relationship Management  to Enhance Brand Marketing Effectiveness and Efficiency</vt:lpstr>
      <vt:lpstr>要素一：内部精细管理 四大方面需被精细考虑，提升内部合作关系管理效能</vt:lpstr>
      <vt:lpstr>Factor 1: Detailed Internal Management 4 Detailed Aspects need to be considered, to enhance the efficiency of internal management</vt:lpstr>
      <vt:lpstr>要素一：内部精细管理 根据市场六大代理商业务模型形态精细规划，合作模式精准化</vt:lpstr>
      <vt:lpstr>Factor 1: Detailed Internal Management Analyze the in Market Agency Models to design the ‘Best-fit’ Model </vt:lpstr>
      <vt:lpstr>要素一：内部精细管理 洞察代理商的优势与短板，根据需求精细匹配最优合作伙伴</vt:lpstr>
      <vt:lpstr>Factor 1: Detailed Internal Management Insight into the strengths and weaknesses of the agency, match the optimal partner according to the requirements </vt:lpstr>
      <vt:lpstr>要素一：内部精细管理 代理商管理精细管理，需具备以下五大方面的关键要素 </vt:lpstr>
      <vt:lpstr>Factor 1: Detailed Internal Management Agency management requires the following five key elements</vt:lpstr>
      <vt:lpstr>要素二：外部有效协同 根据营销重点与资源特征，定制资源方合作模式，营销合作效率最大化</vt:lpstr>
      <vt:lpstr>Factor 2: Effective External Synergy According to the marketing focus and resource characteristics, customize the cooperation model of resource parties, and maximize the efficiency of marketing cooperation.</vt:lpstr>
      <vt:lpstr>要素二：外部有效协同 两大准则三大方面，规避痛点，营销合作效果最大化</vt:lpstr>
      <vt:lpstr>Factor 2: Effective External Synergy Maximize marketing collaboration effectiveness by avoiding potential pain points</vt:lpstr>
      <vt:lpstr>要素三：科学评估体系 以营销目标为评估核心准则，两步走建立科学评估体系</vt:lpstr>
      <vt:lpstr>Factor 3: Rational Evaluation System Marketing objectives as the core criteria, establish an accountable and reasonable evaluation system through two steps: </vt:lpstr>
      <vt:lpstr>要素三：科学评估体系 合理结合三大方向，建立科学评估模型和量化标准</vt:lpstr>
      <vt:lpstr>Factor 3: Rational Evaluation System Establishing a rational evaluation model and quantitative standards from three dimensions </vt:lpstr>
      <vt:lpstr>要素三：科学评估体系 以效果评估为例，结合第三方外部数据追踪和解决方案，让效果评估更具量化性</vt:lpstr>
      <vt:lpstr>Factor 3: Rational Evaluation System In the case of effectiveness assessment, combining third-party external data tracking and solutions makes the evaluation more accountable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Caden Chong</dc:creator>
  <cp:lastModifiedBy>michelle jiang</cp:lastModifiedBy>
  <cp:revision>1271</cp:revision>
  <dcterms:created xsi:type="dcterms:W3CDTF">2023-10-15T08:13:00Z</dcterms:created>
  <dcterms:modified xsi:type="dcterms:W3CDTF">2024-03-20T03:23:01Z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95E6F0976B194308955C27344FCA4ED3_13</vt:lpwstr>
  </property>
  <property fmtid="{D5CDD505-2E9C-101B-9397-08002B2CF9AE}" pid="3" name="KSOProductBuildVer">
    <vt:lpwstr>2052-12.1.0.16388</vt:lpwstr>
  </property>
</Properties>
</file>